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omments/comment1.xml" ContentType="application/vnd.openxmlformats-officedocument.presentationml.comments+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charts/chart1.xml" ContentType="application/vnd.openxmlformats-officedocument.drawingml.chart+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49.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50.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51.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55.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56.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9"/>
  </p:notesMasterIdLst>
  <p:sldIdLst>
    <p:sldId id="396" r:id="rId2"/>
    <p:sldId id="512" r:id="rId3"/>
    <p:sldId id="388" r:id="rId4"/>
    <p:sldId id="380" r:id="rId5"/>
    <p:sldId id="466" r:id="rId6"/>
    <p:sldId id="409" r:id="rId7"/>
    <p:sldId id="299" r:id="rId8"/>
    <p:sldId id="329" r:id="rId9"/>
    <p:sldId id="297" r:id="rId10"/>
    <p:sldId id="317" r:id="rId11"/>
    <p:sldId id="385" r:id="rId12"/>
    <p:sldId id="288" r:id="rId13"/>
    <p:sldId id="292" r:id="rId14"/>
    <p:sldId id="462" r:id="rId15"/>
    <p:sldId id="384" r:id="rId16"/>
    <p:sldId id="463" r:id="rId17"/>
    <p:sldId id="294" r:id="rId18"/>
    <p:sldId id="467" r:id="rId19"/>
    <p:sldId id="327" r:id="rId20"/>
    <p:sldId id="323" r:id="rId21"/>
    <p:sldId id="390" r:id="rId22"/>
    <p:sldId id="515" r:id="rId23"/>
    <p:sldId id="391" r:id="rId24"/>
    <p:sldId id="303" r:id="rId25"/>
    <p:sldId id="441" r:id="rId26"/>
    <p:sldId id="401" r:id="rId27"/>
    <p:sldId id="457" r:id="rId28"/>
    <p:sldId id="402" r:id="rId29"/>
    <p:sldId id="305" r:id="rId30"/>
    <p:sldId id="306" r:id="rId31"/>
    <p:sldId id="307" r:id="rId32"/>
    <p:sldId id="468" r:id="rId33"/>
    <p:sldId id="393" r:id="rId34"/>
    <p:sldId id="325" r:id="rId35"/>
    <p:sldId id="475" r:id="rId36"/>
    <p:sldId id="308" r:id="rId37"/>
    <p:sldId id="469" r:id="rId38"/>
    <p:sldId id="311" r:id="rId39"/>
    <p:sldId id="470" r:id="rId40"/>
    <p:sldId id="324" r:id="rId41"/>
    <p:sldId id="313" r:id="rId42"/>
    <p:sldId id="451" r:id="rId43"/>
    <p:sldId id="420" r:id="rId44"/>
    <p:sldId id="421" r:id="rId45"/>
    <p:sldId id="422" r:id="rId46"/>
    <p:sldId id="423" r:id="rId47"/>
    <p:sldId id="424" r:id="rId48"/>
    <p:sldId id="425" r:id="rId49"/>
    <p:sldId id="471" r:id="rId50"/>
    <p:sldId id="354" r:id="rId51"/>
    <p:sldId id="403" r:id="rId52"/>
    <p:sldId id="404" r:id="rId53"/>
    <p:sldId id="472" r:id="rId54"/>
    <p:sldId id="419" r:id="rId55"/>
    <p:sldId id="418" r:id="rId56"/>
    <p:sldId id="405" r:id="rId57"/>
    <p:sldId id="406" r:id="rId58"/>
    <p:sldId id="407" r:id="rId59"/>
    <p:sldId id="427" r:id="rId60"/>
    <p:sldId id="428" r:id="rId61"/>
    <p:sldId id="473" r:id="rId62"/>
    <p:sldId id="431" r:id="rId63"/>
    <p:sldId id="433" r:id="rId64"/>
    <p:sldId id="430" r:id="rId65"/>
    <p:sldId id="429" r:id="rId66"/>
    <p:sldId id="434" r:id="rId67"/>
    <p:sldId id="476" r:id="rId68"/>
    <p:sldId id="435" r:id="rId69"/>
    <p:sldId id="438" r:id="rId70"/>
    <p:sldId id="477" r:id="rId71"/>
    <p:sldId id="460" r:id="rId72"/>
    <p:sldId id="436" r:id="rId73"/>
    <p:sldId id="446" r:id="rId74"/>
    <p:sldId id="439" r:id="rId75"/>
    <p:sldId id="437" r:id="rId76"/>
    <p:sldId id="478" r:id="rId77"/>
    <p:sldId id="411" r:id="rId7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Information Services" initials="IS" lastIdx="2" clrIdx="0">
    <p:extLst>
      <p:ext uri="{19B8F6BF-5375-455C-9EA6-DF929625EA0E}">
        <p15:presenceInfo xmlns:p15="http://schemas.microsoft.com/office/powerpoint/2012/main" userId="Information Services"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73" d="100"/>
          <a:sy n="73" d="100"/>
        </p:scale>
        <p:origin x="404"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commentAuthors" Target="commentAuthor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charts/_rels/chart1.xml.rels><?xml version="1.0" encoding="UTF-8" standalone="yes"?>
<Relationships xmlns="http://schemas.openxmlformats.org/package/2006/relationships"><Relationship Id="rId1" Type="http://schemas.openxmlformats.org/officeDocument/2006/relationships/oleObject" Target="file:///\\freemanfile1\ddesroch$\Debbie\Marketing%20Research\Lectures%20-%20Fall%202009\Session%2010%20-%20toothpaste%20users.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scatterChart>
        <c:scatterStyle val="lineMarker"/>
        <c:varyColors val="0"/>
        <c:ser>
          <c:idx val="0"/>
          <c:order val="0"/>
          <c:spPr>
            <a:ln w="28575">
              <a:noFill/>
            </a:ln>
          </c:spPr>
          <c:xVal>
            <c:numRef>
              <c:f>Data!$E$2:$E$7</c:f>
              <c:numCache>
                <c:formatCode>General</c:formatCode>
                <c:ptCount val="6"/>
                <c:pt idx="0">
                  <c:v>0.92834300000000003</c:v>
                </c:pt>
                <c:pt idx="1">
                  <c:v>-0.30053000000000002</c:v>
                </c:pt>
                <c:pt idx="2">
                  <c:v>0.93618100000000004</c:v>
                </c:pt>
                <c:pt idx="3">
                  <c:v>-0.34158200000000083</c:v>
                </c:pt>
                <c:pt idx="4">
                  <c:v>-0.86875500000000161</c:v>
                </c:pt>
                <c:pt idx="5">
                  <c:v>-0.17663899999999999</c:v>
                </c:pt>
              </c:numCache>
            </c:numRef>
          </c:xVal>
          <c:yVal>
            <c:numRef>
              <c:f>Data!$F$2:$F$7</c:f>
              <c:numCache>
                <c:formatCode>General</c:formatCode>
                <c:ptCount val="6"/>
                <c:pt idx="0">
                  <c:v>0.25322800000000001</c:v>
                </c:pt>
                <c:pt idx="1">
                  <c:v>0.79525000000000001</c:v>
                </c:pt>
                <c:pt idx="2">
                  <c:v>0.13088900000000001</c:v>
                </c:pt>
                <c:pt idx="3">
                  <c:v>0.7889659999999995</c:v>
                </c:pt>
                <c:pt idx="4">
                  <c:v>-0.35079400000000005</c:v>
                </c:pt>
                <c:pt idx="5">
                  <c:v>0.87115799999999999</c:v>
                </c:pt>
              </c:numCache>
            </c:numRef>
          </c:yVal>
          <c:smooth val="0"/>
          <c:extLst>
            <c:ext xmlns:c16="http://schemas.microsoft.com/office/drawing/2014/chart" uri="{C3380CC4-5D6E-409C-BE32-E72D297353CC}">
              <c16:uniqueId val="{00000000-8EF9-4745-9E3D-17CBDBC96F34}"/>
            </c:ext>
          </c:extLst>
        </c:ser>
        <c:dLbls>
          <c:showLegendKey val="0"/>
          <c:showVal val="0"/>
          <c:showCatName val="0"/>
          <c:showSerName val="0"/>
          <c:showPercent val="0"/>
          <c:showBubbleSize val="0"/>
        </c:dLbls>
        <c:axId val="90994560"/>
        <c:axId val="90996096"/>
      </c:scatterChart>
      <c:valAx>
        <c:axId val="90994560"/>
        <c:scaling>
          <c:orientation val="minMax"/>
        </c:scaling>
        <c:delete val="0"/>
        <c:axPos val="b"/>
        <c:numFmt formatCode="General" sourceLinked="1"/>
        <c:majorTickMark val="out"/>
        <c:minorTickMark val="none"/>
        <c:tickLblPos val="nextTo"/>
        <c:crossAx val="90996096"/>
        <c:crosses val="autoZero"/>
        <c:crossBetween val="midCat"/>
      </c:valAx>
      <c:valAx>
        <c:axId val="90996096"/>
        <c:scaling>
          <c:orientation val="minMax"/>
        </c:scaling>
        <c:delete val="0"/>
        <c:axPos val="l"/>
        <c:numFmt formatCode="General" sourceLinked="1"/>
        <c:majorTickMark val="out"/>
        <c:minorTickMark val="none"/>
        <c:tickLblPos val="nextTo"/>
        <c:crossAx val="90994560"/>
        <c:crosses val="autoZero"/>
        <c:crossBetween val="midCat"/>
      </c:valAx>
    </c:plotArea>
    <c:plotVisOnly val="1"/>
    <c:dispBlanksAs val="gap"/>
    <c:showDLblsOverMax val="0"/>
  </c:chart>
  <c:externalData r:id="rId1">
    <c:autoUpdate val="0"/>
  </c:externalData>
</c:chartSpace>
</file>

<file path=ppt/comments/comment1.xml><?xml version="1.0" encoding="utf-8"?>
<p:cmLst xmlns:a="http://schemas.openxmlformats.org/drawingml/2006/main" xmlns:r="http://schemas.openxmlformats.org/officeDocument/2006/relationships" xmlns:p="http://schemas.openxmlformats.org/presentationml/2006/main">
  <p:cm authorId="1" dt="2017-11-04T21:26:51.989" idx="1">
    <p:pos x="10" y="10"/>
    <p:text/>
    <p:extLst>
      <p:ext uri="{C676402C-5697-4E1C-873F-D02D1690AC5C}">
        <p15:threadingInfo xmlns:p15="http://schemas.microsoft.com/office/powerpoint/2012/main" timeZoneBias="0"/>
      </p:ext>
    </p:extLst>
  </p:cm>
  <p:cm authorId="1" dt="2017-11-04T21:26:58.026" idx="2">
    <p:pos x="106" y="106"/>
    <p:text/>
    <p:extLst>
      <p:ext uri="{C676402C-5697-4E1C-873F-D02D1690AC5C}">
        <p15:threadingInfo xmlns:p15="http://schemas.microsoft.com/office/powerpoint/2012/main" timeZoneBias="0"/>
      </p:ext>
    </p:extLst>
  </p:cm>
</p: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59536B1-D955-4089-867E-BC8CCF5217C4}"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GB"/>
        </a:p>
      </dgm:t>
    </dgm:pt>
    <dgm:pt modelId="{A948BCDF-F25D-4E97-A629-D6CC686AEE05}">
      <dgm:prSet phldrT="[Text]" custT="1"/>
      <dgm:spPr/>
      <dgm:t>
        <a:bodyPr/>
        <a:lstStyle/>
        <a:p>
          <a:r>
            <a:rPr lang="en-GB" sz="3600" dirty="0">
              <a:latin typeface="Arial" panose="020B0604020202020204" pitchFamily="34" charset="0"/>
              <a:cs typeface="Arial" panose="020B0604020202020204" pitchFamily="34" charset="0"/>
            </a:rPr>
            <a:t>Data reduction and summarisation</a:t>
          </a:r>
          <a:endParaRPr lang="en-GB" sz="3600" dirty="0"/>
        </a:p>
      </dgm:t>
    </dgm:pt>
    <dgm:pt modelId="{BE7B8C04-C991-4E43-86E7-BB3619841883}" type="parTrans" cxnId="{57A7BDBD-1024-4935-BAD1-690EEEAE34B4}">
      <dgm:prSet/>
      <dgm:spPr/>
      <dgm:t>
        <a:bodyPr/>
        <a:lstStyle/>
        <a:p>
          <a:endParaRPr lang="en-GB" sz="1600"/>
        </a:p>
      </dgm:t>
    </dgm:pt>
    <dgm:pt modelId="{5C00FE78-5643-447D-AA11-7339DA9C774D}" type="sibTrans" cxnId="{57A7BDBD-1024-4935-BAD1-690EEEAE34B4}">
      <dgm:prSet/>
      <dgm:spPr/>
      <dgm:t>
        <a:bodyPr/>
        <a:lstStyle/>
        <a:p>
          <a:endParaRPr lang="en-GB" sz="1600"/>
        </a:p>
      </dgm:t>
    </dgm:pt>
    <dgm:pt modelId="{C74676C5-10A5-4C6F-BFED-2E4E35B01A83}">
      <dgm:prSet phldrT="[Text]" custT="1"/>
      <dgm:spPr/>
      <dgm:t>
        <a:bodyPr/>
        <a:lstStyle/>
        <a:p>
          <a:r>
            <a:rPr lang="en-GB" sz="2800" dirty="0"/>
            <a:t>Exploit correlations among variables</a:t>
          </a:r>
        </a:p>
      </dgm:t>
    </dgm:pt>
    <dgm:pt modelId="{E7EF0288-4F3E-4A08-9D8B-29851EC9FEC2}" type="parTrans" cxnId="{FE16E6F9-BECC-4F88-A6C7-2F57B3002383}">
      <dgm:prSet/>
      <dgm:spPr/>
      <dgm:t>
        <a:bodyPr/>
        <a:lstStyle/>
        <a:p>
          <a:endParaRPr lang="en-GB" sz="1600"/>
        </a:p>
      </dgm:t>
    </dgm:pt>
    <dgm:pt modelId="{1BA57FCE-AA4D-49CF-8F21-2A93CE0B15DA}" type="sibTrans" cxnId="{FE16E6F9-BECC-4F88-A6C7-2F57B3002383}">
      <dgm:prSet/>
      <dgm:spPr/>
      <dgm:t>
        <a:bodyPr/>
        <a:lstStyle/>
        <a:p>
          <a:endParaRPr lang="en-GB" sz="1600"/>
        </a:p>
      </dgm:t>
    </dgm:pt>
    <dgm:pt modelId="{E506F28A-D0FD-4688-879D-3C6C497D9C42}">
      <dgm:prSet phldrT="[Text]" custT="1"/>
      <dgm:spPr/>
      <dgm:t>
        <a:bodyPr/>
        <a:lstStyle/>
        <a:p>
          <a:r>
            <a:rPr lang="en-GB" sz="3600" dirty="0"/>
            <a:t>Uses</a:t>
          </a:r>
        </a:p>
      </dgm:t>
    </dgm:pt>
    <dgm:pt modelId="{58B2C7C0-5E83-4C03-8A22-04BA5A2854CD}" type="parTrans" cxnId="{77BC1F31-FDFF-42F1-BF2F-C43F9AC7156E}">
      <dgm:prSet/>
      <dgm:spPr/>
      <dgm:t>
        <a:bodyPr/>
        <a:lstStyle/>
        <a:p>
          <a:endParaRPr lang="en-GB" sz="1600"/>
        </a:p>
      </dgm:t>
    </dgm:pt>
    <dgm:pt modelId="{86A93E1B-409C-49AF-A234-9480F4F9E402}" type="sibTrans" cxnId="{77BC1F31-FDFF-42F1-BF2F-C43F9AC7156E}">
      <dgm:prSet/>
      <dgm:spPr/>
      <dgm:t>
        <a:bodyPr/>
        <a:lstStyle/>
        <a:p>
          <a:endParaRPr lang="en-GB" sz="1600"/>
        </a:p>
      </dgm:t>
    </dgm:pt>
    <dgm:pt modelId="{9F2B97A2-C2AA-41A6-91A1-C60ACD93F0BE}">
      <dgm:prSet phldrT="[Text]" custT="1"/>
      <dgm:spPr/>
      <dgm:t>
        <a:bodyPr/>
        <a:lstStyle/>
        <a:p>
          <a:r>
            <a:rPr lang="en-GB" sz="2800" dirty="0"/>
            <a:t>Correct for multicollinearity</a:t>
          </a:r>
        </a:p>
      </dgm:t>
    </dgm:pt>
    <dgm:pt modelId="{7EB73AD6-B877-4E5D-9036-18BB9B10CC26}" type="parTrans" cxnId="{65624879-F565-4B64-BDA1-3E1F0B93931F}">
      <dgm:prSet/>
      <dgm:spPr/>
      <dgm:t>
        <a:bodyPr/>
        <a:lstStyle/>
        <a:p>
          <a:endParaRPr lang="en-GB" sz="1600"/>
        </a:p>
      </dgm:t>
    </dgm:pt>
    <dgm:pt modelId="{13E892ED-0E0B-40C2-A679-BEECDA117955}" type="sibTrans" cxnId="{65624879-F565-4B64-BDA1-3E1F0B93931F}">
      <dgm:prSet/>
      <dgm:spPr/>
      <dgm:t>
        <a:bodyPr/>
        <a:lstStyle/>
        <a:p>
          <a:endParaRPr lang="en-GB" sz="1600"/>
        </a:p>
      </dgm:t>
    </dgm:pt>
    <dgm:pt modelId="{DA8250DB-2CC4-41AD-A67B-43F4DFE5033B}">
      <dgm:prSet phldrT="[Text]" custT="1"/>
      <dgm:spPr/>
      <dgm:t>
        <a:bodyPr/>
        <a:lstStyle/>
        <a:p>
          <a:r>
            <a:rPr lang="en-GB" sz="2800" dirty="0"/>
            <a:t>Data reduction</a:t>
          </a:r>
        </a:p>
      </dgm:t>
    </dgm:pt>
    <dgm:pt modelId="{27CA93AF-0DF8-418B-9AB6-3ED3D98ECE6E}" type="parTrans" cxnId="{81C6DAE0-5F77-4273-A558-85DAF1853122}">
      <dgm:prSet/>
      <dgm:spPr/>
      <dgm:t>
        <a:bodyPr/>
        <a:lstStyle/>
        <a:p>
          <a:endParaRPr lang="en-GB" sz="1600"/>
        </a:p>
      </dgm:t>
    </dgm:pt>
    <dgm:pt modelId="{D1639CC5-C196-40F7-8386-DFEEF6AE5E4F}" type="sibTrans" cxnId="{81C6DAE0-5F77-4273-A558-85DAF1853122}">
      <dgm:prSet/>
      <dgm:spPr/>
      <dgm:t>
        <a:bodyPr/>
        <a:lstStyle/>
        <a:p>
          <a:endParaRPr lang="en-GB" sz="1600"/>
        </a:p>
      </dgm:t>
    </dgm:pt>
    <dgm:pt modelId="{15DCFED7-DEE4-48E7-A808-6B852DB69AA5}">
      <dgm:prSet phldrT="[Text]" custT="1"/>
      <dgm:spPr/>
      <dgm:t>
        <a:bodyPr/>
        <a:lstStyle/>
        <a:p>
          <a:r>
            <a:rPr lang="en-GB" sz="2800" dirty="0"/>
            <a:t>Construct validity</a:t>
          </a:r>
        </a:p>
      </dgm:t>
    </dgm:pt>
    <dgm:pt modelId="{C82DCB4E-2594-4689-82CA-2C9B0EEC31E9}" type="parTrans" cxnId="{B1FC00C9-ABCE-4E10-8E59-D1EEC04DB32B}">
      <dgm:prSet/>
      <dgm:spPr/>
      <dgm:t>
        <a:bodyPr/>
        <a:lstStyle/>
        <a:p>
          <a:endParaRPr lang="en-GB" sz="1600"/>
        </a:p>
      </dgm:t>
    </dgm:pt>
    <dgm:pt modelId="{48BA429C-8012-4B1F-8136-C8A5869F6FF9}" type="sibTrans" cxnId="{B1FC00C9-ABCE-4E10-8E59-D1EEC04DB32B}">
      <dgm:prSet/>
      <dgm:spPr/>
      <dgm:t>
        <a:bodyPr/>
        <a:lstStyle/>
        <a:p>
          <a:endParaRPr lang="en-GB" sz="1600"/>
        </a:p>
      </dgm:t>
    </dgm:pt>
    <dgm:pt modelId="{A09EBF00-C268-4152-8BC9-9D830B354D5D}" type="pres">
      <dgm:prSet presAssocID="{159536B1-D955-4089-867E-BC8CCF5217C4}" presName="linear" presStyleCnt="0">
        <dgm:presLayoutVars>
          <dgm:animLvl val="lvl"/>
          <dgm:resizeHandles val="exact"/>
        </dgm:presLayoutVars>
      </dgm:prSet>
      <dgm:spPr/>
    </dgm:pt>
    <dgm:pt modelId="{1D1DC946-4A27-4131-9CDF-2B4E0BC69705}" type="pres">
      <dgm:prSet presAssocID="{A948BCDF-F25D-4E97-A629-D6CC686AEE05}" presName="parentText" presStyleLbl="node1" presStyleIdx="0" presStyleCnt="2">
        <dgm:presLayoutVars>
          <dgm:chMax val="0"/>
          <dgm:bulletEnabled val="1"/>
        </dgm:presLayoutVars>
      </dgm:prSet>
      <dgm:spPr/>
    </dgm:pt>
    <dgm:pt modelId="{950072FF-499B-48CA-84D8-8E2978FD34CB}" type="pres">
      <dgm:prSet presAssocID="{A948BCDF-F25D-4E97-A629-D6CC686AEE05}" presName="childText" presStyleLbl="revTx" presStyleIdx="0" presStyleCnt="2">
        <dgm:presLayoutVars>
          <dgm:bulletEnabled val="1"/>
        </dgm:presLayoutVars>
      </dgm:prSet>
      <dgm:spPr/>
    </dgm:pt>
    <dgm:pt modelId="{A7B671C0-004E-487A-80FB-3B992780D5E8}" type="pres">
      <dgm:prSet presAssocID="{E506F28A-D0FD-4688-879D-3C6C497D9C42}" presName="parentText" presStyleLbl="node1" presStyleIdx="1" presStyleCnt="2">
        <dgm:presLayoutVars>
          <dgm:chMax val="0"/>
          <dgm:bulletEnabled val="1"/>
        </dgm:presLayoutVars>
      </dgm:prSet>
      <dgm:spPr/>
    </dgm:pt>
    <dgm:pt modelId="{7840EA71-8D62-4A9B-9EDD-A28B131976F4}" type="pres">
      <dgm:prSet presAssocID="{E506F28A-D0FD-4688-879D-3C6C497D9C42}" presName="childText" presStyleLbl="revTx" presStyleIdx="1" presStyleCnt="2">
        <dgm:presLayoutVars>
          <dgm:bulletEnabled val="1"/>
        </dgm:presLayoutVars>
      </dgm:prSet>
      <dgm:spPr/>
    </dgm:pt>
  </dgm:ptLst>
  <dgm:cxnLst>
    <dgm:cxn modelId="{77BC1F31-FDFF-42F1-BF2F-C43F9AC7156E}" srcId="{159536B1-D955-4089-867E-BC8CCF5217C4}" destId="{E506F28A-D0FD-4688-879D-3C6C497D9C42}" srcOrd="1" destOrd="0" parTransId="{58B2C7C0-5E83-4C03-8A22-04BA5A2854CD}" sibTransId="{86A93E1B-409C-49AF-A234-9480F4F9E402}"/>
    <dgm:cxn modelId="{B473D133-4B59-49E9-8127-ED1672C8B71B}" type="presOf" srcId="{C74676C5-10A5-4C6F-BFED-2E4E35B01A83}" destId="{950072FF-499B-48CA-84D8-8E2978FD34CB}" srcOrd="0" destOrd="0" presId="urn:microsoft.com/office/officeart/2005/8/layout/vList2"/>
    <dgm:cxn modelId="{9736A63E-78F2-444E-A5EB-C4DD6AB7772E}" type="presOf" srcId="{E506F28A-D0FD-4688-879D-3C6C497D9C42}" destId="{A7B671C0-004E-487A-80FB-3B992780D5E8}" srcOrd="0" destOrd="0" presId="urn:microsoft.com/office/officeart/2005/8/layout/vList2"/>
    <dgm:cxn modelId="{A4ADD647-EE42-4877-BEAF-D442486457B3}" type="presOf" srcId="{A948BCDF-F25D-4E97-A629-D6CC686AEE05}" destId="{1D1DC946-4A27-4131-9CDF-2B4E0BC69705}" srcOrd="0" destOrd="0" presId="urn:microsoft.com/office/officeart/2005/8/layout/vList2"/>
    <dgm:cxn modelId="{65624879-F565-4B64-BDA1-3E1F0B93931F}" srcId="{E506F28A-D0FD-4688-879D-3C6C497D9C42}" destId="{9F2B97A2-C2AA-41A6-91A1-C60ACD93F0BE}" srcOrd="0" destOrd="0" parTransId="{7EB73AD6-B877-4E5D-9036-18BB9B10CC26}" sibTransId="{13E892ED-0E0B-40C2-A679-BEECDA117955}"/>
    <dgm:cxn modelId="{E7F56B83-AC59-4F4E-979F-2FAE94DEAEF6}" type="presOf" srcId="{15DCFED7-DEE4-48E7-A808-6B852DB69AA5}" destId="{7840EA71-8D62-4A9B-9EDD-A28B131976F4}" srcOrd="0" destOrd="2" presId="urn:microsoft.com/office/officeart/2005/8/layout/vList2"/>
    <dgm:cxn modelId="{32870D99-598C-4A71-8BC6-3D13C26E4E9E}" type="presOf" srcId="{DA8250DB-2CC4-41AD-A67B-43F4DFE5033B}" destId="{7840EA71-8D62-4A9B-9EDD-A28B131976F4}" srcOrd="0" destOrd="1" presId="urn:microsoft.com/office/officeart/2005/8/layout/vList2"/>
    <dgm:cxn modelId="{A5EA9B9F-E62C-449D-8A73-7DFE3122ACAE}" type="presOf" srcId="{159536B1-D955-4089-867E-BC8CCF5217C4}" destId="{A09EBF00-C268-4152-8BC9-9D830B354D5D}" srcOrd="0" destOrd="0" presId="urn:microsoft.com/office/officeart/2005/8/layout/vList2"/>
    <dgm:cxn modelId="{57A7BDBD-1024-4935-BAD1-690EEEAE34B4}" srcId="{159536B1-D955-4089-867E-BC8CCF5217C4}" destId="{A948BCDF-F25D-4E97-A629-D6CC686AEE05}" srcOrd="0" destOrd="0" parTransId="{BE7B8C04-C991-4E43-86E7-BB3619841883}" sibTransId="{5C00FE78-5643-447D-AA11-7339DA9C774D}"/>
    <dgm:cxn modelId="{B1FC00C9-ABCE-4E10-8E59-D1EEC04DB32B}" srcId="{E506F28A-D0FD-4688-879D-3C6C497D9C42}" destId="{15DCFED7-DEE4-48E7-A808-6B852DB69AA5}" srcOrd="2" destOrd="0" parTransId="{C82DCB4E-2594-4689-82CA-2C9B0EEC31E9}" sibTransId="{48BA429C-8012-4B1F-8136-C8A5869F6FF9}"/>
    <dgm:cxn modelId="{81C6DAE0-5F77-4273-A558-85DAF1853122}" srcId="{E506F28A-D0FD-4688-879D-3C6C497D9C42}" destId="{DA8250DB-2CC4-41AD-A67B-43F4DFE5033B}" srcOrd="1" destOrd="0" parTransId="{27CA93AF-0DF8-418B-9AB6-3ED3D98ECE6E}" sibTransId="{D1639CC5-C196-40F7-8386-DFEEF6AE5E4F}"/>
    <dgm:cxn modelId="{FE16E6F9-BECC-4F88-A6C7-2F57B3002383}" srcId="{A948BCDF-F25D-4E97-A629-D6CC686AEE05}" destId="{C74676C5-10A5-4C6F-BFED-2E4E35B01A83}" srcOrd="0" destOrd="0" parTransId="{E7EF0288-4F3E-4A08-9D8B-29851EC9FEC2}" sibTransId="{1BA57FCE-AA4D-49CF-8F21-2A93CE0B15DA}"/>
    <dgm:cxn modelId="{712C11FB-1858-4F29-BDDF-ABF721278068}" type="presOf" srcId="{9F2B97A2-C2AA-41A6-91A1-C60ACD93F0BE}" destId="{7840EA71-8D62-4A9B-9EDD-A28B131976F4}" srcOrd="0" destOrd="0" presId="urn:microsoft.com/office/officeart/2005/8/layout/vList2"/>
    <dgm:cxn modelId="{552C68F7-D853-4CDE-98B9-FB3BE8AC1AF8}" type="presParOf" srcId="{A09EBF00-C268-4152-8BC9-9D830B354D5D}" destId="{1D1DC946-4A27-4131-9CDF-2B4E0BC69705}" srcOrd="0" destOrd="0" presId="urn:microsoft.com/office/officeart/2005/8/layout/vList2"/>
    <dgm:cxn modelId="{F32D0DF2-6955-49F0-B389-54657C95AC54}" type="presParOf" srcId="{A09EBF00-C268-4152-8BC9-9D830B354D5D}" destId="{950072FF-499B-48CA-84D8-8E2978FD34CB}" srcOrd="1" destOrd="0" presId="urn:microsoft.com/office/officeart/2005/8/layout/vList2"/>
    <dgm:cxn modelId="{6F53300F-4C0A-4995-AD02-4A672F886F2E}" type="presParOf" srcId="{A09EBF00-C268-4152-8BC9-9D830B354D5D}" destId="{A7B671C0-004E-487A-80FB-3B992780D5E8}" srcOrd="2" destOrd="0" presId="urn:microsoft.com/office/officeart/2005/8/layout/vList2"/>
    <dgm:cxn modelId="{23577216-4C75-416F-810D-CCAA1A9E0DDA}" type="presParOf" srcId="{A09EBF00-C268-4152-8BC9-9D830B354D5D}" destId="{7840EA71-8D62-4A9B-9EDD-A28B131976F4}" srcOrd="3"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F535E0F4-8984-45FB-8C5B-574CD52A9C10}"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GB"/>
        </a:p>
      </dgm:t>
    </dgm:pt>
    <dgm:pt modelId="{66D7C9A4-8116-4188-A2EB-48F07DDAC52A}">
      <dgm:prSet phldrT="[Text]"/>
      <dgm:spPr/>
      <dgm:t>
        <a:bodyPr/>
        <a:lstStyle/>
        <a:p>
          <a:r>
            <a:rPr lang="en-GB" dirty="0"/>
            <a:t>What’s different?</a:t>
          </a:r>
        </a:p>
      </dgm:t>
    </dgm:pt>
    <dgm:pt modelId="{B83DD0FC-ACD0-41A3-8917-E1CFED7FE134}" type="parTrans" cxnId="{0E55C6F6-EDD1-4607-9F9F-EDF31CDA47FF}">
      <dgm:prSet/>
      <dgm:spPr/>
      <dgm:t>
        <a:bodyPr/>
        <a:lstStyle/>
        <a:p>
          <a:endParaRPr lang="en-GB"/>
        </a:p>
      </dgm:t>
    </dgm:pt>
    <dgm:pt modelId="{A841F3A3-0A8A-458C-9816-352CE76A9622}" type="sibTrans" cxnId="{0E55C6F6-EDD1-4607-9F9F-EDF31CDA47FF}">
      <dgm:prSet/>
      <dgm:spPr/>
      <dgm:t>
        <a:bodyPr/>
        <a:lstStyle/>
        <a:p>
          <a:endParaRPr lang="en-GB"/>
        </a:p>
      </dgm:t>
    </dgm:pt>
    <dgm:pt modelId="{DBEE1E5D-3790-4DA7-A68A-E5807221CE75}">
      <dgm:prSet phldrT="[Text]"/>
      <dgm:spPr/>
      <dgm:t>
        <a:bodyPr/>
        <a:lstStyle/>
        <a:p>
          <a:r>
            <a:rPr lang="en-GB" dirty="0"/>
            <a:t>Method</a:t>
          </a:r>
        </a:p>
      </dgm:t>
    </dgm:pt>
    <dgm:pt modelId="{5C4EAAB4-ADE0-4A55-A482-D652C2BD4E0A}" type="parTrans" cxnId="{840603EE-46A6-40F5-B647-708E758287BD}">
      <dgm:prSet/>
      <dgm:spPr/>
      <dgm:t>
        <a:bodyPr/>
        <a:lstStyle/>
        <a:p>
          <a:endParaRPr lang="en-GB"/>
        </a:p>
      </dgm:t>
    </dgm:pt>
    <dgm:pt modelId="{E64D480D-6A6A-4A9B-944C-D7DF169FE18C}" type="sibTrans" cxnId="{840603EE-46A6-40F5-B647-708E758287BD}">
      <dgm:prSet/>
      <dgm:spPr/>
      <dgm:t>
        <a:bodyPr/>
        <a:lstStyle/>
        <a:p>
          <a:endParaRPr lang="en-GB"/>
        </a:p>
      </dgm:t>
    </dgm:pt>
    <dgm:pt modelId="{AB100590-F5ED-44D7-BFE2-29B1EC46E180}">
      <dgm:prSet phldrT="[Text]"/>
      <dgm:spPr/>
      <dgm:t>
        <a:bodyPr/>
        <a:lstStyle/>
        <a:p>
          <a:r>
            <a:rPr lang="en-GB" dirty="0"/>
            <a:t>You know which variables (columns) </a:t>
          </a:r>
          <a:r>
            <a:rPr lang="en-GB" u="sng" dirty="0"/>
            <a:t>should</a:t>
          </a:r>
          <a:r>
            <a:rPr lang="en-GB" dirty="0"/>
            <a:t> go together</a:t>
          </a:r>
        </a:p>
      </dgm:t>
    </dgm:pt>
    <dgm:pt modelId="{CFC8B786-FBE0-4297-9051-E0CB2D5B91E2}" type="parTrans" cxnId="{38B9FF84-FA12-4A15-949A-A4A40DBE77A8}">
      <dgm:prSet/>
      <dgm:spPr/>
      <dgm:t>
        <a:bodyPr/>
        <a:lstStyle/>
        <a:p>
          <a:endParaRPr lang="en-GB"/>
        </a:p>
      </dgm:t>
    </dgm:pt>
    <dgm:pt modelId="{0D7E5E5E-B8A1-429E-A31F-7043C7269DB1}" type="sibTrans" cxnId="{38B9FF84-FA12-4A15-949A-A4A40DBE77A8}">
      <dgm:prSet/>
      <dgm:spPr/>
      <dgm:t>
        <a:bodyPr/>
        <a:lstStyle/>
        <a:p>
          <a:endParaRPr lang="en-GB"/>
        </a:p>
      </dgm:t>
    </dgm:pt>
    <dgm:pt modelId="{08C5E9AD-FAB5-4E69-A219-E6AC6AB63E8E}">
      <dgm:prSet phldrT="[Text]"/>
      <dgm:spPr/>
      <dgm:t>
        <a:bodyPr/>
        <a:lstStyle/>
        <a:p>
          <a:r>
            <a:rPr lang="en-GB" dirty="0"/>
            <a:t>3 – 5 statements that capture a concept / construct</a:t>
          </a:r>
        </a:p>
      </dgm:t>
    </dgm:pt>
    <dgm:pt modelId="{87E5C1DB-F8A2-40D2-9EC8-30DDAF806110}" type="parTrans" cxnId="{245125D2-7872-47E8-8AEB-BB71AC8B5E7A}">
      <dgm:prSet/>
      <dgm:spPr/>
      <dgm:t>
        <a:bodyPr/>
        <a:lstStyle/>
        <a:p>
          <a:endParaRPr lang="en-GB"/>
        </a:p>
      </dgm:t>
    </dgm:pt>
    <dgm:pt modelId="{496523FB-DC09-41C6-8D45-4B92F5874D08}" type="sibTrans" cxnId="{245125D2-7872-47E8-8AEB-BB71AC8B5E7A}">
      <dgm:prSet/>
      <dgm:spPr/>
      <dgm:t>
        <a:bodyPr/>
        <a:lstStyle/>
        <a:p>
          <a:endParaRPr lang="en-GB"/>
        </a:p>
      </dgm:t>
    </dgm:pt>
    <dgm:pt modelId="{0767C67C-1428-4ECC-983D-B12F6F9CF361}">
      <dgm:prSet phldrT="[Text]"/>
      <dgm:spPr/>
      <dgm:t>
        <a:bodyPr/>
        <a:lstStyle/>
        <a:p>
          <a:r>
            <a:rPr lang="en-GB" dirty="0"/>
            <a:t>Use Principal Axis Factoring (instead of PCA)</a:t>
          </a:r>
        </a:p>
      </dgm:t>
    </dgm:pt>
    <dgm:pt modelId="{11186752-BB35-40CA-859D-51AD9FBC026D}" type="parTrans" cxnId="{9D3A14FF-BF8F-4BCF-8DFA-8780C31136D3}">
      <dgm:prSet/>
      <dgm:spPr/>
      <dgm:t>
        <a:bodyPr/>
        <a:lstStyle/>
        <a:p>
          <a:endParaRPr lang="en-GB"/>
        </a:p>
      </dgm:t>
    </dgm:pt>
    <dgm:pt modelId="{EE7D062C-EA68-4DCA-8949-8B092F98B531}" type="sibTrans" cxnId="{9D3A14FF-BF8F-4BCF-8DFA-8780C31136D3}">
      <dgm:prSet/>
      <dgm:spPr/>
      <dgm:t>
        <a:bodyPr/>
        <a:lstStyle/>
        <a:p>
          <a:endParaRPr lang="en-GB"/>
        </a:p>
      </dgm:t>
    </dgm:pt>
    <dgm:pt modelId="{CD916F5D-A5F8-407E-BC55-157C88DAB34F}">
      <dgm:prSet phldrT="[Text]"/>
      <dgm:spPr/>
      <dgm:t>
        <a:bodyPr/>
        <a:lstStyle/>
        <a:p>
          <a:r>
            <a:rPr lang="en-GB" dirty="0"/>
            <a:t>See how many factors to retain</a:t>
          </a:r>
        </a:p>
      </dgm:t>
    </dgm:pt>
    <dgm:pt modelId="{7A69772C-572A-4875-898D-CE06F7CFEF55}" type="parTrans" cxnId="{C0DE3CAC-FACF-4634-AE91-CC319E3C07C4}">
      <dgm:prSet/>
      <dgm:spPr/>
      <dgm:t>
        <a:bodyPr/>
        <a:lstStyle/>
        <a:p>
          <a:endParaRPr lang="en-GB"/>
        </a:p>
      </dgm:t>
    </dgm:pt>
    <dgm:pt modelId="{009D7057-B40C-4579-9DD8-624DF2BAD69B}" type="sibTrans" cxnId="{C0DE3CAC-FACF-4634-AE91-CC319E3C07C4}">
      <dgm:prSet/>
      <dgm:spPr/>
      <dgm:t>
        <a:bodyPr/>
        <a:lstStyle/>
        <a:p>
          <a:endParaRPr lang="en-GB"/>
        </a:p>
      </dgm:t>
    </dgm:pt>
    <dgm:pt modelId="{1C509C11-0072-4D56-AEAF-C8388759D778}" type="pres">
      <dgm:prSet presAssocID="{F535E0F4-8984-45FB-8C5B-574CD52A9C10}" presName="linear" presStyleCnt="0">
        <dgm:presLayoutVars>
          <dgm:dir/>
          <dgm:animLvl val="lvl"/>
          <dgm:resizeHandles val="exact"/>
        </dgm:presLayoutVars>
      </dgm:prSet>
      <dgm:spPr/>
    </dgm:pt>
    <dgm:pt modelId="{CE28BC48-4552-43B1-B6E1-0F2397B11A2C}" type="pres">
      <dgm:prSet presAssocID="{66D7C9A4-8116-4188-A2EB-48F07DDAC52A}" presName="parentLin" presStyleCnt="0"/>
      <dgm:spPr/>
    </dgm:pt>
    <dgm:pt modelId="{ED93C180-FD72-40D2-A961-1887F6B521D1}" type="pres">
      <dgm:prSet presAssocID="{66D7C9A4-8116-4188-A2EB-48F07DDAC52A}" presName="parentLeftMargin" presStyleLbl="node1" presStyleIdx="0" presStyleCnt="2"/>
      <dgm:spPr/>
    </dgm:pt>
    <dgm:pt modelId="{6071B6C6-2E71-468E-BD13-BAE21BA520A0}" type="pres">
      <dgm:prSet presAssocID="{66D7C9A4-8116-4188-A2EB-48F07DDAC52A}" presName="parentText" presStyleLbl="node1" presStyleIdx="0" presStyleCnt="2">
        <dgm:presLayoutVars>
          <dgm:chMax val="0"/>
          <dgm:bulletEnabled val="1"/>
        </dgm:presLayoutVars>
      </dgm:prSet>
      <dgm:spPr/>
    </dgm:pt>
    <dgm:pt modelId="{98295E30-D3A4-4FF9-81B8-C8C2CA60EFC0}" type="pres">
      <dgm:prSet presAssocID="{66D7C9A4-8116-4188-A2EB-48F07DDAC52A}" presName="negativeSpace" presStyleCnt="0"/>
      <dgm:spPr/>
    </dgm:pt>
    <dgm:pt modelId="{D167FAFA-677C-4EF7-BE07-9251984B46CF}" type="pres">
      <dgm:prSet presAssocID="{66D7C9A4-8116-4188-A2EB-48F07DDAC52A}" presName="childText" presStyleLbl="conFgAcc1" presStyleIdx="0" presStyleCnt="2">
        <dgm:presLayoutVars>
          <dgm:bulletEnabled val="1"/>
        </dgm:presLayoutVars>
      </dgm:prSet>
      <dgm:spPr/>
    </dgm:pt>
    <dgm:pt modelId="{0E7A6979-A19A-4740-819A-36AAE3352E7F}" type="pres">
      <dgm:prSet presAssocID="{A841F3A3-0A8A-458C-9816-352CE76A9622}" presName="spaceBetweenRectangles" presStyleCnt="0"/>
      <dgm:spPr/>
    </dgm:pt>
    <dgm:pt modelId="{BC365245-AA51-4DCD-B9CD-FBC20A81F5C2}" type="pres">
      <dgm:prSet presAssocID="{DBEE1E5D-3790-4DA7-A68A-E5807221CE75}" presName="parentLin" presStyleCnt="0"/>
      <dgm:spPr/>
    </dgm:pt>
    <dgm:pt modelId="{4AB72AEC-F2F0-4E77-BF30-A6C95459DBAB}" type="pres">
      <dgm:prSet presAssocID="{DBEE1E5D-3790-4DA7-A68A-E5807221CE75}" presName="parentLeftMargin" presStyleLbl="node1" presStyleIdx="0" presStyleCnt="2"/>
      <dgm:spPr/>
    </dgm:pt>
    <dgm:pt modelId="{F4BE7ADE-2950-4EE4-AF19-677F0125A38F}" type="pres">
      <dgm:prSet presAssocID="{DBEE1E5D-3790-4DA7-A68A-E5807221CE75}" presName="parentText" presStyleLbl="node1" presStyleIdx="1" presStyleCnt="2">
        <dgm:presLayoutVars>
          <dgm:chMax val="0"/>
          <dgm:bulletEnabled val="1"/>
        </dgm:presLayoutVars>
      </dgm:prSet>
      <dgm:spPr/>
    </dgm:pt>
    <dgm:pt modelId="{A15EC344-8A02-4347-B733-99B823ACD1CD}" type="pres">
      <dgm:prSet presAssocID="{DBEE1E5D-3790-4DA7-A68A-E5807221CE75}" presName="negativeSpace" presStyleCnt="0"/>
      <dgm:spPr/>
    </dgm:pt>
    <dgm:pt modelId="{EF39C1E6-0939-4671-BC46-DF4E93F9A988}" type="pres">
      <dgm:prSet presAssocID="{DBEE1E5D-3790-4DA7-A68A-E5807221CE75}" presName="childText" presStyleLbl="conFgAcc1" presStyleIdx="1" presStyleCnt="2">
        <dgm:presLayoutVars>
          <dgm:bulletEnabled val="1"/>
        </dgm:presLayoutVars>
      </dgm:prSet>
      <dgm:spPr/>
    </dgm:pt>
  </dgm:ptLst>
  <dgm:cxnLst>
    <dgm:cxn modelId="{C5866907-80DB-4724-B633-5D7F72D921C3}" type="presOf" srcId="{CD916F5D-A5F8-407E-BC55-157C88DAB34F}" destId="{EF39C1E6-0939-4671-BC46-DF4E93F9A988}" srcOrd="0" destOrd="1" presId="urn:microsoft.com/office/officeart/2005/8/layout/list1"/>
    <dgm:cxn modelId="{94CA1351-07E8-4E41-BDF7-FE6EBFB73EA2}" type="presOf" srcId="{F535E0F4-8984-45FB-8C5B-574CD52A9C10}" destId="{1C509C11-0072-4D56-AEAF-C8388759D778}" srcOrd="0" destOrd="0" presId="urn:microsoft.com/office/officeart/2005/8/layout/list1"/>
    <dgm:cxn modelId="{38B9FF84-FA12-4A15-949A-A4A40DBE77A8}" srcId="{66D7C9A4-8116-4188-A2EB-48F07DDAC52A}" destId="{AB100590-F5ED-44D7-BFE2-29B1EC46E180}" srcOrd="0" destOrd="0" parTransId="{CFC8B786-FBE0-4297-9051-E0CB2D5B91E2}" sibTransId="{0D7E5E5E-B8A1-429E-A31F-7043C7269DB1}"/>
    <dgm:cxn modelId="{F795DD92-6979-488C-B8D5-6F1AA513B171}" type="presOf" srcId="{DBEE1E5D-3790-4DA7-A68A-E5807221CE75}" destId="{4AB72AEC-F2F0-4E77-BF30-A6C95459DBAB}" srcOrd="0" destOrd="0" presId="urn:microsoft.com/office/officeart/2005/8/layout/list1"/>
    <dgm:cxn modelId="{36104EA2-A09E-4989-BE96-E4BD1ED9277B}" type="presOf" srcId="{DBEE1E5D-3790-4DA7-A68A-E5807221CE75}" destId="{F4BE7ADE-2950-4EE4-AF19-677F0125A38F}" srcOrd="1" destOrd="0" presId="urn:microsoft.com/office/officeart/2005/8/layout/list1"/>
    <dgm:cxn modelId="{C0DE3CAC-FACF-4634-AE91-CC319E3C07C4}" srcId="{DBEE1E5D-3790-4DA7-A68A-E5807221CE75}" destId="{CD916F5D-A5F8-407E-BC55-157C88DAB34F}" srcOrd="1" destOrd="0" parTransId="{7A69772C-572A-4875-898D-CE06F7CFEF55}" sibTransId="{009D7057-B40C-4579-9DD8-624DF2BAD69B}"/>
    <dgm:cxn modelId="{B9DB3DAD-B0B6-4EE6-93C9-BC9789953675}" type="presOf" srcId="{66D7C9A4-8116-4188-A2EB-48F07DDAC52A}" destId="{6071B6C6-2E71-468E-BD13-BAE21BA520A0}" srcOrd="1" destOrd="0" presId="urn:microsoft.com/office/officeart/2005/8/layout/list1"/>
    <dgm:cxn modelId="{4AB498AD-19E9-49AE-8BC4-813E1B610421}" type="presOf" srcId="{AB100590-F5ED-44D7-BFE2-29B1EC46E180}" destId="{D167FAFA-677C-4EF7-BE07-9251984B46CF}" srcOrd="0" destOrd="0" presId="urn:microsoft.com/office/officeart/2005/8/layout/list1"/>
    <dgm:cxn modelId="{16A304B4-D254-4955-81DE-0CA4DE418893}" type="presOf" srcId="{66D7C9A4-8116-4188-A2EB-48F07DDAC52A}" destId="{ED93C180-FD72-40D2-A961-1887F6B521D1}" srcOrd="0" destOrd="0" presId="urn:microsoft.com/office/officeart/2005/8/layout/list1"/>
    <dgm:cxn modelId="{245125D2-7872-47E8-8AEB-BB71AC8B5E7A}" srcId="{66D7C9A4-8116-4188-A2EB-48F07DDAC52A}" destId="{08C5E9AD-FAB5-4E69-A219-E6AC6AB63E8E}" srcOrd="1" destOrd="0" parTransId="{87E5C1DB-F8A2-40D2-9EC8-30DDAF806110}" sibTransId="{496523FB-DC09-41C6-8D45-4B92F5874D08}"/>
    <dgm:cxn modelId="{49FB45D5-FC08-4EB8-8A51-65A7F0DC296A}" type="presOf" srcId="{0767C67C-1428-4ECC-983D-B12F6F9CF361}" destId="{EF39C1E6-0939-4671-BC46-DF4E93F9A988}" srcOrd="0" destOrd="0" presId="urn:microsoft.com/office/officeart/2005/8/layout/list1"/>
    <dgm:cxn modelId="{E3D588E5-F554-483C-B828-B1BCB1100F4F}" type="presOf" srcId="{08C5E9AD-FAB5-4E69-A219-E6AC6AB63E8E}" destId="{D167FAFA-677C-4EF7-BE07-9251984B46CF}" srcOrd="0" destOrd="1" presId="urn:microsoft.com/office/officeart/2005/8/layout/list1"/>
    <dgm:cxn modelId="{840603EE-46A6-40F5-B647-708E758287BD}" srcId="{F535E0F4-8984-45FB-8C5B-574CD52A9C10}" destId="{DBEE1E5D-3790-4DA7-A68A-E5807221CE75}" srcOrd="1" destOrd="0" parTransId="{5C4EAAB4-ADE0-4A55-A482-D652C2BD4E0A}" sibTransId="{E64D480D-6A6A-4A9B-944C-D7DF169FE18C}"/>
    <dgm:cxn modelId="{0E55C6F6-EDD1-4607-9F9F-EDF31CDA47FF}" srcId="{F535E0F4-8984-45FB-8C5B-574CD52A9C10}" destId="{66D7C9A4-8116-4188-A2EB-48F07DDAC52A}" srcOrd="0" destOrd="0" parTransId="{B83DD0FC-ACD0-41A3-8917-E1CFED7FE134}" sibTransId="{A841F3A3-0A8A-458C-9816-352CE76A9622}"/>
    <dgm:cxn modelId="{9D3A14FF-BF8F-4BCF-8DFA-8780C31136D3}" srcId="{DBEE1E5D-3790-4DA7-A68A-E5807221CE75}" destId="{0767C67C-1428-4ECC-983D-B12F6F9CF361}" srcOrd="0" destOrd="0" parTransId="{11186752-BB35-40CA-859D-51AD9FBC026D}" sibTransId="{EE7D062C-EA68-4DCA-8949-8B092F98B531}"/>
    <dgm:cxn modelId="{C0B9525F-8B2A-4CC8-B507-9CD35C70A7A7}" type="presParOf" srcId="{1C509C11-0072-4D56-AEAF-C8388759D778}" destId="{CE28BC48-4552-43B1-B6E1-0F2397B11A2C}" srcOrd="0" destOrd="0" presId="urn:microsoft.com/office/officeart/2005/8/layout/list1"/>
    <dgm:cxn modelId="{9CA31FEE-EC5B-466C-A0DF-C7A187E77DDD}" type="presParOf" srcId="{CE28BC48-4552-43B1-B6E1-0F2397B11A2C}" destId="{ED93C180-FD72-40D2-A961-1887F6B521D1}" srcOrd="0" destOrd="0" presId="urn:microsoft.com/office/officeart/2005/8/layout/list1"/>
    <dgm:cxn modelId="{E0ABED98-E8F8-41E2-94B0-B4DD532152C3}" type="presParOf" srcId="{CE28BC48-4552-43B1-B6E1-0F2397B11A2C}" destId="{6071B6C6-2E71-468E-BD13-BAE21BA520A0}" srcOrd="1" destOrd="0" presId="urn:microsoft.com/office/officeart/2005/8/layout/list1"/>
    <dgm:cxn modelId="{FB994984-26E6-491A-8953-4C9D1D10E9C8}" type="presParOf" srcId="{1C509C11-0072-4D56-AEAF-C8388759D778}" destId="{98295E30-D3A4-4FF9-81B8-C8C2CA60EFC0}" srcOrd="1" destOrd="0" presId="urn:microsoft.com/office/officeart/2005/8/layout/list1"/>
    <dgm:cxn modelId="{8DF5B29D-3B57-47FB-925B-685C3B450468}" type="presParOf" srcId="{1C509C11-0072-4D56-AEAF-C8388759D778}" destId="{D167FAFA-677C-4EF7-BE07-9251984B46CF}" srcOrd="2" destOrd="0" presId="urn:microsoft.com/office/officeart/2005/8/layout/list1"/>
    <dgm:cxn modelId="{E160FE70-F2B2-4693-B41D-435C75825918}" type="presParOf" srcId="{1C509C11-0072-4D56-AEAF-C8388759D778}" destId="{0E7A6979-A19A-4740-819A-36AAE3352E7F}" srcOrd="3" destOrd="0" presId="urn:microsoft.com/office/officeart/2005/8/layout/list1"/>
    <dgm:cxn modelId="{64AA0264-BE20-4F9E-89DD-6F760AC48263}" type="presParOf" srcId="{1C509C11-0072-4D56-AEAF-C8388759D778}" destId="{BC365245-AA51-4DCD-B9CD-FBC20A81F5C2}" srcOrd="4" destOrd="0" presId="urn:microsoft.com/office/officeart/2005/8/layout/list1"/>
    <dgm:cxn modelId="{7D4CCE97-EB02-42C4-9742-2F6B23B5C2DB}" type="presParOf" srcId="{BC365245-AA51-4DCD-B9CD-FBC20A81F5C2}" destId="{4AB72AEC-F2F0-4E77-BF30-A6C95459DBAB}" srcOrd="0" destOrd="0" presId="urn:microsoft.com/office/officeart/2005/8/layout/list1"/>
    <dgm:cxn modelId="{7695226D-7627-4BC3-93EA-E345BEDB60AE}" type="presParOf" srcId="{BC365245-AA51-4DCD-B9CD-FBC20A81F5C2}" destId="{F4BE7ADE-2950-4EE4-AF19-677F0125A38F}" srcOrd="1" destOrd="0" presId="urn:microsoft.com/office/officeart/2005/8/layout/list1"/>
    <dgm:cxn modelId="{40744F7E-36C9-4F67-B8A9-65A365F62B16}" type="presParOf" srcId="{1C509C11-0072-4D56-AEAF-C8388759D778}" destId="{A15EC344-8A02-4347-B733-99B823ACD1CD}" srcOrd="5" destOrd="0" presId="urn:microsoft.com/office/officeart/2005/8/layout/list1"/>
    <dgm:cxn modelId="{6C066C39-8A78-4600-BAAE-24BA10D68FDB}" type="presParOf" srcId="{1C509C11-0072-4D56-AEAF-C8388759D778}" destId="{EF39C1E6-0939-4671-BC46-DF4E93F9A988}"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3868DF33-132B-4F97-82C3-B9E692478B21}" type="doc">
      <dgm:prSet loTypeId="urn:microsoft.com/office/officeart/2005/8/layout/vProcess5" loCatId="process" qsTypeId="urn:microsoft.com/office/officeart/2005/8/quickstyle/simple1" qsCatId="simple" csTypeId="urn:microsoft.com/office/officeart/2005/8/colors/accent1_2" csCatId="accent1" phldr="1"/>
      <dgm:spPr/>
      <dgm:t>
        <a:bodyPr/>
        <a:lstStyle/>
        <a:p>
          <a:endParaRPr lang="en-US"/>
        </a:p>
      </dgm:t>
    </dgm:pt>
    <dgm:pt modelId="{46554903-1EE4-4553-8875-A2F4A9C130DB}">
      <dgm:prSet phldrT="[Text]" custT="1"/>
      <dgm:spPr/>
      <dgm:t>
        <a:bodyPr/>
        <a:lstStyle/>
        <a:p>
          <a:pPr marL="0" marR="0" indent="0" defTabSz="914400" eaLnBrk="1" fontAlgn="auto" latinLnBrk="0" hangingPunct="1">
            <a:lnSpc>
              <a:spcPct val="100000"/>
            </a:lnSpc>
            <a:spcBef>
              <a:spcPts val="0"/>
            </a:spcBef>
            <a:spcAft>
              <a:spcPts val="0"/>
            </a:spcAft>
            <a:buClrTx/>
            <a:buSzTx/>
            <a:buFontTx/>
            <a:buNone/>
            <a:tabLst/>
            <a:defRPr/>
          </a:pPr>
          <a:r>
            <a:rPr lang="en-US" sz="1800" dirty="0"/>
            <a:t>Should factor analysis be applied to the data?</a:t>
          </a:r>
        </a:p>
      </dgm:t>
    </dgm:pt>
    <dgm:pt modelId="{B4AC2EC9-A051-4FEC-992B-18275604D295}" type="parTrans" cxnId="{331BE4D2-CC47-4482-90B2-1F9BE4444802}">
      <dgm:prSet/>
      <dgm:spPr/>
      <dgm:t>
        <a:bodyPr/>
        <a:lstStyle/>
        <a:p>
          <a:endParaRPr lang="en-US" sz="2800"/>
        </a:p>
      </dgm:t>
    </dgm:pt>
    <dgm:pt modelId="{464E24C0-3A65-49D0-BA87-4C0A35DAFF3D}" type="sibTrans" cxnId="{331BE4D2-CC47-4482-90B2-1F9BE4444802}">
      <dgm:prSet custT="1"/>
      <dgm:spPr/>
      <dgm:t>
        <a:bodyPr/>
        <a:lstStyle/>
        <a:p>
          <a:endParaRPr lang="en-US" sz="2800" dirty="0"/>
        </a:p>
      </dgm:t>
    </dgm:pt>
    <dgm:pt modelId="{4F112ED7-2066-46F3-BBA6-7BBB734F14FD}">
      <dgm:prSet custT="1"/>
      <dgm:spPr/>
      <dgm:t>
        <a:bodyPr/>
        <a:lstStyle/>
        <a:p>
          <a:r>
            <a:rPr lang="en-US" sz="1800" dirty="0"/>
            <a:t>How many factors should be retained in solution?</a:t>
          </a:r>
        </a:p>
      </dgm:t>
    </dgm:pt>
    <dgm:pt modelId="{6AB45FE6-266C-4AAB-A3BA-8D77A3325984}" type="parTrans" cxnId="{9130FFB5-13BB-4654-AFF7-2361EE06F686}">
      <dgm:prSet/>
      <dgm:spPr/>
      <dgm:t>
        <a:bodyPr/>
        <a:lstStyle/>
        <a:p>
          <a:endParaRPr lang="en-US" sz="2800"/>
        </a:p>
      </dgm:t>
    </dgm:pt>
    <dgm:pt modelId="{077C1467-E7FF-4B1A-9ABC-ADB9217632CD}" type="sibTrans" cxnId="{9130FFB5-13BB-4654-AFF7-2361EE06F686}">
      <dgm:prSet custT="1"/>
      <dgm:spPr>
        <a:noFill/>
        <a:ln>
          <a:noFill/>
        </a:ln>
      </dgm:spPr>
      <dgm:t>
        <a:bodyPr/>
        <a:lstStyle/>
        <a:p>
          <a:endParaRPr lang="en-US" sz="2800" dirty="0">
            <a:noFill/>
          </a:endParaRPr>
        </a:p>
      </dgm:t>
    </dgm:pt>
    <dgm:pt modelId="{77A4EA56-8EDA-4A11-8C2B-DD37D119C841}">
      <dgm:prSet phldrT="[Text]" custT="1"/>
      <dgm:spPr>
        <a:noFill/>
        <a:ln>
          <a:noFill/>
        </a:ln>
      </dgm:spPr>
      <dgm:t>
        <a:bodyPr/>
        <a:lstStyle/>
        <a:p>
          <a:r>
            <a:rPr lang="en-US" sz="1800" dirty="0">
              <a:noFill/>
            </a:rPr>
            <a:t>Should the initial solution be rotated, and if so, using what rotation scheme?</a:t>
          </a:r>
        </a:p>
      </dgm:t>
    </dgm:pt>
    <dgm:pt modelId="{463DB90B-FA95-4C29-92E4-A20C3FA4C929}" type="parTrans" cxnId="{C6BA13CF-E0B7-4B9C-B5D9-6B0640ACA0E8}">
      <dgm:prSet/>
      <dgm:spPr/>
      <dgm:t>
        <a:bodyPr/>
        <a:lstStyle/>
        <a:p>
          <a:endParaRPr lang="en-US" sz="2800"/>
        </a:p>
      </dgm:t>
    </dgm:pt>
    <dgm:pt modelId="{A7703750-C62D-4055-ACCF-EDC083CC64AA}" type="sibTrans" cxnId="{C6BA13CF-E0B7-4B9C-B5D9-6B0640ACA0E8}">
      <dgm:prSet/>
      <dgm:spPr/>
      <dgm:t>
        <a:bodyPr/>
        <a:lstStyle/>
        <a:p>
          <a:endParaRPr lang="en-US" sz="2800"/>
        </a:p>
      </dgm:t>
    </dgm:pt>
    <dgm:pt modelId="{5BCC3A93-0461-4AE8-BE52-0EE4BA2BBF8D}">
      <dgm:prSet phldrT="[Text]" custT="1"/>
      <dgm:spPr/>
      <dgm:t>
        <a:bodyPr/>
        <a:lstStyle/>
        <a:p>
          <a:r>
            <a:rPr lang="en-US" sz="1800" dirty="0"/>
            <a:t>Which extraction method should be used?</a:t>
          </a:r>
        </a:p>
      </dgm:t>
    </dgm:pt>
    <dgm:pt modelId="{E9FC848C-E36D-48B0-B7DA-24E982D6A2AD}" type="sibTrans" cxnId="{276A5FE8-EF41-43CE-854F-0C5A5337FDC3}">
      <dgm:prSet custT="1"/>
      <dgm:spPr/>
      <dgm:t>
        <a:bodyPr/>
        <a:lstStyle/>
        <a:p>
          <a:endParaRPr lang="en-US" sz="2800" dirty="0"/>
        </a:p>
      </dgm:t>
    </dgm:pt>
    <dgm:pt modelId="{0D471494-D1A0-4CDD-8354-5A771D9D2E9C}" type="parTrans" cxnId="{276A5FE8-EF41-43CE-854F-0C5A5337FDC3}">
      <dgm:prSet/>
      <dgm:spPr/>
      <dgm:t>
        <a:bodyPr/>
        <a:lstStyle/>
        <a:p>
          <a:endParaRPr lang="en-US" sz="2800"/>
        </a:p>
      </dgm:t>
    </dgm:pt>
    <dgm:pt modelId="{D52FABCF-B4E1-43ED-9596-E3163A21F7B4}" type="pres">
      <dgm:prSet presAssocID="{3868DF33-132B-4F97-82C3-B9E692478B21}" presName="outerComposite" presStyleCnt="0">
        <dgm:presLayoutVars>
          <dgm:chMax val="5"/>
          <dgm:dir/>
          <dgm:resizeHandles val="exact"/>
        </dgm:presLayoutVars>
      </dgm:prSet>
      <dgm:spPr/>
    </dgm:pt>
    <dgm:pt modelId="{E5F5583D-1833-46F5-ACFD-774BFA76B1B8}" type="pres">
      <dgm:prSet presAssocID="{3868DF33-132B-4F97-82C3-B9E692478B21}" presName="dummyMaxCanvas" presStyleCnt="0">
        <dgm:presLayoutVars/>
      </dgm:prSet>
      <dgm:spPr/>
    </dgm:pt>
    <dgm:pt modelId="{78BB6AB3-576B-4500-A826-C23E205A728E}" type="pres">
      <dgm:prSet presAssocID="{3868DF33-132B-4F97-82C3-B9E692478B21}" presName="FourNodes_1" presStyleLbl="node1" presStyleIdx="0" presStyleCnt="4" custLinFactNeighborX="11" custLinFactNeighborY="6637">
        <dgm:presLayoutVars>
          <dgm:bulletEnabled val="1"/>
        </dgm:presLayoutVars>
      </dgm:prSet>
      <dgm:spPr/>
    </dgm:pt>
    <dgm:pt modelId="{890A8327-148C-4B0E-AB5B-5BA49EDA2D20}" type="pres">
      <dgm:prSet presAssocID="{3868DF33-132B-4F97-82C3-B9E692478B21}" presName="FourNodes_2" presStyleLbl="node1" presStyleIdx="1" presStyleCnt="4">
        <dgm:presLayoutVars>
          <dgm:bulletEnabled val="1"/>
        </dgm:presLayoutVars>
      </dgm:prSet>
      <dgm:spPr/>
    </dgm:pt>
    <dgm:pt modelId="{716540B7-A4DC-4724-BE4F-92F7C5CD2840}" type="pres">
      <dgm:prSet presAssocID="{3868DF33-132B-4F97-82C3-B9E692478B21}" presName="FourNodes_3" presStyleLbl="node1" presStyleIdx="2" presStyleCnt="4">
        <dgm:presLayoutVars>
          <dgm:bulletEnabled val="1"/>
        </dgm:presLayoutVars>
      </dgm:prSet>
      <dgm:spPr/>
    </dgm:pt>
    <dgm:pt modelId="{15953FDC-4FC6-43BB-9787-FA980E080B48}" type="pres">
      <dgm:prSet presAssocID="{3868DF33-132B-4F97-82C3-B9E692478B21}" presName="FourNodes_4" presStyleLbl="node1" presStyleIdx="3" presStyleCnt="4">
        <dgm:presLayoutVars>
          <dgm:bulletEnabled val="1"/>
        </dgm:presLayoutVars>
      </dgm:prSet>
      <dgm:spPr/>
    </dgm:pt>
    <dgm:pt modelId="{CE166A5D-A5EA-4260-8ECA-3D7C56C62EB3}" type="pres">
      <dgm:prSet presAssocID="{3868DF33-132B-4F97-82C3-B9E692478B21}" presName="FourConn_1-2" presStyleLbl="fgAccFollowNode1" presStyleIdx="0" presStyleCnt="3">
        <dgm:presLayoutVars>
          <dgm:bulletEnabled val="1"/>
        </dgm:presLayoutVars>
      </dgm:prSet>
      <dgm:spPr/>
    </dgm:pt>
    <dgm:pt modelId="{5CCE6772-B0DD-4524-803E-28ECB56A1609}" type="pres">
      <dgm:prSet presAssocID="{3868DF33-132B-4F97-82C3-B9E692478B21}" presName="FourConn_2-3" presStyleLbl="fgAccFollowNode1" presStyleIdx="1" presStyleCnt="3">
        <dgm:presLayoutVars>
          <dgm:bulletEnabled val="1"/>
        </dgm:presLayoutVars>
      </dgm:prSet>
      <dgm:spPr/>
    </dgm:pt>
    <dgm:pt modelId="{124BAC3A-3CF8-4CCB-A2F2-8D197D45CD03}" type="pres">
      <dgm:prSet presAssocID="{3868DF33-132B-4F97-82C3-B9E692478B21}" presName="FourConn_3-4" presStyleLbl="fgAccFollowNode1" presStyleIdx="2" presStyleCnt="3">
        <dgm:presLayoutVars>
          <dgm:bulletEnabled val="1"/>
        </dgm:presLayoutVars>
      </dgm:prSet>
      <dgm:spPr/>
    </dgm:pt>
    <dgm:pt modelId="{DAF67438-8417-43B5-A7CB-B3741AC69D62}" type="pres">
      <dgm:prSet presAssocID="{3868DF33-132B-4F97-82C3-B9E692478B21}" presName="FourNodes_1_text" presStyleLbl="node1" presStyleIdx="3" presStyleCnt="4">
        <dgm:presLayoutVars>
          <dgm:bulletEnabled val="1"/>
        </dgm:presLayoutVars>
      </dgm:prSet>
      <dgm:spPr/>
    </dgm:pt>
    <dgm:pt modelId="{93F30E13-2DED-4CE8-B2F4-C435D193EACD}" type="pres">
      <dgm:prSet presAssocID="{3868DF33-132B-4F97-82C3-B9E692478B21}" presName="FourNodes_2_text" presStyleLbl="node1" presStyleIdx="3" presStyleCnt="4">
        <dgm:presLayoutVars>
          <dgm:bulletEnabled val="1"/>
        </dgm:presLayoutVars>
      </dgm:prSet>
      <dgm:spPr/>
    </dgm:pt>
    <dgm:pt modelId="{3223432D-1E08-4F3A-ABFC-B8427646CE2D}" type="pres">
      <dgm:prSet presAssocID="{3868DF33-132B-4F97-82C3-B9E692478B21}" presName="FourNodes_3_text" presStyleLbl="node1" presStyleIdx="3" presStyleCnt="4">
        <dgm:presLayoutVars>
          <dgm:bulletEnabled val="1"/>
        </dgm:presLayoutVars>
      </dgm:prSet>
      <dgm:spPr/>
    </dgm:pt>
    <dgm:pt modelId="{E42AEFDA-3921-4121-A1A0-BE36D5D9CBE8}" type="pres">
      <dgm:prSet presAssocID="{3868DF33-132B-4F97-82C3-B9E692478B21}" presName="FourNodes_4_text" presStyleLbl="node1" presStyleIdx="3" presStyleCnt="4">
        <dgm:presLayoutVars>
          <dgm:bulletEnabled val="1"/>
        </dgm:presLayoutVars>
      </dgm:prSet>
      <dgm:spPr/>
    </dgm:pt>
  </dgm:ptLst>
  <dgm:cxnLst>
    <dgm:cxn modelId="{5C900702-096D-4EE2-ADCA-C9187AFFEFA5}" type="presOf" srcId="{E9FC848C-E36D-48B0-B7DA-24E982D6A2AD}" destId="{5CCE6772-B0DD-4524-803E-28ECB56A1609}" srcOrd="0" destOrd="0" presId="urn:microsoft.com/office/officeart/2005/8/layout/vProcess5"/>
    <dgm:cxn modelId="{82F5FD5F-07E3-4186-B1CB-A80A702BB34A}" type="presOf" srcId="{4F112ED7-2066-46F3-BBA6-7BBB734F14FD}" destId="{716540B7-A4DC-4724-BE4F-92F7C5CD2840}" srcOrd="0" destOrd="0" presId="urn:microsoft.com/office/officeart/2005/8/layout/vProcess5"/>
    <dgm:cxn modelId="{91462362-9745-4D5F-B5A9-B725A7916382}" type="presOf" srcId="{77A4EA56-8EDA-4A11-8C2B-DD37D119C841}" destId="{E42AEFDA-3921-4121-A1A0-BE36D5D9CBE8}" srcOrd="1" destOrd="0" presId="urn:microsoft.com/office/officeart/2005/8/layout/vProcess5"/>
    <dgm:cxn modelId="{F3B06058-08C4-4F15-9CE5-A75A73C50062}" type="presOf" srcId="{77A4EA56-8EDA-4A11-8C2B-DD37D119C841}" destId="{15953FDC-4FC6-43BB-9787-FA980E080B48}" srcOrd="0" destOrd="0" presId="urn:microsoft.com/office/officeart/2005/8/layout/vProcess5"/>
    <dgm:cxn modelId="{9F970C7E-C614-48E2-9371-6479A5AC5A62}" type="presOf" srcId="{4F112ED7-2066-46F3-BBA6-7BBB734F14FD}" destId="{3223432D-1E08-4F3A-ABFC-B8427646CE2D}" srcOrd="1" destOrd="0" presId="urn:microsoft.com/office/officeart/2005/8/layout/vProcess5"/>
    <dgm:cxn modelId="{B9087C81-C53E-40A7-ADAD-9B470C7FD213}" type="presOf" srcId="{46554903-1EE4-4553-8875-A2F4A9C130DB}" destId="{DAF67438-8417-43B5-A7CB-B3741AC69D62}" srcOrd="1" destOrd="0" presId="urn:microsoft.com/office/officeart/2005/8/layout/vProcess5"/>
    <dgm:cxn modelId="{1C380A85-7664-48E0-8B36-02B456F492A9}" type="presOf" srcId="{464E24C0-3A65-49D0-BA87-4C0A35DAFF3D}" destId="{CE166A5D-A5EA-4260-8ECA-3D7C56C62EB3}" srcOrd="0" destOrd="0" presId="urn:microsoft.com/office/officeart/2005/8/layout/vProcess5"/>
    <dgm:cxn modelId="{A91D2BA0-8138-4520-98A6-2557418D43C8}" type="presOf" srcId="{46554903-1EE4-4553-8875-A2F4A9C130DB}" destId="{78BB6AB3-576B-4500-A826-C23E205A728E}" srcOrd="0" destOrd="0" presId="urn:microsoft.com/office/officeart/2005/8/layout/vProcess5"/>
    <dgm:cxn modelId="{815178AC-8BAF-4585-B706-58E6AA99B3DF}" type="presOf" srcId="{3868DF33-132B-4F97-82C3-B9E692478B21}" destId="{D52FABCF-B4E1-43ED-9596-E3163A21F7B4}" srcOrd="0" destOrd="0" presId="urn:microsoft.com/office/officeart/2005/8/layout/vProcess5"/>
    <dgm:cxn modelId="{9130FFB5-13BB-4654-AFF7-2361EE06F686}" srcId="{3868DF33-132B-4F97-82C3-B9E692478B21}" destId="{4F112ED7-2066-46F3-BBA6-7BBB734F14FD}" srcOrd="2" destOrd="0" parTransId="{6AB45FE6-266C-4AAB-A3BA-8D77A3325984}" sibTransId="{077C1467-E7FF-4B1A-9ABC-ADB9217632CD}"/>
    <dgm:cxn modelId="{C6BA13CF-E0B7-4B9C-B5D9-6B0640ACA0E8}" srcId="{3868DF33-132B-4F97-82C3-B9E692478B21}" destId="{77A4EA56-8EDA-4A11-8C2B-DD37D119C841}" srcOrd="3" destOrd="0" parTransId="{463DB90B-FA95-4C29-92E4-A20C3FA4C929}" sibTransId="{A7703750-C62D-4055-ACCF-EDC083CC64AA}"/>
    <dgm:cxn modelId="{331BE4D2-CC47-4482-90B2-1F9BE4444802}" srcId="{3868DF33-132B-4F97-82C3-B9E692478B21}" destId="{46554903-1EE4-4553-8875-A2F4A9C130DB}" srcOrd="0" destOrd="0" parTransId="{B4AC2EC9-A051-4FEC-992B-18275604D295}" sibTransId="{464E24C0-3A65-49D0-BA87-4C0A35DAFF3D}"/>
    <dgm:cxn modelId="{B32C7DD4-D779-4A41-B84B-AF4D526891AF}" type="presOf" srcId="{077C1467-E7FF-4B1A-9ABC-ADB9217632CD}" destId="{124BAC3A-3CF8-4CCB-A2F2-8D197D45CD03}" srcOrd="0" destOrd="0" presId="urn:microsoft.com/office/officeart/2005/8/layout/vProcess5"/>
    <dgm:cxn modelId="{550939E3-6A0C-403A-B0A5-6496E69F59D5}" type="presOf" srcId="{5BCC3A93-0461-4AE8-BE52-0EE4BA2BBF8D}" destId="{890A8327-148C-4B0E-AB5B-5BA49EDA2D20}" srcOrd="0" destOrd="0" presId="urn:microsoft.com/office/officeart/2005/8/layout/vProcess5"/>
    <dgm:cxn modelId="{2C75D1E3-CE53-40E9-9A8A-D701D4C8AF0C}" type="presOf" srcId="{5BCC3A93-0461-4AE8-BE52-0EE4BA2BBF8D}" destId="{93F30E13-2DED-4CE8-B2F4-C435D193EACD}" srcOrd="1" destOrd="0" presId="urn:microsoft.com/office/officeart/2005/8/layout/vProcess5"/>
    <dgm:cxn modelId="{276A5FE8-EF41-43CE-854F-0C5A5337FDC3}" srcId="{3868DF33-132B-4F97-82C3-B9E692478B21}" destId="{5BCC3A93-0461-4AE8-BE52-0EE4BA2BBF8D}" srcOrd="1" destOrd="0" parTransId="{0D471494-D1A0-4CDD-8354-5A771D9D2E9C}" sibTransId="{E9FC848C-E36D-48B0-B7DA-24E982D6A2AD}"/>
    <dgm:cxn modelId="{68DBD99D-614F-4195-BC95-25975D9C9C65}" type="presParOf" srcId="{D52FABCF-B4E1-43ED-9596-E3163A21F7B4}" destId="{E5F5583D-1833-46F5-ACFD-774BFA76B1B8}" srcOrd="0" destOrd="0" presId="urn:microsoft.com/office/officeart/2005/8/layout/vProcess5"/>
    <dgm:cxn modelId="{DEEAF699-AA30-40C5-9EDA-2E67AD11F1B5}" type="presParOf" srcId="{D52FABCF-B4E1-43ED-9596-E3163A21F7B4}" destId="{78BB6AB3-576B-4500-A826-C23E205A728E}" srcOrd="1" destOrd="0" presId="urn:microsoft.com/office/officeart/2005/8/layout/vProcess5"/>
    <dgm:cxn modelId="{ABFF59EF-84BB-41B6-9650-9F525CBB9B1E}" type="presParOf" srcId="{D52FABCF-B4E1-43ED-9596-E3163A21F7B4}" destId="{890A8327-148C-4B0E-AB5B-5BA49EDA2D20}" srcOrd="2" destOrd="0" presId="urn:microsoft.com/office/officeart/2005/8/layout/vProcess5"/>
    <dgm:cxn modelId="{E536797B-F02B-41A4-B7A4-3E685F631C00}" type="presParOf" srcId="{D52FABCF-B4E1-43ED-9596-E3163A21F7B4}" destId="{716540B7-A4DC-4724-BE4F-92F7C5CD2840}" srcOrd="3" destOrd="0" presId="urn:microsoft.com/office/officeart/2005/8/layout/vProcess5"/>
    <dgm:cxn modelId="{87D2421F-622A-4A24-A5B0-443698ADD8FF}" type="presParOf" srcId="{D52FABCF-B4E1-43ED-9596-E3163A21F7B4}" destId="{15953FDC-4FC6-43BB-9787-FA980E080B48}" srcOrd="4" destOrd="0" presId="urn:microsoft.com/office/officeart/2005/8/layout/vProcess5"/>
    <dgm:cxn modelId="{77441C7B-A4E8-469A-8E0B-200A48BEDEF6}" type="presParOf" srcId="{D52FABCF-B4E1-43ED-9596-E3163A21F7B4}" destId="{CE166A5D-A5EA-4260-8ECA-3D7C56C62EB3}" srcOrd="5" destOrd="0" presId="urn:microsoft.com/office/officeart/2005/8/layout/vProcess5"/>
    <dgm:cxn modelId="{1C2AF87F-884E-4025-AF6B-260D5DF69B37}" type="presParOf" srcId="{D52FABCF-B4E1-43ED-9596-E3163A21F7B4}" destId="{5CCE6772-B0DD-4524-803E-28ECB56A1609}" srcOrd="6" destOrd="0" presId="urn:microsoft.com/office/officeart/2005/8/layout/vProcess5"/>
    <dgm:cxn modelId="{0B71CB6E-3977-4965-B1D5-BF6DBFC83F28}" type="presParOf" srcId="{D52FABCF-B4E1-43ED-9596-E3163A21F7B4}" destId="{124BAC3A-3CF8-4CCB-A2F2-8D197D45CD03}" srcOrd="7" destOrd="0" presId="urn:microsoft.com/office/officeart/2005/8/layout/vProcess5"/>
    <dgm:cxn modelId="{4D7CDAB7-10EF-430D-9F21-6D5634AD8C69}" type="presParOf" srcId="{D52FABCF-B4E1-43ED-9596-E3163A21F7B4}" destId="{DAF67438-8417-43B5-A7CB-B3741AC69D62}" srcOrd="8" destOrd="0" presId="urn:microsoft.com/office/officeart/2005/8/layout/vProcess5"/>
    <dgm:cxn modelId="{6ADE380B-7DAA-456A-AF05-05965379AC3B}" type="presParOf" srcId="{D52FABCF-B4E1-43ED-9596-E3163A21F7B4}" destId="{93F30E13-2DED-4CE8-B2F4-C435D193EACD}" srcOrd="9" destOrd="0" presId="urn:microsoft.com/office/officeart/2005/8/layout/vProcess5"/>
    <dgm:cxn modelId="{B39A0A1B-9901-413F-984D-49197F7FD8DA}" type="presParOf" srcId="{D52FABCF-B4E1-43ED-9596-E3163A21F7B4}" destId="{3223432D-1E08-4F3A-ABFC-B8427646CE2D}" srcOrd="10" destOrd="0" presId="urn:microsoft.com/office/officeart/2005/8/layout/vProcess5"/>
    <dgm:cxn modelId="{4AC79282-20DB-429B-AAFE-7B03771C65EC}" type="presParOf" srcId="{D52FABCF-B4E1-43ED-9596-E3163A21F7B4}" destId="{E42AEFDA-3921-4121-A1A0-BE36D5D9CBE8}" srcOrd="11"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BB11710D-58E1-4F8C-B50B-E70163DADB97}" type="doc">
      <dgm:prSet loTypeId="urn:microsoft.com/office/officeart/2008/layout/PictureStrips" loCatId="list" qsTypeId="urn:microsoft.com/office/officeart/2005/8/quickstyle/simple1" qsCatId="simple" csTypeId="urn:microsoft.com/office/officeart/2005/8/colors/accent1_2" csCatId="accent1" phldr="1"/>
      <dgm:spPr/>
      <dgm:t>
        <a:bodyPr/>
        <a:lstStyle/>
        <a:p>
          <a:endParaRPr lang="en-GB"/>
        </a:p>
      </dgm:t>
    </dgm:pt>
    <dgm:pt modelId="{DE70F32F-08B5-4F2A-A294-49AC82515F89}">
      <dgm:prSet phldrT="[Text]"/>
      <dgm:spPr/>
      <dgm:t>
        <a:bodyPr/>
        <a:lstStyle/>
        <a:p>
          <a:r>
            <a:rPr lang="en-GB" dirty="0"/>
            <a:t>A priori</a:t>
          </a:r>
        </a:p>
      </dgm:t>
    </dgm:pt>
    <dgm:pt modelId="{242CB929-7431-4A6D-8023-9EE823A16085}" type="parTrans" cxnId="{53EB3822-E8C5-47DC-BC37-17ABF73D738C}">
      <dgm:prSet/>
      <dgm:spPr/>
      <dgm:t>
        <a:bodyPr/>
        <a:lstStyle/>
        <a:p>
          <a:endParaRPr lang="en-GB"/>
        </a:p>
      </dgm:t>
    </dgm:pt>
    <dgm:pt modelId="{D2D7F397-87ED-4148-BDBE-57233E531B13}" type="sibTrans" cxnId="{53EB3822-E8C5-47DC-BC37-17ABF73D738C}">
      <dgm:prSet/>
      <dgm:spPr/>
      <dgm:t>
        <a:bodyPr/>
        <a:lstStyle/>
        <a:p>
          <a:endParaRPr lang="en-GB"/>
        </a:p>
      </dgm:t>
    </dgm:pt>
    <dgm:pt modelId="{A6C5D4EA-06A2-4B71-9E43-20A1207DE45D}">
      <dgm:prSet phldrT="[Text]"/>
      <dgm:spPr/>
      <dgm:t>
        <a:bodyPr/>
        <a:lstStyle/>
        <a:p>
          <a:r>
            <a:rPr lang="en-GB" dirty="0"/>
            <a:t>Scree Plot</a:t>
          </a:r>
        </a:p>
      </dgm:t>
    </dgm:pt>
    <dgm:pt modelId="{B728058E-7063-4AEC-BCAD-FDCB9ACDF7B9}" type="parTrans" cxnId="{3C9EB120-9368-413F-A038-1C490E26E689}">
      <dgm:prSet/>
      <dgm:spPr/>
      <dgm:t>
        <a:bodyPr/>
        <a:lstStyle/>
        <a:p>
          <a:endParaRPr lang="en-GB"/>
        </a:p>
      </dgm:t>
    </dgm:pt>
    <dgm:pt modelId="{AC340D9D-EA49-4A0A-9167-455AF5B9D998}" type="sibTrans" cxnId="{3C9EB120-9368-413F-A038-1C490E26E689}">
      <dgm:prSet/>
      <dgm:spPr/>
      <dgm:t>
        <a:bodyPr/>
        <a:lstStyle/>
        <a:p>
          <a:endParaRPr lang="en-GB"/>
        </a:p>
      </dgm:t>
    </dgm:pt>
    <dgm:pt modelId="{3D0596AB-4388-4ACC-A8E0-94F56404B14F}">
      <dgm:prSet phldrT="[Text]"/>
      <dgm:spPr/>
      <dgm:t>
        <a:bodyPr/>
        <a:lstStyle/>
        <a:p>
          <a:pPr algn="l"/>
          <a:r>
            <a:rPr lang="en-GB" dirty="0"/>
            <a:t>Percent of Variance Explained (&gt; 60%)</a:t>
          </a:r>
        </a:p>
      </dgm:t>
    </dgm:pt>
    <dgm:pt modelId="{561A6AC7-7AC8-4F3D-B26E-8D90B50646DC}" type="parTrans" cxnId="{4DA8F836-410E-4628-AED5-B8126857B762}">
      <dgm:prSet/>
      <dgm:spPr/>
      <dgm:t>
        <a:bodyPr/>
        <a:lstStyle/>
        <a:p>
          <a:endParaRPr lang="en-GB"/>
        </a:p>
      </dgm:t>
    </dgm:pt>
    <dgm:pt modelId="{E4F492AA-BFC5-4A22-A66E-DC548C42D230}" type="sibTrans" cxnId="{4DA8F836-410E-4628-AED5-B8126857B762}">
      <dgm:prSet/>
      <dgm:spPr/>
      <dgm:t>
        <a:bodyPr/>
        <a:lstStyle/>
        <a:p>
          <a:endParaRPr lang="en-GB"/>
        </a:p>
      </dgm:t>
    </dgm:pt>
    <dgm:pt modelId="{F8895314-760D-439C-9D33-AE4472C139D9}">
      <dgm:prSet phldrT="[Text]"/>
      <dgm:spPr/>
      <dgm:t>
        <a:bodyPr/>
        <a:lstStyle/>
        <a:p>
          <a:r>
            <a:rPr lang="en-GB" dirty="0"/>
            <a:t>Eigenvalues &gt; 1</a:t>
          </a:r>
        </a:p>
      </dgm:t>
    </dgm:pt>
    <dgm:pt modelId="{FA0198EE-D783-49CF-B0EA-555797B0A98A}" type="parTrans" cxnId="{631596E0-608B-49DA-8374-2C65BDD4ADB1}">
      <dgm:prSet/>
      <dgm:spPr/>
      <dgm:t>
        <a:bodyPr/>
        <a:lstStyle/>
        <a:p>
          <a:endParaRPr lang="en-GB"/>
        </a:p>
      </dgm:t>
    </dgm:pt>
    <dgm:pt modelId="{FDA0D812-F0CE-4207-B93E-DFAEDA0A41C3}" type="sibTrans" cxnId="{631596E0-608B-49DA-8374-2C65BDD4ADB1}">
      <dgm:prSet/>
      <dgm:spPr/>
      <dgm:t>
        <a:bodyPr/>
        <a:lstStyle/>
        <a:p>
          <a:endParaRPr lang="en-GB"/>
        </a:p>
      </dgm:t>
    </dgm:pt>
    <dgm:pt modelId="{71F1A5DD-6D33-4393-ABF3-CFE2339A7F36}" type="pres">
      <dgm:prSet presAssocID="{BB11710D-58E1-4F8C-B50B-E70163DADB97}" presName="Name0" presStyleCnt="0">
        <dgm:presLayoutVars>
          <dgm:dir/>
          <dgm:resizeHandles val="exact"/>
        </dgm:presLayoutVars>
      </dgm:prSet>
      <dgm:spPr/>
    </dgm:pt>
    <dgm:pt modelId="{30EC775C-363F-43FC-91B6-A8F13618B959}" type="pres">
      <dgm:prSet presAssocID="{DE70F32F-08B5-4F2A-A294-49AC82515F89}" presName="composite" presStyleCnt="0"/>
      <dgm:spPr/>
    </dgm:pt>
    <dgm:pt modelId="{8BB4086D-60F0-4EBB-921A-EE016185607C}" type="pres">
      <dgm:prSet presAssocID="{DE70F32F-08B5-4F2A-A294-49AC82515F89}" presName="rect1" presStyleLbl="trAlignAcc1" presStyleIdx="0" presStyleCnt="4">
        <dgm:presLayoutVars>
          <dgm:bulletEnabled val="1"/>
        </dgm:presLayoutVars>
      </dgm:prSet>
      <dgm:spPr/>
    </dgm:pt>
    <dgm:pt modelId="{D6402F0A-C053-4053-A368-0EE7D8388308}" type="pres">
      <dgm:prSet presAssocID="{DE70F32F-08B5-4F2A-A294-49AC82515F89}" presName="rect2" presStyleLbl="fgImgPlace1" presStyleIdx="0" presStyleCnt="4"/>
      <dgm:spPr/>
    </dgm:pt>
    <dgm:pt modelId="{89C6EADF-89CF-4253-B6F4-9CE41A610844}" type="pres">
      <dgm:prSet presAssocID="{D2D7F397-87ED-4148-BDBE-57233E531B13}" presName="sibTrans" presStyleCnt="0"/>
      <dgm:spPr/>
    </dgm:pt>
    <dgm:pt modelId="{F6D9242A-C8BB-4F1A-AAAC-9207D0AB45E5}" type="pres">
      <dgm:prSet presAssocID="{F8895314-760D-439C-9D33-AE4472C139D9}" presName="composite" presStyleCnt="0"/>
      <dgm:spPr/>
    </dgm:pt>
    <dgm:pt modelId="{2C62AAF8-28C5-4E24-8C37-8F2B0BC50100}" type="pres">
      <dgm:prSet presAssocID="{F8895314-760D-439C-9D33-AE4472C139D9}" presName="rect1" presStyleLbl="trAlignAcc1" presStyleIdx="1" presStyleCnt="4">
        <dgm:presLayoutVars>
          <dgm:bulletEnabled val="1"/>
        </dgm:presLayoutVars>
      </dgm:prSet>
      <dgm:spPr/>
    </dgm:pt>
    <dgm:pt modelId="{15125DB2-92F8-4390-A6A9-0A36A3D527FF}" type="pres">
      <dgm:prSet presAssocID="{F8895314-760D-439C-9D33-AE4472C139D9}" presName="rect2" presStyleLbl="fgImgPlace1" presStyleIdx="1" presStyleCnt="4"/>
      <dgm:spPr/>
    </dgm:pt>
    <dgm:pt modelId="{D25938AA-102C-4B3D-BE54-622121E857CE}" type="pres">
      <dgm:prSet presAssocID="{FDA0D812-F0CE-4207-B93E-DFAEDA0A41C3}" presName="sibTrans" presStyleCnt="0"/>
      <dgm:spPr/>
    </dgm:pt>
    <dgm:pt modelId="{2ABAB6C7-4893-40C2-AED7-A9889829ABC8}" type="pres">
      <dgm:prSet presAssocID="{A6C5D4EA-06A2-4B71-9E43-20A1207DE45D}" presName="composite" presStyleCnt="0"/>
      <dgm:spPr/>
    </dgm:pt>
    <dgm:pt modelId="{A78ACDA6-358E-4597-851F-6AA7A257CB86}" type="pres">
      <dgm:prSet presAssocID="{A6C5D4EA-06A2-4B71-9E43-20A1207DE45D}" presName="rect1" presStyleLbl="trAlignAcc1" presStyleIdx="2" presStyleCnt="4">
        <dgm:presLayoutVars>
          <dgm:bulletEnabled val="1"/>
        </dgm:presLayoutVars>
      </dgm:prSet>
      <dgm:spPr/>
    </dgm:pt>
    <dgm:pt modelId="{BBFD8A08-4118-4C4B-A2DA-4E88B937C0B2}" type="pres">
      <dgm:prSet presAssocID="{A6C5D4EA-06A2-4B71-9E43-20A1207DE45D}" presName="rect2" presStyleLbl="fgImgPlace1" presStyleIdx="2" presStyleCnt="4"/>
      <dgm:spPr/>
    </dgm:pt>
    <dgm:pt modelId="{D1E46B55-C523-4097-AD4B-7CD7096195DE}" type="pres">
      <dgm:prSet presAssocID="{AC340D9D-EA49-4A0A-9167-455AF5B9D998}" presName="sibTrans" presStyleCnt="0"/>
      <dgm:spPr/>
    </dgm:pt>
    <dgm:pt modelId="{FCFD7C3E-AA8E-4CB3-A959-ABB064CB1FAA}" type="pres">
      <dgm:prSet presAssocID="{3D0596AB-4388-4ACC-A8E0-94F56404B14F}" presName="composite" presStyleCnt="0"/>
      <dgm:spPr/>
    </dgm:pt>
    <dgm:pt modelId="{33594296-31B5-4AA7-86B5-812A025ADC69}" type="pres">
      <dgm:prSet presAssocID="{3D0596AB-4388-4ACC-A8E0-94F56404B14F}" presName="rect1" presStyleLbl="trAlignAcc1" presStyleIdx="3" presStyleCnt="4">
        <dgm:presLayoutVars>
          <dgm:bulletEnabled val="1"/>
        </dgm:presLayoutVars>
      </dgm:prSet>
      <dgm:spPr/>
    </dgm:pt>
    <dgm:pt modelId="{71DE1771-0432-4F78-9C3E-CFF05228CE16}" type="pres">
      <dgm:prSet presAssocID="{3D0596AB-4388-4ACC-A8E0-94F56404B14F}" presName="rect2" presStyleLbl="fgImgPlace1" presStyleIdx="3" presStyleCnt="4"/>
      <dgm:spPr/>
    </dgm:pt>
  </dgm:ptLst>
  <dgm:cxnLst>
    <dgm:cxn modelId="{3C9EB120-9368-413F-A038-1C490E26E689}" srcId="{BB11710D-58E1-4F8C-B50B-E70163DADB97}" destId="{A6C5D4EA-06A2-4B71-9E43-20A1207DE45D}" srcOrd="2" destOrd="0" parTransId="{B728058E-7063-4AEC-BCAD-FDCB9ACDF7B9}" sibTransId="{AC340D9D-EA49-4A0A-9167-455AF5B9D998}"/>
    <dgm:cxn modelId="{53EB3822-E8C5-47DC-BC37-17ABF73D738C}" srcId="{BB11710D-58E1-4F8C-B50B-E70163DADB97}" destId="{DE70F32F-08B5-4F2A-A294-49AC82515F89}" srcOrd="0" destOrd="0" parTransId="{242CB929-7431-4A6D-8023-9EE823A16085}" sibTransId="{D2D7F397-87ED-4148-BDBE-57233E531B13}"/>
    <dgm:cxn modelId="{4DA8F836-410E-4628-AED5-B8126857B762}" srcId="{BB11710D-58E1-4F8C-B50B-E70163DADB97}" destId="{3D0596AB-4388-4ACC-A8E0-94F56404B14F}" srcOrd="3" destOrd="0" parTransId="{561A6AC7-7AC8-4F3D-B26E-8D90B50646DC}" sibTransId="{E4F492AA-BFC5-4A22-A66E-DC548C42D230}"/>
    <dgm:cxn modelId="{9AFEB339-B4EB-4103-9503-2AF300DB9F71}" type="presOf" srcId="{BB11710D-58E1-4F8C-B50B-E70163DADB97}" destId="{71F1A5DD-6D33-4393-ABF3-CFE2339A7F36}" srcOrd="0" destOrd="0" presId="urn:microsoft.com/office/officeart/2008/layout/PictureStrips"/>
    <dgm:cxn modelId="{E3979EC4-BC79-47FC-A620-086BA952DA2E}" type="presOf" srcId="{F8895314-760D-439C-9D33-AE4472C139D9}" destId="{2C62AAF8-28C5-4E24-8C37-8F2B0BC50100}" srcOrd="0" destOrd="0" presId="urn:microsoft.com/office/officeart/2008/layout/PictureStrips"/>
    <dgm:cxn modelId="{38F851D8-1520-40E5-B313-84829456D25F}" type="presOf" srcId="{A6C5D4EA-06A2-4B71-9E43-20A1207DE45D}" destId="{A78ACDA6-358E-4597-851F-6AA7A257CB86}" srcOrd="0" destOrd="0" presId="urn:microsoft.com/office/officeart/2008/layout/PictureStrips"/>
    <dgm:cxn modelId="{631596E0-608B-49DA-8374-2C65BDD4ADB1}" srcId="{BB11710D-58E1-4F8C-B50B-E70163DADB97}" destId="{F8895314-760D-439C-9D33-AE4472C139D9}" srcOrd="1" destOrd="0" parTransId="{FA0198EE-D783-49CF-B0EA-555797B0A98A}" sibTransId="{FDA0D812-F0CE-4207-B93E-DFAEDA0A41C3}"/>
    <dgm:cxn modelId="{2F3ACAE1-8115-4E6B-8944-DA5C6DF56527}" type="presOf" srcId="{3D0596AB-4388-4ACC-A8E0-94F56404B14F}" destId="{33594296-31B5-4AA7-86B5-812A025ADC69}" srcOrd="0" destOrd="0" presId="urn:microsoft.com/office/officeart/2008/layout/PictureStrips"/>
    <dgm:cxn modelId="{A02422EA-8B7A-4126-AB08-557F77497DB1}" type="presOf" srcId="{DE70F32F-08B5-4F2A-A294-49AC82515F89}" destId="{8BB4086D-60F0-4EBB-921A-EE016185607C}" srcOrd="0" destOrd="0" presId="urn:microsoft.com/office/officeart/2008/layout/PictureStrips"/>
    <dgm:cxn modelId="{41F34ACC-2774-4BE7-86FE-281DFA2A668F}" type="presParOf" srcId="{71F1A5DD-6D33-4393-ABF3-CFE2339A7F36}" destId="{30EC775C-363F-43FC-91B6-A8F13618B959}" srcOrd="0" destOrd="0" presId="urn:microsoft.com/office/officeart/2008/layout/PictureStrips"/>
    <dgm:cxn modelId="{F2F043E2-17D1-458A-8A2C-945905133C0F}" type="presParOf" srcId="{30EC775C-363F-43FC-91B6-A8F13618B959}" destId="{8BB4086D-60F0-4EBB-921A-EE016185607C}" srcOrd="0" destOrd="0" presId="urn:microsoft.com/office/officeart/2008/layout/PictureStrips"/>
    <dgm:cxn modelId="{565ED0F4-2F86-4053-9075-04454AADA24E}" type="presParOf" srcId="{30EC775C-363F-43FC-91B6-A8F13618B959}" destId="{D6402F0A-C053-4053-A368-0EE7D8388308}" srcOrd="1" destOrd="0" presId="urn:microsoft.com/office/officeart/2008/layout/PictureStrips"/>
    <dgm:cxn modelId="{C6DE53C7-9F83-4D6C-9128-78B585F2FFDA}" type="presParOf" srcId="{71F1A5DD-6D33-4393-ABF3-CFE2339A7F36}" destId="{89C6EADF-89CF-4253-B6F4-9CE41A610844}" srcOrd="1" destOrd="0" presId="urn:microsoft.com/office/officeart/2008/layout/PictureStrips"/>
    <dgm:cxn modelId="{F9501BFE-A70B-4DF3-8AD0-83AA851B57E1}" type="presParOf" srcId="{71F1A5DD-6D33-4393-ABF3-CFE2339A7F36}" destId="{F6D9242A-C8BB-4F1A-AAAC-9207D0AB45E5}" srcOrd="2" destOrd="0" presId="urn:microsoft.com/office/officeart/2008/layout/PictureStrips"/>
    <dgm:cxn modelId="{2CD38B92-F155-489A-990D-8427370067BA}" type="presParOf" srcId="{F6D9242A-C8BB-4F1A-AAAC-9207D0AB45E5}" destId="{2C62AAF8-28C5-4E24-8C37-8F2B0BC50100}" srcOrd="0" destOrd="0" presId="urn:microsoft.com/office/officeart/2008/layout/PictureStrips"/>
    <dgm:cxn modelId="{1F560225-8168-4A03-BC79-80678153CFA3}" type="presParOf" srcId="{F6D9242A-C8BB-4F1A-AAAC-9207D0AB45E5}" destId="{15125DB2-92F8-4390-A6A9-0A36A3D527FF}" srcOrd="1" destOrd="0" presId="urn:microsoft.com/office/officeart/2008/layout/PictureStrips"/>
    <dgm:cxn modelId="{97598DE1-C5B5-4AA0-A99F-9C1F23144ACB}" type="presParOf" srcId="{71F1A5DD-6D33-4393-ABF3-CFE2339A7F36}" destId="{D25938AA-102C-4B3D-BE54-622121E857CE}" srcOrd="3" destOrd="0" presId="urn:microsoft.com/office/officeart/2008/layout/PictureStrips"/>
    <dgm:cxn modelId="{29056F5C-F37C-4AE9-851D-1C6EDBC1D514}" type="presParOf" srcId="{71F1A5DD-6D33-4393-ABF3-CFE2339A7F36}" destId="{2ABAB6C7-4893-40C2-AED7-A9889829ABC8}" srcOrd="4" destOrd="0" presId="urn:microsoft.com/office/officeart/2008/layout/PictureStrips"/>
    <dgm:cxn modelId="{B80BF878-A059-449B-BE6E-9FA6F29C6450}" type="presParOf" srcId="{2ABAB6C7-4893-40C2-AED7-A9889829ABC8}" destId="{A78ACDA6-358E-4597-851F-6AA7A257CB86}" srcOrd="0" destOrd="0" presId="urn:microsoft.com/office/officeart/2008/layout/PictureStrips"/>
    <dgm:cxn modelId="{79C264C1-80C0-43CC-A05D-7A00F9CBAB68}" type="presParOf" srcId="{2ABAB6C7-4893-40C2-AED7-A9889829ABC8}" destId="{BBFD8A08-4118-4C4B-A2DA-4E88B937C0B2}" srcOrd="1" destOrd="0" presId="urn:microsoft.com/office/officeart/2008/layout/PictureStrips"/>
    <dgm:cxn modelId="{929B4CB6-AE64-4B32-A773-351E8B7C2A30}" type="presParOf" srcId="{71F1A5DD-6D33-4393-ABF3-CFE2339A7F36}" destId="{D1E46B55-C523-4097-AD4B-7CD7096195DE}" srcOrd="5" destOrd="0" presId="urn:microsoft.com/office/officeart/2008/layout/PictureStrips"/>
    <dgm:cxn modelId="{1FCB6FAF-9E8D-48F8-88C5-9DB90F0AD3DD}" type="presParOf" srcId="{71F1A5DD-6D33-4393-ABF3-CFE2339A7F36}" destId="{FCFD7C3E-AA8E-4CB3-A959-ABB064CB1FAA}" srcOrd="6" destOrd="0" presId="urn:microsoft.com/office/officeart/2008/layout/PictureStrips"/>
    <dgm:cxn modelId="{A7980CA1-8851-4937-8DC6-010D4094E257}" type="presParOf" srcId="{FCFD7C3E-AA8E-4CB3-A959-ABB064CB1FAA}" destId="{33594296-31B5-4AA7-86B5-812A025ADC69}" srcOrd="0" destOrd="0" presId="urn:microsoft.com/office/officeart/2008/layout/PictureStrips"/>
    <dgm:cxn modelId="{17EB9073-D7F1-44CD-BAF0-74A22FBB4D1A}" type="presParOf" srcId="{FCFD7C3E-AA8E-4CB3-A959-ABB064CB1FAA}" destId="{71DE1771-0432-4F78-9C3E-CFF05228CE16}" srcOrd="1" destOrd="0" presId="urn:microsoft.com/office/officeart/2008/layout/PictureStrip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3868DF33-132B-4F97-82C3-B9E692478B21}" type="doc">
      <dgm:prSet loTypeId="urn:microsoft.com/office/officeart/2005/8/layout/vProcess5" loCatId="process" qsTypeId="urn:microsoft.com/office/officeart/2005/8/quickstyle/simple1" qsCatId="simple" csTypeId="urn:microsoft.com/office/officeart/2005/8/colors/accent1_2" csCatId="accent1" phldr="1"/>
      <dgm:spPr/>
      <dgm:t>
        <a:bodyPr/>
        <a:lstStyle/>
        <a:p>
          <a:endParaRPr lang="en-US"/>
        </a:p>
      </dgm:t>
    </dgm:pt>
    <dgm:pt modelId="{46554903-1EE4-4553-8875-A2F4A9C130DB}">
      <dgm:prSet phldrT="[Text]" custT="1"/>
      <dgm:spPr/>
      <dgm:t>
        <a:bodyPr/>
        <a:lstStyle/>
        <a:p>
          <a:pPr marL="0" marR="0" indent="0" defTabSz="914400" eaLnBrk="1" fontAlgn="auto" latinLnBrk="0" hangingPunct="1">
            <a:lnSpc>
              <a:spcPct val="100000"/>
            </a:lnSpc>
            <a:spcBef>
              <a:spcPts val="0"/>
            </a:spcBef>
            <a:spcAft>
              <a:spcPts val="0"/>
            </a:spcAft>
            <a:buClrTx/>
            <a:buSzTx/>
            <a:buFontTx/>
            <a:buNone/>
            <a:tabLst/>
            <a:defRPr/>
          </a:pPr>
          <a:r>
            <a:rPr lang="en-US" sz="1800" dirty="0"/>
            <a:t>Should factor analysis be applied to the data?</a:t>
          </a:r>
        </a:p>
      </dgm:t>
    </dgm:pt>
    <dgm:pt modelId="{B4AC2EC9-A051-4FEC-992B-18275604D295}" type="parTrans" cxnId="{331BE4D2-CC47-4482-90B2-1F9BE4444802}">
      <dgm:prSet/>
      <dgm:spPr/>
      <dgm:t>
        <a:bodyPr/>
        <a:lstStyle/>
        <a:p>
          <a:endParaRPr lang="en-US" sz="2800"/>
        </a:p>
      </dgm:t>
    </dgm:pt>
    <dgm:pt modelId="{464E24C0-3A65-49D0-BA87-4C0A35DAFF3D}" type="sibTrans" cxnId="{331BE4D2-CC47-4482-90B2-1F9BE4444802}">
      <dgm:prSet custT="1"/>
      <dgm:spPr/>
      <dgm:t>
        <a:bodyPr/>
        <a:lstStyle/>
        <a:p>
          <a:endParaRPr lang="en-US" sz="2800" dirty="0"/>
        </a:p>
      </dgm:t>
    </dgm:pt>
    <dgm:pt modelId="{4F112ED7-2066-46F3-BBA6-7BBB734F14FD}">
      <dgm:prSet custT="1"/>
      <dgm:spPr/>
      <dgm:t>
        <a:bodyPr/>
        <a:lstStyle/>
        <a:p>
          <a:r>
            <a:rPr lang="en-US" sz="1800" dirty="0"/>
            <a:t>How many factors should be retained in solution?</a:t>
          </a:r>
        </a:p>
      </dgm:t>
    </dgm:pt>
    <dgm:pt modelId="{6AB45FE6-266C-4AAB-A3BA-8D77A3325984}" type="parTrans" cxnId="{9130FFB5-13BB-4654-AFF7-2361EE06F686}">
      <dgm:prSet/>
      <dgm:spPr/>
      <dgm:t>
        <a:bodyPr/>
        <a:lstStyle/>
        <a:p>
          <a:endParaRPr lang="en-US" sz="2800"/>
        </a:p>
      </dgm:t>
    </dgm:pt>
    <dgm:pt modelId="{077C1467-E7FF-4B1A-9ABC-ADB9217632CD}" type="sibTrans" cxnId="{9130FFB5-13BB-4654-AFF7-2361EE06F686}">
      <dgm:prSet custT="1"/>
      <dgm:spPr>
        <a:solidFill>
          <a:schemeClr val="tx2">
            <a:lumMod val="20000"/>
            <a:lumOff val="80000"/>
          </a:schemeClr>
        </a:solidFill>
        <a:ln>
          <a:noFill/>
        </a:ln>
      </dgm:spPr>
      <dgm:t>
        <a:bodyPr/>
        <a:lstStyle/>
        <a:p>
          <a:endParaRPr lang="en-US" sz="2800" dirty="0">
            <a:noFill/>
          </a:endParaRPr>
        </a:p>
      </dgm:t>
    </dgm:pt>
    <dgm:pt modelId="{77A4EA56-8EDA-4A11-8C2B-DD37D119C841}">
      <dgm:prSet phldrT="[Text]" custT="1"/>
      <dgm:spPr>
        <a:solidFill>
          <a:schemeClr val="accent1"/>
        </a:solidFill>
        <a:ln>
          <a:solidFill>
            <a:schemeClr val="bg2"/>
          </a:solidFill>
        </a:ln>
      </dgm:spPr>
      <dgm:t>
        <a:bodyPr/>
        <a:lstStyle/>
        <a:p>
          <a:r>
            <a:rPr lang="en-US" sz="1800" dirty="0">
              <a:solidFill>
                <a:schemeClr val="bg1"/>
              </a:solidFill>
            </a:rPr>
            <a:t>Should the initial solution be rotated, and if so, using what rotation scheme?</a:t>
          </a:r>
        </a:p>
      </dgm:t>
    </dgm:pt>
    <dgm:pt modelId="{463DB90B-FA95-4C29-92E4-A20C3FA4C929}" type="parTrans" cxnId="{C6BA13CF-E0B7-4B9C-B5D9-6B0640ACA0E8}">
      <dgm:prSet/>
      <dgm:spPr/>
      <dgm:t>
        <a:bodyPr/>
        <a:lstStyle/>
        <a:p>
          <a:endParaRPr lang="en-US" sz="2800"/>
        </a:p>
      </dgm:t>
    </dgm:pt>
    <dgm:pt modelId="{A7703750-C62D-4055-ACCF-EDC083CC64AA}" type="sibTrans" cxnId="{C6BA13CF-E0B7-4B9C-B5D9-6B0640ACA0E8}">
      <dgm:prSet/>
      <dgm:spPr/>
      <dgm:t>
        <a:bodyPr/>
        <a:lstStyle/>
        <a:p>
          <a:endParaRPr lang="en-US" sz="2800"/>
        </a:p>
      </dgm:t>
    </dgm:pt>
    <dgm:pt modelId="{5BCC3A93-0461-4AE8-BE52-0EE4BA2BBF8D}">
      <dgm:prSet phldrT="[Text]" custT="1"/>
      <dgm:spPr/>
      <dgm:t>
        <a:bodyPr/>
        <a:lstStyle/>
        <a:p>
          <a:r>
            <a:rPr lang="en-US" sz="1800" dirty="0"/>
            <a:t>Which extraction method should be used?</a:t>
          </a:r>
        </a:p>
      </dgm:t>
    </dgm:pt>
    <dgm:pt modelId="{E9FC848C-E36D-48B0-B7DA-24E982D6A2AD}" type="sibTrans" cxnId="{276A5FE8-EF41-43CE-854F-0C5A5337FDC3}">
      <dgm:prSet custT="1"/>
      <dgm:spPr/>
      <dgm:t>
        <a:bodyPr/>
        <a:lstStyle/>
        <a:p>
          <a:endParaRPr lang="en-US" sz="2800" dirty="0"/>
        </a:p>
      </dgm:t>
    </dgm:pt>
    <dgm:pt modelId="{0D471494-D1A0-4CDD-8354-5A771D9D2E9C}" type="parTrans" cxnId="{276A5FE8-EF41-43CE-854F-0C5A5337FDC3}">
      <dgm:prSet/>
      <dgm:spPr/>
      <dgm:t>
        <a:bodyPr/>
        <a:lstStyle/>
        <a:p>
          <a:endParaRPr lang="en-US" sz="2800"/>
        </a:p>
      </dgm:t>
    </dgm:pt>
    <dgm:pt modelId="{D52FABCF-B4E1-43ED-9596-E3163A21F7B4}" type="pres">
      <dgm:prSet presAssocID="{3868DF33-132B-4F97-82C3-B9E692478B21}" presName="outerComposite" presStyleCnt="0">
        <dgm:presLayoutVars>
          <dgm:chMax val="5"/>
          <dgm:dir/>
          <dgm:resizeHandles val="exact"/>
        </dgm:presLayoutVars>
      </dgm:prSet>
      <dgm:spPr/>
    </dgm:pt>
    <dgm:pt modelId="{E5F5583D-1833-46F5-ACFD-774BFA76B1B8}" type="pres">
      <dgm:prSet presAssocID="{3868DF33-132B-4F97-82C3-B9E692478B21}" presName="dummyMaxCanvas" presStyleCnt="0">
        <dgm:presLayoutVars/>
      </dgm:prSet>
      <dgm:spPr/>
    </dgm:pt>
    <dgm:pt modelId="{78BB6AB3-576B-4500-A826-C23E205A728E}" type="pres">
      <dgm:prSet presAssocID="{3868DF33-132B-4F97-82C3-B9E692478B21}" presName="FourNodes_1" presStyleLbl="node1" presStyleIdx="0" presStyleCnt="4">
        <dgm:presLayoutVars>
          <dgm:bulletEnabled val="1"/>
        </dgm:presLayoutVars>
      </dgm:prSet>
      <dgm:spPr/>
    </dgm:pt>
    <dgm:pt modelId="{890A8327-148C-4B0E-AB5B-5BA49EDA2D20}" type="pres">
      <dgm:prSet presAssocID="{3868DF33-132B-4F97-82C3-B9E692478B21}" presName="FourNodes_2" presStyleLbl="node1" presStyleIdx="1" presStyleCnt="4">
        <dgm:presLayoutVars>
          <dgm:bulletEnabled val="1"/>
        </dgm:presLayoutVars>
      </dgm:prSet>
      <dgm:spPr/>
    </dgm:pt>
    <dgm:pt modelId="{716540B7-A4DC-4724-BE4F-92F7C5CD2840}" type="pres">
      <dgm:prSet presAssocID="{3868DF33-132B-4F97-82C3-B9E692478B21}" presName="FourNodes_3" presStyleLbl="node1" presStyleIdx="2" presStyleCnt="4">
        <dgm:presLayoutVars>
          <dgm:bulletEnabled val="1"/>
        </dgm:presLayoutVars>
      </dgm:prSet>
      <dgm:spPr/>
    </dgm:pt>
    <dgm:pt modelId="{15953FDC-4FC6-43BB-9787-FA980E080B48}" type="pres">
      <dgm:prSet presAssocID="{3868DF33-132B-4F97-82C3-B9E692478B21}" presName="FourNodes_4" presStyleLbl="node1" presStyleIdx="3" presStyleCnt="4">
        <dgm:presLayoutVars>
          <dgm:bulletEnabled val="1"/>
        </dgm:presLayoutVars>
      </dgm:prSet>
      <dgm:spPr/>
    </dgm:pt>
    <dgm:pt modelId="{CE166A5D-A5EA-4260-8ECA-3D7C56C62EB3}" type="pres">
      <dgm:prSet presAssocID="{3868DF33-132B-4F97-82C3-B9E692478B21}" presName="FourConn_1-2" presStyleLbl="fgAccFollowNode1" presStyleIdx="0" presStyleCnt="3">
        <dgm:presLayoutVars>
          <dgm:bulletEnabled val="1"/>
        </dgm:presLayoutVars>
      </dgm:prSet>
      <dgm:spPr/>
    </dgm:pt>
    <dgm:pt modelId="{5CCE6772-B0DD-4524-803E-28ECB56A1609}" type="pres">
      <dgm:prSet presAssocID="{3868DF33-132B-4F97-82C3-B9E692478B21}" presName="FourConn_2-3" presStyleLbl="fgAccFollowNode1" presStyleIdx="1" presStyleCnt="3">
        <dgm:presLayoutVars>
          <dgm:bulletEnabled val="1"/>
        </dgm:presLayoutVars>
      </dgm:prSet>
      <dgm:spPr/>
    </dgm:pt>
    <dgm:pt modelId="{124BAC3A-3CF8-4CCB-A2F2-8D197D45CD03}" type="pres">
      <dgm:prSet presAssocID="{3868DF33-132B-4F97-82C3-B9E692478B21}" presName="FourConn_3-4" presStyleLbl="fgAccFollowNode1" presStyleIdx="2" presStyleCnt="3">
        <dgm:presLayoutVars>
          <dgm:bulletEnabled val="1"/>
        </dgm:presLayoutVars>
      </dgm:prSet>
      <dgm:spPr/>
    </dgm:pt>
    <dgm:pt modelId="{DAF67438-8417-43B5-A7CB-B3741AC69D62}" type="pres">
      <dgm:prSet presAssocID="{3868DF33-132B-4F97-82C3-B9E692478B21}" presName="FourNodes_1_text" presStyleLbl="node1" presStyleIdx="3" presStyleCnt="4">
        <dgm:presLayoutVars>
          <dgm:bulletEnabled val="1"/>
        </dgm:presLayoutVars>
      </dgm:prSet>
      <dgm:spPr/>
    </dgm:pt>
    <dgm:pt modelId="{93F30E13-2DED-4CE8-B2F4-C435D193EACD}" type="pres">
      <dgm:prSet presAssocID="{3868DF33-132B-4F97-82C3-B9E692478B21}" presName="FourNodes_2_text" presStyleLbl="node1" presStyleIdx="3" presStyleCnt="4">
        <dgm:presLayoutVars>
          <dgm:bulletEnabled val="1"/>
        </dgm:presLayoutVars>
      </dgm:prSet>
      <dgm:spPr/>
    </dgm:pt>
    <dgm:pt modelId="{3223432D-1E08-4F3A-ABFC-B8427646CE2D}" type="pres">
      <dgm:prSet presAssocID="{3868DF33-132B-4F97-82C3-B9E692478B21}" presName="FourNodes_3_text" presStyleLbl="node1" presStyleIdx="3" presStyleCnt="4">
        <dgm:presLayoutVars>
          <dgm:bulletEnabled val="1"/>
        </dgm:presLayoutVars>
      </dgm:prSet>
      <dgm:spPr/>
    </dgm:pt>
    <dgm:pt modelId="{E42AEFDA-3921-4121-A1A0-BE36D5D9CBE8}" type="pres">
      <dgm:prSet presAssocID="{3868DF33-132B-4F97-82C3-B9E692478B21}" presName="FourNodes_4_text" presStyleLbl="node1" presStyleIdx="3" presStyleCnt="4">
        <dgm:presLayoutVars>
          <dgm:bulletEnabled val="1"/>
        </dgm:presLayoutVars>
      </dgm:prSet>
      <dgm:spPr/>
    </dgm:pt>
  </dgm:ptLst>
  <dgm:cxnLst>
    <dgm:cxn modelId="{CC91B409-6C5C-442B-87E5-4DBAD995C00F}" type="presOf" srcId="{3868DF33-132B-4F97-82C3-B9E692478B21}" destId="{D52FABCF-B4E1-43ED-9596-E3163A21F7B4}" srcOrd="0" destOrd="0" presId="urn:microsoft.com/office/officeart/2005/8/layout/vProcess5"/>
    <dgm:cxn modelId="{81AB501A-7E02-492E-BC03-838B63C9A7BC}" type="presOf" srcId="{464E24C0-3A65-49D0-BA87-4C0A35DAFF3D}" destId="{CE166A5D-A5EA-4260-8ECA-3D7C56C62EB3}" srcOrd="0" destOrd="0" presId="urn:microsoft.com/office/officeart/2005/8/layout/vProcess5"/>
    <dgm:cxn modelId="{A7313837-90D1-4644-8BD8-53A2189AD37A}" type="presOf" srcId="{5BCC3A93-0461-4AE8-BE52-0EE4BA2BBF8D}" destId="{93F30E13-2DED-4CE8-B2F4-C435D193EACD}" srcOrd="1" destOrd="0" presId="urn:microsoft.com/office/officeart/2005/8/layout/vProcess5"/>
    <dgm:cxn modelId="{774B8F62-BD56-4C72-AF8D-2B5AC0DEEF91}" type="presOf" srcId="{46554903-1EE4-4553-8875-A2F4A9C130DB}" destId="{78BB6AB3-576B-4500-A826-C23E205A728E}" srcOrd="0" destOrd="0" presId="urn:microsoft.com/office/officeart/2005/8/layout/vProcess5"/>
    <dgm:cxn modelId="{C506AE62-DC19-480C-AD0E-553E14DF551E}" type="presOf" srcId="{46554903-1EE4-4553-8875-A2F4A9C130DB}" destId="{DAF67438-8417-43B5-A7CB-B3741AC69D62}" srcOrd="1" destOrd="0" presId="urn:microsoft.com/office/officeart/2005/8/layout/vProcess5"/>
    <dgm:cxn modelId="{6151306F-8394-4860-9899-25B77DBB9CD2}" type="presOf" srcId="{E9FC848C-E36D-48B0-B7DA-24E982D6A2AD}" destId="{5CCE6772-B0DD-4524-803E-28ECB56A1609}" srcOrd="0" destOrd="0" presId="urn:microsoft.com/office/officeart/2005/8/layout/vProcess5"/>
    <dgm:cxn modelId="{AAD09F73-F8E4-4F7D-AA36-7E87653230F0}" type="presOf" srcId="{4F112ED7-2066-46F3-BBA6-7BBB734F14FD}" destId="{3223432D-1E08-4F3A-ABFC-B8427646CE2D}" srcOrd="1" destOrd="0" presId="urn:microsoft.com/office/officeart/2005/8/layout/vProcess5"/>
    <dgm:cxn modelId="{377BA873-FEEF-4B7B-9859-2675EE25B1A4}" type="presOf" srcId="{5BCC3A93-0461-4AE8-BE52-0EE4BA2BBF8D}" destId="{890A8327-148C-4B0E-AB5B-5BA49EDA2D20}" srcOrd="0" destOrd="0" presId="urn:microsoft.com/office/officeart/2005/8/layout/vProcess5"/>
    <dgm:cxn modelId="{B140EFA1-FE4D-4F44-A6D9-DD284843B5F3}" type="presOf" srcId="{77A4EA56-8EDA-4A11-8C2B-DD37D119C841}" destId="{15953FDC-4FC6-43BB-9787-FA980E080B48}" srcOrd="0" destOrd="0" presId="urn:microsoft.com/office/officeart/2005/8/layout/vProcess5"/>
    <dgm:cxn modelId="{DF5793A4-BAA3-43E0-8926-195B1C888000}" type="presOf" srcId="{77A4EA56-8EDA-4A11-8C2B-DD37D119C841}" destId="{E42AEFDA-3921-4121-A1A0-BE36D5D9CBE8}" srcOrd="1" destOrd="0" presId="urn:microsoft.com/office/officeart/2005/8/layout/vProcess5"/>
    <dgm:cxn modelId="{9130FFB5-13BB-4654-AFF7-2361EE06F686}" srcId="{3868DF33-132B-4F97-82C3-B9E692478B21}" destId="{4F112ED7-2066-46F3-BBA6-7BBB734F14FD}" srcOrd="2" destOrd="0" parTransId="{6AB45FE6-266C-4AAB-A3BA-8D77A3325984}" sibTransId="{077C1467-E7FF-4B1A-9ABC-ADB9217632CD}"/>
    <dgm:cxn modelId="{C6BA13CF-E0B7-4B9C-B5D9-6B0640ACA0E8}" srcId="{3868DF33-132B-4F97-82C3-B9E692478B21}" destId="{77A4EA56-8EDA-4A11-8C2B-DD37D119C841}" srcOrd="3" destOrd="0" parTransId="{463DB90B-FA95-4C29-92E4-A20C3FA4C929}" sibTransId="{A7703750-C62D-4055-ACCF-EDC083CC64AA}"/>
    <dgm:cxn modelId="{331BE4D2-CC47-4482-90B2-1F9BE4444802}" srcId="{3868DF33-132B-4F97-82C3-B9E692478B21}" destId="{46554903-1EE4-4553-8875-A2F4A9C130DB}" srcOrd="0" destOrd="0" parTransId="{B4AC2EC9-A051-4FEC-992B-18275604D295}" sibTransId="{464E24C0-3A65-49D0-BA87-4C0A35DAFF3D}"/>
    <dgm:cxn modelId="{494F7CD5-62CC-4369-8460-B0062E06C05E}" type="presOf" srcId="{4F112ED7-2066-46F3-BBA6-7BBB734F14FD}" destId="{716540B7-A4DC-4724-BE4F-92F7C5CD2840}" srcOrd="0" destOrd="0" presId="urn:microsoft.com/office/officeart/2005/8/layout/vProcess5"/>
    <dgm:cxn modelId="{9C8B0DDB-6B14-4879-B94B-0C8295601B0D}" type="presOf" srcId="{077C1467-E7FF-4B1A-9ABC-ADB9217632CD}" destId="{124BAC3A-3CF8-4CCB-A2F2-8D197D45CD03}" srcOrd="0" destOrd="0" presId="urn:microsoft.com/office/officeart/2005/8/layout/vProcess5"/>
    <dgm:cxn modelId="{276A5FE8-EF41-43CE-854F-0C5A5337FDC3}" srcId="{3868DF33-132B-4F97-82C3-B9E692478B21}" destId="{5BCC3A93-0461-4AE8-BE52-0EE4BA2BBF8D}" srcOrd="1" destOrd="0" parTransId="{0D471494-D1A0-4CDD-8354-5A771D9D2E9C}" sibTransId="{E9FC848C-E36D-48B0-B7DA-24E982D6A2AD}"/>
    <dgm:cxn modelId="{D16B6A87-4BA4-4160-8A76-41CF4CEF7C40}" type="presParOf" srcId="{D52FABCF-B4E1-43ED-9596-E3163A21F7B4}" destId="{E5F5583D-1833-46F5-ACFD-774BFA76B1B8}" srcOrd="0" destOrd="0" presId="urn:microsoft.com/office/officeart/2005/8/layout/vProcess5"/>
    <dgm:cxn modelId="{5F56179B-C157-4BF4-A2B2-D89F0134011A}" type="presParOf" srcId="{D52FABCF-B4E1-43ED-9596-E3163A21F7B4}" destId="{78BB6AB3-576B-4500-A826-C23E205A728E}" srcOrd="1" destOrd="0" presId="urn:microsoft.com/office/officeart/2005/8/layout/vProcess5"/>
    <dgm:cxn modelId="{DC9B83FD-A8C2-469E-BE15-9F6A45CC713D}" type="presParOf" srcId="{D52FABCF-B4E1-43ED-9596-E3163A21F7B4}" destId="{890A8327-148C-4B0E-AB5B-5BA49EDA2D20}" srcOrd="2" destOrd="0" presId="urn:microsoft.com/office/officeart/2005/8/layout/vProcess5"/>
    <dgm:cxn modelId="{12EE3D69-8FEB-44BD-BB38-1E89201B7900}" type="presParOf" srcId="{D52FABCF-B4E1-43ED-9596-E3163A21F7B4}" destId="{716540B7-A4DC-4724-BE4F-92F7C5CD2840}" srcOrd="3" destOrd="0" presId="urn:microsoft.com/office/officeart/2005/8/layout/vProcess5"/>
    <dgm:cxn modelId="{34BC3123-D52B-4205-83E9-6703756A4AD4}" type="presParOf" srcId="{D52FABCF-B4E1-43ED-9596-E3163A21F7B4}" destId="{15953FDC-4FC6-43BB-9787-FA980E080B48}" srcOrd="4" destOrd="0" presId="urn:microsoft.com/office/officeart/2005/8/layout/vProcess5"/>
    <dgm:cxn modelId="{05EEE499-9401-49E5-B02F-6767B22E59A9}" type="presParOf" srcId="{D52FABCF-B4E1-43ED-9596-E3163A21F7B4}" destId="{CE166A5D-A5EA-4260-8ECA-3D7C56C62EB3}" srcOrd="5" destOrd="0" presId="urn:microsoft.com/office/officeart/2005/8/layout/vProcess5"/>
    <dgm:cxn modelId="{2E9EDF33-AC27-435A-BB9D-592702771521}" type="presParOf" srcId="{D52FABCF-B4E1-43ED-9596-E3163A21F7B4}" destId="{5CCE6772-B0DD-4524-803E-28ECB56A1609}" srcOrd="6" destOrd="0" presId="urn:microsoft.com/office/officeart/2005/8/layout/vProcess5"/>
    <dgm:cxn modelId="{BC1A343F-B30A-41CB-9220-25457E963F2F}" type="presParOf" srcId="{D52FABCF-B4E1-43ED-9596-E3163A21F7B4}" destId="{124BAC3A-3CF8-4CCB-A2F2-8D197D45CD03}" srcOrd="7" destOrd="0" presId="urn:microsoft.com/office/officeart/2005/8/layout/vProcess5"/>
    <dgm:cxn modelId="{F97A0E43-A4E1-448D-8DF2-8122F94D13B1}" type="presParOf" srcId="{D52FABCF-B4E1-43ED-9596-E3163A21F7B4}" destId="{DAF67438-8417-43B5-A7CB-B3741AC69D62}" srcOrd="8" destOrd="0" presId="urn:microsoft.com/office/officeart/2005/8/layout/vProcess5"/>
    <dgm:cxn modelId="{09B43B7B-4439-4481-B368-9D3EB6F630DF}" type="presParOf" srcId="{D52FABCF-B4E1-43ED-9596-E3163A21F7B4}" destId="{93F30E13-2DED-4CE8-B2F4-C435D193EACD}" srcOrd="9" destOrd="0" presId="urn:microsoft.com/office/officeart/2005/8/layout/vProcess5"/>
    <dgm:cxn modelId="{00A63956-E0F2-4833-A26B-C6ECD14B2982}" type="presParOf" srcId="{D52FABCF-B4E1-43ED-9596-E3163A21F7B4}" destId="{3223432D-1E08-4F3A-ABFC-B8427646CE2D}" srcOrd="10" destOrd="0" presId="urn:microsoft.com/office/officeart/2005/8/layout/vProcess5"/>
    <dgm:cxn modelId="{12708CB0-C0C2-493A-AF0F-C4CDA8A71164}" type="presParOf" srcId="{D52FABCF-B4E1-43ED-9596-E3163A21F7B4}" destId="{E42AEFDA-3921-4121-A1A0-BE36D5D9CBE8}" srcOrd="11"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E93A936C-6B5A-45B5-B512-217E39FDFB7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GB"/>
        </a:p>
      </dgm:t>
    </dgm:pt>
    <dgm:pt modelId="{20B9532D-53E0-4E41-8637-DDFC332948FE}">
      <dgm:prSet phldrT="[Text]"/>
      <dgm:spPr/>
      <dgm:t>
        <a:bodyPr/>
        <a:lstStyle/>
        <a:p>
          <a:r>
            <a:rPr lang="en-US" dirty="0"/>
            <a:t>Topic</a:t>
          </a:r>
          <a:endParaRPr lang="en-GB" dirty="0"/>
        </a:p>
      </dgm:t>
    </dgm:pt>
    <dgm:pt modelId="{8580DCFD-9FF3-4F2F-8557-83B4CBAAB334}" type="parTrans" cxnId="{7233E190-5016-4EE9-B924-4610B9AC4843}">
      <dgm:prSet/>
      <dgm:spPr/>
      <dgm:t>
        <a:bodyPr/>
        <a:lstStyle/>
        <a:p>
          <a:endParaRPr lang="en-GB"/>
        </a:p>
      </dgm:t>
    </dgm:pt>
    <dgm:pt modelId="{7824E31C-7A5B-42A8-BD00-D786BD8B993E}" type="sibTrans" cxnId="{7233E190-5016-4EE9-B924-4610B9AC4843}">
      <dgm:prSet/>
      <dgm:spPr/>
      <dgm:t>
        <a:bodyPr/>
        <a:lstStyle/>
        <a:p>
          <a:endParaRPr lang="en-GB"/>
        </a:p>
      </dgm:t>
    </dgm:pt>
    <dgm:pt modelId="{F19B440F-16EF-4C7A-8E3A-B5FECC5016C0}">
      <dgm:prSet/>
      <dgm:spPr/>
      <dgm:t>
        <a:bodyPr/>
        <a:lstStyle/>
        <a:p>
          <a:r>
            <a:rPr lang="en-GB" dirty="0"/>
            <a:t>Read</a:t>
          </a:r>
        </a:p>
      </dgm:t>
    </dgm:pt>
    <dgm:pt modelId="{44E29DE8-B841-4FAD-B3FA-16B4A324C481}" type="parTrans" cxnId="{F06565B4-9E31-4BA6-808C-2434EECDAD95}">
      <dgm:prSet/>
      <dgm:spPr/>
      <dgm:t>
        <a:bodyPr/>
        <a:lstStyle/>
        <a:p>
          <a:endParaRPr lang="en-GB"/>
        </a:p>
      </dgm:t>
    </dgm:pt>
    <dgm:pt modelId="{B02A209E-8F8D-49DD-A009-8344AC53FF6A}" type="sibTrans" cxnId="{F06565B4-9E31-4BA6-808C-2434EECDAD95}">
      <dgm:prSet/>
      <dgm:spPr/>
      <dgm:t>
        <a:bodyPr/>
        <a:lstStyle/>
        <a:p>
          <a:endParaRPr lang="en-GB"/>
        </a:p>
      </dgm:t>
    </dgm:pt>
    <dgm:pt modelId="{C5BF90B0-CF1B-4E38-9059-EA37C71869AA}">
      <dgm:prSet/>
      <dgm:spPr/>
      <dgm:t>
        <a:bodyPr/>
        <a:lstStyle/>
        <a:p>
          <a:r>
            <a:rPr lang="en-GB" dirty="0"/>
            <a:t>Chapter 5 &amp; 6</a:t>
          </a:r>
        </a:p>
      </dgm:t>
    </dgm:pt>
    <dgm:pt modelId="{0CCD6C68-2235-4D04-A045-EA76D0235CAD}" type="parTrans" cxnId="{AB5C75E1-228C-4A44-9F85-E1CD7DA6EC0E}">
      <dgm:prSet/>
      <dgm:spPr/>
      <dgm:t>
        <a:bodyPr/>
        <a:lstStyle/>
        <a:p>
          <a:endParaRPr lang="en-GB"/>
        </a:p>
      </dgm:t>
    </dgm:pt>
    <dgm:pt modelId="{E95670F9-4B12-45CD-85BD-4B520847E2EC}" type="sibTrans" cxnId="{AB5C75E1-228C-4A44-9F85-E1CD7DA6EC0E}">
      <dgm:prSet/>
      <dgm:spPr/>
      <dgm:t>
        <a:bodyPr/>
        <a:lstStyle/>
        <a:p>
          <a:endParaRPr lang="en-GB"/>
        </a:p>
      </dgm:t>
    </dgm:pt>
    <dgm:pt modelId="{B1044C8B-4662-4405-9C5E-18E8F927D543}">
      <dgm:prSet phldrT="[Text]"/>
      <dgm:spPr/>
      <dgm:t>
        <a:bodyPr/>
        <a:lstStyle/>
        <a:p>
          <a:r>
            <a:rPr lang="en-US" dirty="0"/>
            <a:t>Cluster Analysis</a:t>
          </a:r>
          <a:endParaRPr lang="en-GB" dirty="0"/>
        </a:p>
      </dgm:t>
    </dgm:pt>
    <dgm:pt modelId="{03ABA33B-43F1-4EDB-8F9F-B44161221DB8}" type="parTrans" cxnId="{B50FAED9-C2CF-4E70-85D7-A62D9C38EA8C}">
      <dgm:prSet/>
      <dgm:spPr/>
      <dgm:t>
        <a:bodyPr/>
        <a:lstStyle/>
        <a:p>
          <a:endParaRPr lang="en-GB"/>
        </a:p>
      </dgm:t>
    </dgm:pt>
    <dgm:pt modelId="{D7DB7278-E6C0-4854-BCD5-8941C63B4629}" type="sibTrans" cxnId="{B50FAED9-C2CF-4E70-85D7-A62D9C38EA8C}">
      <dgm:prSet/>
      <dgm:spPr/>
      <dgm:t>
        <a:bodyPr/>
        <a:lstStyle/>
        <a:p>
          <a:endParaRPr lang="en-GB"/>
        </a:p>
      </dgm:t>
    </dgm:pt>
    <dgm:pt modelId="{9B702D9C-29CF-474C-AB61-EE0473924CA3}">
      <dgm:prSet phldrT="[Text]"/>
      <dgm:spPr/>
      <dgm:t>
        <a:bodyPr/>
        <a:lstStyle/>
        <a:p>
          <a:r>
            <a:rPr lang="en-GB" dirty="0"/>
            <a:t>Segmentation</a:t>
          </a:r>
        </a:p>
      </dgm:t>
    </dgm:pt>
    <dgm:pt modelId="{39C8D0F7-9D0E-49D4-842F-33C2D93104AC}" type="parTrans" cxnId="{DF63819E-1BE3-48D3-9FB2-CFD699B3056A}">
      <dgm:prSet/>
      <dgm:spPr/>
      <dgm:t>
        <a:bodyPr/>
        <a:lstStyle/>
        <a:p>
          <a:endParaRPr lang="en-GB"/>
        </a:p>
      </dgm:t>
    </dgm:pt>
    <dgm:pt modelId="{BDBACD50-4DC1-4FB8-A3C8-8A11E2B8BF7B}" type="sibTrans" cxnId="{DF63819E-1BE3-48D3-9FB2-CFD699B3056A}">
      <dgm:prSet/>
      <dgm:spPr/>
      <dgm:t>
        <a:bodyPr/>
        <a:lstStyle/>
        <a:p>
          <a:endParaRPr lang="en-GB"/>
        </a:p>
      </dgm:t>
    </dgm:pt>
    <dgm:pt modelId="{441C3C9F-12C5-47C0-92B2-DBDB3FE86FDD}" type="pres">
      <dgm:prSet presAssocID="{E93A936C-6B5A-45B5-B512-217E39FDFB7A}" presName="linear" presStyleCnt="0">
        <dgm:presLayoutVars>
          <dgm:animLvl val="lvl"/>
          <dgm:resizeHandles val="exact"/>
        </dgm:presLayoutVars>
      </dgm:prSet>
      <dgm:spPr/>
    </dgm:pt>
    <dgm:pt modelId="{F3BB4DDC-45D6-4BE8-85EE-A1081DC2FCC1}" type="pres">
      <dgm:prSet presAssocID="{20B9532D-53E0-4E41-8637-DDFC332948FE}" presName="parentText" presStyleLbl="node1" presStyleIdx="0" presStyleCnt="2">
        <dgm:presLayoutVars>
          <dgm:chMax val="0"/>
          <dgm:bulletEnabled val="1"/>
        </dgm:presLayoutVars>
      </dgm:prSet>
      <dgm:spPr/>
    </dgm:pt>
    <dgm:pt modelId="{258ACAE7-767F-42F6-AEDD-9AF90335F390}" type="pres">
      <dgm:prSet presAssocID="{20B9532D-53E0-4E41-8637-DDFC332948FE}" presName="childText" presStyleLbl="revTx" presStyleIdx="0" presStyleCnt="2">
        <dgm:presLayoutVars>
          <dgm:bulletEnabled val="1"/>
        </dgm:presLayoutVars>
      </dgm:prSet>
      <dgm:spPr/>
    </dgm:pt>
    <dgm:pt modelId="{1DF53875-B095-465F-A2D5-C2F8FD5F4C63}" type="pres">
      <dgm:prSet presAssocID="{F19B440F-16EF-4C7A-8E3A-B5FECC5016C0}" presName="parentText" presStyleLbl="node1" presStyleIdx="1" presStyleCnt="2">
        <dgm:presLayoutVars>
          <dgm:chMax val="0"/>
          <dgm:bulletEnabled val="1"/>
        </dgm:presLayoutVars>
      </dgm:prSet>
      <dgm:spPr/>
    </dgm:pt>
    <dgm:pt modelId="{D68F5684-6656-466C-84CA-F7C97E7AD7C5}" type="pres">
      <dgm:prSet presAssocID="{F19B440F-16EF-4C7A-8E3A-B5FECC5016C0}" presName="childText" presStyleLbl="revTx" presStyleIdx="1" presStyleCnt="2">
        <dgm:presLayoutVars>
          <dgm:bulletEnabled val="1"/>
        </dgm:presLayoutVars>
      </dgm:prSet>
      <dgm:spPr/>
    </dgm:pt>
  </dgm:ptLst>
  <dgm:cxnLst>
    <dgm:cxn modelId="{B3663306-0110-4292-A546-F0641450A575}" type="presOf" srcId="{C5BF90B0-CF1B-4E38-9059-EA37C71869AA}" destId="{D68F5684-6656-466C-84CA-F7C97E7AD7C5}" srcOrd="0" destOrd="0" presId="urn:microsoft.com/office/officeart/2005/8/layout/vList2"/>
    <dgm:cxn modelId="{9468443A-0072-4E93-9189-8E59137EF1E7}" type="presOf" srcId="{F19B440F-16EF-4C7A-8E3A-B5FECC5016C0}" destId="{1DF53875-B095-465F-A2D5-C2F8FD5F4C63}" srcOrd="0" destOrd="0" presId="urn:microsoft.com/office/officeart/2005/8/layout/vList2"/>
    <dgm:cxn modelId="{D084936B-7398-4256-A231-E6260C785DCA}" type="presOf" srcId="{E93A936C-6B5A-45B5-B512-217E39FDFB7A}" destId="{441C3C9F-12C5-47C0-92B2-DBDB3FE86FDD}" srcOrd="0" destOrd="0" presId="urn:microsoft.com/office/officeart/2005/8/layout/vList2"/>
    <dgm:cxn modelId="{791E607D-358F-4EE3-9612-8359B07FAA05}" type="presOf" srcId="{B1044C8B-4662-4405-9C5E-18E8F927D543}" destId="{258ACAE7-767F-42F6-AEDD-9AF90335F390}" srcOrd="0" destOrd="0" presId="urn:microsoft.com/office/officeart/2005/8/layout/vList2"/>
    <dgm:cxn modelId="{7233E190-5016-4EE9-B924-4610B9AC4843}" srcId="{E93A936C-6B5A-45B5-B512-217E39FDFB7A}" destId="{20B9532D-53E0-4E41-8637-DDFC332948FE}" srcOrd="0" destOrd="0" parTransId="{8580DCFD-9FF3-4F2F-8557-83B4CBAAB334}" sibTransId="{7824E31C-7A5B-42A8-BD00-D786BD8B993E}"/>
    <dgm:cxn modelId="{DF63819E-1BE3-48D3-9FB2-CFD699B3056A}" srcId="{20B9532D-53E0-4E41-8637-DDFC332948FE}" destId="{9B702D9C-29CF-474C-AB61-EE0473924CA3}" srcOrd="1" destOrd="0" parTransId="{39C8D0F7-9D0E-49D4-842F-33C2D93104AC}" sibTransId="{BDBACD50-4DC1-4FB8-A3C8-8A11E2B8BF7B}"/>
    <dgm:cxn modelId="{73E597A9-4967-484D-AF92-EEE557EA0F19}" type="presOf" srcId="{20B9532D-53E0-4E41-8637-DDFC332948FE}" destId="{F3BB4DDC-45D6-4BE8-85EE-A1081DC2FCC1}" srcOrd="0" destOrd="0" presId="urn:microsoft.com/office/officeart/2005/8/layout/vList2"/>
    <dgm:cxn modelId="{F06565B4-9E31-4BA6-808C-2434EECDAD95}" srcId="{E93A936C-6B5A-45B5-B512-217E39FDFB7A}" destId="{F19B440F-16EF-4C7A-8E3A-B5FECC5016C0}" srcOrd="1" destOrd="0" parTransId="{44E29DE8-B841-4FAD-B3FA-16B4A324C481}" sibTransId="{B02A209E-8F8D-49DD-A009-8344AC53FF6A}"/>
    <dgm:cxn modelId="{B50FAED9-C2CF-4E70-85D7-A62D9C38EA8C}" srcId="{20B9532D-53E0-4E41-8637-DDFC332948FE}" destId="{B1044C8B-4662-4405-9C5E-18E8F927D543}" srcOrd="0" destOrd="0" parTransId="{03ABA33B-43F1-4EDB-8F9F-B44161221DB8}" sibTransId="{D7DB7278-E6C0-4854-BCD5-8941C63B4629}"/>
    <dgm:cxn modelId="{D30EDFDA-0C1A-43A8-999C-35DE62E1D72F}" type="presOf" srcId="{9B702D9C-29CF-474C-AB61-EE0473924CA3}" destId="{258ACAE7-767F-42F6-AEDD-9AF90335F390}" srcOrd="0" destOrd="1" presId="urn:microsoft.com/office/officeart/2005/8/layout/vList2"/>
    <dgm:cxn modelId="{AB5C75E1-228C-4A44-9F85-E1CD7DA6EC0E}" srcId="{F19B440F-16EF-4C7A-8E3A-B5FECC5016C0}" destId="{C5BF90B0-CF1B-4E38-9059-EA37C71869AA}" srcOrd="0" destOrd="0" parTransId="{0CCD6C68-2235-4D04-A045-EA76D0235CAD}" sibTransId="{E95670F9-4B12-45CD-85BD-4B520847E2EC}"/>
    <dgm:cxn modelId="{C9EC7BFA-90D1-4B55-88A5-0ED954504CFA}" type="presParOf" srcId="{441C3C9F-12C5-47C0-92B2-DBDB3FE86FDD}" destId="{F3BB4DDC-45D6-4BE8-85EE-A1081DC2FCC1}" srcOrd="0" destOrd="0" presId="urn:microsoft.com/office/officeart/2005/8/layout/vList2"/>
    <dgm:cxn modelId="{ED3085F8-B59C-45CE-80C4-FE49709C268B}" type="presParOf" srcId="{441C3C9F-12C5-47C0-92B2-DBDB3FE86FDD}" destId="{258ACAE7-767F-42F6-AEDD-9AF90335F390}" srcOrd="1" destOrd="0" presId="urn:microsoft.com/office/officeart/2005/8/layout/vList2"/>
    <dgm:cxn modelId="{E956980F-3228-4149-A7F4-9F41B04384F0}" type="presParOf" srcId="{441C3C9F-12C5-47C0-92B2-DBDB3FE86FDD}" destId="{1DF53875-B095-465F-A2D5-C2F8FD5F4C63}" srcOrd="2" destOrd="0" presId="urn:microsoft.com/office/officeart/2005/8/layout/vList2"/>
    <dgm:cxn modelId="{7703287E-FE11-4F0A-A6EF-DB5FAD0CE7CA}" type="presParOf" srcId="{441C3C9F-12C5-47C0-92B2-DBDB3FE86FDD}" destId="{D68F5684-6656-466C-84CA-F7C97E7AD7C5}" srcOrd="3"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9DCC53F-7EFA-4595-9EC3-BDD7A86AC4F4}"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GB"/>
        </a:p>
      </dgm:t>
    </dgm:pt>
    <dgm:pt modelId="{99955396-2405-4C4C-9DD6-8627E4CFFF98}">
      <dgm:prSet phldrT="[Text]" custT="1"/>
      <dgm:spPr/>
      <dgm:t>
        <a:bodyPr/>
        <a:lstStyle/>
        <a:p>
          <a:r>
            <a:rPr lang="en-US" sz="2400" dirty="0"/>
            <a:t>Several variables – some are correlated</a:t>
          </a:r>
          <a:endParaRPr lang="en-GB" sz="2400" dirty="0"/>
        </a:p>
      </dgm:t>
    </dgm:pt>
    <dgm:pt modelId="{398C6406-C19D-49B9-BCD7-F553B6E50EC5}" type="parTrans" cxnId="{55382890-EA15-4796-AE51-50FDE47F4750}">
      <dgm:prSet/>
      <dgm:spPr/>
      <dgm:t>
        <a:bodyPr/>
        <a:lstStyle/>
        <a:p>
          <a:endParaRPr lang="en-GB"/>
        </a:p>
      </dgm:t>
    </dgm:pt>
    <dgm:pt modelId="{602E8E88-9B6B-439C-890F-8AA758D5E2E3}" type="sibTrans" cxnId="{55382890-EA15-4796-AE51-50FDE47F4750}">
      <dgm:prSet/>
      <dgm:spPr/>
      <dgm:t>
        <a:bodyPr/>
        <a:lstStyle/>
        <a:p>
          <a:endParaRPr lang="en-GB"/>
        </a:p>
      </dgm:t>
    </dgm:pt>
    <dgm:pt modelId="{CDC47F1F-864F-4519-983A-28A3F493484C}">
      <dgm:prSet custT="1"/>
      <dgm:spPr/>
      <dgm:t>
        <a:bodyPr/>
        <a:lstStyle/>
        <a:p>
          <a:r>
            <a:rPr lang="en-US" sz="2400" dirty="0"/>
            <a:t>Do we need all of them?</a:t>
          </a:r>
        </a:p>
      </dgm:t>
    </dgm:pt>
    <dgm:pt modelId="{860617EC-E227-45FC-8860-ABB0998549F6}" type="parTrans" cxnId="{523A04F8-46D6-4369-9AB8-40C46633761A}">
      <dgm:prSet/>
      <dgm:spPr/>
      <dgm:t>
        <a:bodyPr/>
        <a:lstStyle/>
        <a:p>
          <a:endParaRPr lang="en-GB"/>
        </a:p>
      </dgm:t>
    </dgm:pt>
    <dgm:pt modelId="{50EF8180-83D8-483E-9990-2414AB44FBB0}" type="sibTrans" cxnId="{523A04F8-46D6-4369-9AB8-40C46633761A}">
      <dgm:prSet/>
      <dgm:spPr/>
      <dgm:t>
        <a:bodyPr/>
        <a:lstStyle/>
        <a:p>
          <a:endParaRPr lang="en-GB"/>
        </a:p>
      </dgm:t>
    </dgm:pt>
    <dgm:pt modelId="{6DBA10F0-C3D9-4415-ABB0-6627188C9019}">
      <dgm:prSet custT="1"/>
      <dgm:spPr/>
      <dgm:t>
        <a:bodyPr/>
        <a:lstStyle/>
        <a:p>
          <a:r>
            <a:rPr lang="en-US" sz="2400" dirty="0"/>
            <a:t>Can we learn something from correlations?</a:t>
          </a:r>
        </a:p>
      </dgm:t>
    </dgm:pt>
    <dgm:pt modelId="{AE2FA284-CCF8-45CA-ABEE-A8727898529A}" type="parTrans" cxnId="{0EE8666F-0AEB-4420-B2CB-5AAD32400708}">
      <dgm:prSet/>
      <dgm:spPr/>
      <dgm:t>
        <a:bodyPr/>
        <a:lstStyle/>
        <a:p>
          <a:endParaRPr lang="en-GB"/>
        </a:p>
      </dgm:t>
    </dgm:pt>
    <dgm:pt modelId="{6EA19EC1-41F0-424E-875D-01EDA3F715DA}" type="sibTrans" cxnId="{0EE8666F-0AEB-4420-B2CB-5AAD32400708}">
      <dgm:prSet/>
      <dgm:spPr/>
      <dgm:t>
        <a:bodyPr/>
        <a:lstStyle/>
        <a:p>
          <a:endParaRPr lang="en-GB"/>
        </a:p>
      </dgm:t>
    </dgm:pt>
    <dgm:pt modelId="{6EBB70D7-DB01-49B8-BD85-169B368E3D18}" type="pres">
      <dgm:prSet presAssocID="{B9DCC53F-7EFA-4595-9EC3-BDD7A86AC4F4}" presName="linear" presStyleCnt="0">
        <dgm:presLayoutVars>
          <dgm:dir/>
          <dgm:animLvl val="lvl"/>
          <dgm:resizeHandles val="exact"/>
        </dgm:presLayoutVars>
      </dgm:prSet>
      <dgm:spPr/>
    </dgm:pt>
    <dgm:pt modelId="{5A6891A2-09E5-44D7-9B68-3284A171B1C8}" type="pres">
      <dgm:prSet presAssocID="{99955396-2405-4C4C-9DD6-8627E4CFFF98}" presName="parentLin" presStyleCnt="0"/>
      <dgm:spPr/>
    </dgm:pt>
    <dgm:pt modelId="{6199969B-B5FD-4A5C-8594-619F01A701DF}" type="pres">
      <dgm:prSet presAssocID="{99955396-2405-4C4C-9DD6-8627E4CFFF98}" presName="parentLeftMargin" presStyleLbl="node1" presStyleIdx="0" presStyleCnt="1"/>
      <dgm:spPr/>
    </dgm:pt>
    <dgm:pt modelId="{E11BD41F-6404-4390-84BC-4FFCE47FA751}" type="pres">
      <dgm:prSet presAssocID="{99955396-2405-4C4C-9DD6-8627E4CFFF98}" presName="parentText" presStyleLbl="node1" presStyleIdx="0" presStyleCnt="1">
        <dgm:presLayoutVars>
          <dgm:chMax val="0"/>
          <dgm:bulletEnabled val="1"/>
        </dgm:presLayoutVars>
      </dgm:prSet>
      <dgm:spPr/>
    </dgm:pt>
    <dgm:pt modelId="{5B056CE7-B057-4454-81B1-85798C468E42}" type="pres">
      <dgm:prSet presAssocID="{99955396-2405-4C4C-9DD6-8627E4CFFF98}" presName="negativeSpace" presStyleCnt="0"/>
      <dgm:spPr/>
    </dgm:pt>
    <dgm:pt modelId="{5E647726-CBE1-4540-AC16-3E3C3F0E1A9F}" type="pres">
      <dgm:prSet presAssocID="{99955396-2405-4C4C-9DD6-8627E4CFFF98}" presName="childText" presStyleLbl="conFgAcc1" presStyleIdx="0" presStyleCnt="1">
        <dgm:presLayoutVars>
          <dgm:bulletEnabled val="1"/>
        </dgm:presLayoutVars>
      </dgm:prSet>
      <dgm:spPr/>
    </dgm:pt>
  </dgm:ptLst>
  <dgm:cxnLst>
    <dgm:cxn modelId="{B151FE12-3D62-40A5-A928-6013A21DA07D}" type="presOf" srcId="{99955396-2405-4C4C-9DD6-8627E4CFFF98}" destId="{6199969B-B5FD-4A5C-8594-619F01A701DF}" srcOrd="0" destOrd="0" presId="urn:microsoft.com/office/officeart/2005/8/layout/list1"/>
    <dgm:cxn modelId="{11C92219-039E-4970-A3E5-40390348D11C}" type="presOf" srcId="{6DBA10F0-C3D9-4415-ABB0-6627188C9019}" destId="{5E647726-CBE1-4540-AC16-3E3C3F0E1A9F}" srcOrd="0" destOrd="1" presId="urn:microsoft.com/office/officeart/2005/8/layout/list1"/>
    <dgm:cxn modelId="{0EE8666F-0AEB-4420-B2CB-5AAD32400708}" srcId="{99955396-2405-4C4C-9DD6-8627E4CFFF98}" destId="{6DBA10F0-C3D9-4415-ABB0-6627188C9019}" srcOrd="1" destOrd="0" parTransId="{AE2FA284-CCF8-45CA-ABEE-A8727898529A}" sibTransId="{6EA19EC1-41F0-424E-875D-01EDA3F715DA}"/>
    <dgm:cxn modelId="{C0D55676-6D68-4693-A386-81BCA280A8A9}" type="presOf" srcId="{CDC47F1F-864F-4519-983A-28A3F493484C}" destId="{5E647726-CBE1-4540-AC16-3E3C3F0E1A9F}" srcOrd="0" destOrd="0" presId="urn:microsoft.com/office/officeart/2005/8/layout/list1"/>
    <dgm:cxn modelId="{55382890-EA15-4796-AE51-50FDE47F4750}" srcId="{B9DCC53F-7EFA-4595-9EC3-BDD7A86AC4F4}" destId="{99955396-2405-4C4C-9DD6-8627E4CFFF98}" srcOrd="0" destOrd="0" parTransId="{398C6406-C19D-49B9-BCD7-F553B6E50EC5}" sibTransId="{602E8E88-9B6B-439C-890F-8AA758D5E2E3}"/>
    <dgm:cxn modelId="{2F7297BA-AA38-431F-BCE9-85F1D3EA5F9B}" type="presOf" srcId="{B9DCC53F-7EFA-4595-9EC3-BDD7A86AC4F4}" destId="{6EBB70D7-DB01-49B8-BD85-169B368E3D18}" srcOrd="0" destOrd="0" presId="urn:microsoft.com/office/officeart/2005/8/layout/list1"/>
    <dgm:cxn modelId="{EFBB89BD-F164-4FFC-91F2-71E0BB33E338}" type="presOf" srcId="{99955396-2405-4C4C-9DD6-8627E4CFFF98}" destId="{E11BD41F-6404-4390-84BC-4FFCE47FA751}" srcOrd="1" destOrd="0" presId="urn:microsoft.com/office/officeart/2005/8/layout/list1"/>
    <dgm:cxn modelId="{523A04F8-46D6-4369-9AB8-40C46633761A}" srcId="{99955396-2405-4C4C-9DD6-8627E4CFFF98}" destId="{CDC47F1F-864F-4519-983A-28A3F493484C}" srcOrd="0" destOrd="0" parTransId="{860617EC-E227-45FC-8860-ABB0998549F6}" sibTransId="{50EF8180-83D8-483E-9990-2414AB44FBB0}"/>
    <dgm:cxn modelId="{00F253EC-94CF-4483-8C91-5FE191D81B0D}" type="presParOf" srcId="{6EBB70D7-DB01-49B8-BD85-169B368E3D18}" destId="{5A6891A2-09E5-44D7-9B68-3284A171B1C8}" srcOrd="0" destOrd="0" presId="urn:microsoft.com/office/officeart/2005/8/layout/list1"/>
    <dgm:cxn modelId="{9768DC5F-06BF-457B-BEB5-AC0CB251F322}" type="presParOf" srcId="{5A6891A2-09E5-44D7-9B68-3284A171B1C8}" destId="{6199969B-B5FD-4A5C-8594-619F01A701DF}" srcOrd="0" destOrd="0" presId="urn:microsoft.com/office/officeart/2005/8/layout/list1"/>
    <dgm:cxn modelId="{03BFCB78-55C6-47CC-B191-69B4457C4EC2}" type="presParOf" srcId="{5A6891A2-09E5-44D7-9B68-3284A171B1C8}" destId="{E11BD41F-6404-4390-84BC-4FFCE47FA751}" srcOrd="1" destOrd="0" presId="urn:microsoft.com/office/officeart/2005/8/layout/list1"/>
    <dgm:cxn modelId="{64F9A6E6-81F7-461F-9183-AF4C427FC619}" type="presParOf" srcId="{6EBB70D7-DB01-49B8-BD85-169B368E3D18}" destId="{5B056CE7-B057-4454-81B1-85798C468E42}" srcOrd="1" destOrd="0" presId="urn:microsoft.com/office/officeart/2005/8/layout/list1"/>
    <dgm:cxn modelId="{E17241E5-F2D8-4BA7-9BBF-6BA96ED5172E}" type="presParOf" srcId="{6EBB70D7-DB01-49B8-BD85-169B368E3D18}" destId="{5E647726-CBE1-4540-AC16-3E3C3F0E1A9F}" srcOrd="2" destOrd="0" presId="urn:microsoft.com/office/officeart/2005/8/layout/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815E1ED-279F-4C20-B115-E10F38542816}"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GB"/>
        </a:p>
      </dgm:t>
    </dgm:pt>
    <dgm:pt modelId="{645BD2A9-5F24-482E-AE8C-DBF5DE3E7F91}">
      <dgm:prSet phldrT="[Text]"/>
      <dgm:spPr/>
      <dgm:t>
        <a:bodyPr/>
        <a:lstStyle/>
        <a:p>
          <a:r>
            <a:rPr lang="en-GB" dirty="0"/>
            <a:t>Exploratory Factor Analysis (EFA)</a:t>
          </a:r>
        </a:p>
      </dgm:t>
    </dgm:pt>
    <dgm:pt modelId="{DEA4B42A-FB05-4799-87BC-3E0A3CC829A7}" type="parTrans" cxnId="{142E6FA9-5B53-4DEB-8668-F2E6EA699216}">
      <dgm:prSet/>
      <dgm:spPr/>
      <dgm:t>
        <a:bodyPr/>
        <a:lstStyle/>
        <a:p>
          <a:endParaRPr lang="en-GB"/>
        </a:p>
      </dgm:t>
    </dgm:pt>
    <dgm:pt modelId="{53105027-70A4-4DF2-9605-3F4B46205D39}" type="sibTrans" cxnId="{142E6FA9-5B53-4DEB-8668-F2E6EA699216}">
      <dgm:prSet/>
      <dgm:spPr/>
      <dgm:t>
        <a:bodyPr/>
        <a:lstStyle/>
        <a:p>
          <a:endParaRPr lang="en-GB"/>
        </a:p>
      </dgm:t>
    </dgm:pt>
    <dgm:pt modelId="{06033D05-83B6-4998-B006-FAB700D5B8CF}">
      <dgm:prSet phldrT="[Text]"/>
      <dgm:spPr/>
      <dgm:t>
        <a:bodyPr/>
        <a:lstStyle/>
        <a:p>
          <a:r>
            <a:rPr lang="en-GB" dirty="0"/>
            <a:t>Principal Component Analysis (PCA)</a:t>
          </a:r>
        </a:p>
      </dgm:t>
    </dgm:pt>
    <dgm:pt modelId="{F9A12A91-8095-44B7-A087-6E08A3543CAE}" type="parTrans" cxnId="{AC5CC948-9F37-44EA-A041-EC167E2A7583}">
      <dgm:prSet/>
      <dgm:spPr/>
      <dgm:t>
        <a:bodyPr/>
        <a:lstStyle/>
        <a:p>
          <a:endParaRPr lang="en-GB"/>
        </a:p>
      </dgm:t>
    </dgm:pt>
    <dgm:pt modelId="{67C9008E-2CC3-4CD9-9E73-397AD1DBD239}" type="sibTrans" cxnId="{AC5CC948-9F37-44EA-A041-EC167E2A7583}">
      <dgm:prSet/>
      <dgm:spPr/>
      <dgm:t>
        <a:bodyPr/>
        <a:lstStyle/>
        <a:p>
          <a:endParaRPr lang="en-GB"/>
        </a:p>
      </dgm:t>
    </dgm:pt>
    <dgm:pt modelId="{8540CDBD-BA7C-458C-B9F3-5BE5AAEFAA85}">
      <dgm:prSet phldrT="[Text]"/>
      <dgm:spPr/>
      <dgm:t>
        <a:bodyPr/>
        <a:lstStyle/>
        <a:p>
          <a:r>
            <a:rPr lang="en-GB" dirty="0"/>
            <a:t>EFA and PCA are often used interchangeably</a:t>
          </a:r>
        </a:p>
      </dgm:t>
    </dgm:pt>
    <dgm:pt modelId="{1C69BA56-91DF-49A7-9A43-5B924A449CF9}" type="parTrans" cxnId="{719D6E23-4DB7-4622-A7B0-DA03617601CC}">
      <dgm:prSet/>
      <dgm:spPr/>
      <dgm:t>
        <a:bodyPr/>
        <a:lstStyle/>
        <a:p>
          <a:endParaRPr lang="en-GB"/>
        </a:p>
      </dgm:t>
    </dgm:pt>
    <dgm:pt modelId="{D3F349F3-79C0-48BE-9A31-E4485D4E3185}" type="sibTrans" cxnId="{719D6E23-4DB7-4622-A7B0-DA03617601CC}">
      <dgm:prSet/>
      <dgm:spPr/>
      <dgm:t>
        <a:bodyPr/>
        <a:lstStyle/>
        <a:p>
          <a:endParaRPr lang="en-GB"/>
        </a:p>
      </dgm:t>
    </dgm:pt>
    <dgm:pt modelId="{9B6B89ED-5845-4729-BCA8-E84153E18A6D}">
      <dgm:prSet phldrT="[Text]"/>
      <dgm:spPr/>
      <dgm:t>
        <a:bodyPr/>
        <a:lstStyle/>
        <a:p>
          <a:r>
            <a:rPr lang="en-GB" dirty="0"/>
            <a:t>Measurement / Statistical Model</a:t>
          </a:r>
        </a:p>
      </dgm:t>
    </dgm:pt>
    <dgm:pt modelId="{E3C040CB-5486-4F0B-906E-FA0B9DBAC61D}" type="parTrans" cxnId="{00024A62-DE29-4EC9-9E9F-22F375729A60}">
      <dgm:prSet/>
      <dgm:spPr/>
      <dgm:t>
        <a:bodyPr/>
        <a:lstStyle/>
        <a:p>
          <a:endParaRPr lang="en-GB"/>
        </a:p>
      </dgm:t>
    </dgm:pt>
    <dgm:pt modelId="{D880EFDC-D291-4196-9B8D-DDAB99A70641}" type="sibTrans" cxnId="{00024A62-DE29-4EC9-9E9F-22F375729A60}">
      <dgm:prSet/>
      <dgm:spPr/>
      <dgm:t>
        <a:bodyPr/>
        <a:lstStyle/>
        <a:p>
          <a:endParaRPr lang="en-GB"/>
        </a:p>
      </dgm:t>
    </dgm:pt>
    <dgm:pt modelId="{7C3EBE60-8ACE-4261-A8B6-5A57DAC96E3C}">
      <dgm:prSet phldrT="[Text]"/>
      <dgm:spPr/>
      <dgm:t>
        <a:bodyPr/>
        <a:lstStyle/>
        <a:p>
          <a:r>
            <a:rPr lang="en-GB" dirty="0"/>
            <a:t>Mathematical procedure</a:t>
          </a:r>
        </a:p>
      </dgm:t>
    </dgm:pt>
    <dgm:pt modelId="{BDF328CB-794A-4A96-ACE2-8C638BA9C9A4}" type="parTrans" cxnId="{8128B5D7-92DD-4354-9B15-8725BFA979D5}">
      <dgm:prSet/>
      <dgm:spPr/>
      <dgm:t>
        <a:bodyPr/>
        <a:lstStyle/>
        <a:p>
          <a:endParaRPr lang="en-GB"/>
        </a:p>
      </dgm:t>
    </dgm:pt>
    <dgm:pt modelId="{8E107C4F-6E30-4559-9022-020C57C7F3F1}" type="sibTrans" cxnId="{8128B5D7-92DD-4354-9B15-8725BFA979D5}">
      <dgm:prSet/>
      <dgm:spPr/>
      <dgm:t>
        <a:bodyPr/>
        <a:lstStyle/>
        <a:p>
          <a:endParaRPr lang="en-GB"/>
        </a:p>
      </dgm:t>
    </dgm:pt>
    <dgm:pt modelId="{E015FA12-802E-45F0-A5E1-71A0601D20F6}">
      <dgm:prSet phldrT="[Text]"/>
      <dgm:spPr/>
      <dgm:t>
        <a:bodyPr/>
        <a:lstStyle/>
        <a:p>
          <a:r>
            <a:rPr lang="en-GB" dirty="0"/>
            <a:t>Used to find:</a:t>
          </a:r>
        </a:p>
      </dgm:t>
    </dgm:pt>
    <dgm:pt modelId="{DF82C5D4-6DEF-44EC-99E6-CDD61A9F97E6}" type="parTrans" cxnId="{E1C22B88-2D65-41A3-96BC-7619971657A1}">
      <dgm:prSet/>
      <dgm:spPr/>
      <dgm:t>
        <a:bodyPr/>
        <a:lstStyle/>
        <a:p>
          <a:endParaRPr lang="en-GB"/>
        </a:p>
      </dgm:t>
    </dgm:pt>
    <dgm:pt modelId="{8D310417-4029-4723-9FF9-7CD9D73AB64D}" type="sibTrans" cxnId="{E1C22B88-2D65-41A3-96BC-7619971657A1}">
      <dgm:prSet/>
      <dgm:spPr/>
      <dgm:t>
        <a:bodyPr/>
        <a:lstStyle/>
        <a:p>
          <a:endParaRPr lang="en-GB"/>
        </a:p>
      </dgm:t>
    </dgm:pt>
    <dgm:pt modelId="{B0AFAD7A-1652-4EC9-8B4E-094C80B9D1F4}">
      <dgm:prSet phldrT="[Text]"/>
      <dgm:spPr/>
      <dgm:t>
        <a:bodyPr/>
        <a:lstStyle/>
        <a:p>
          <a:r>
            <a:rPr lang="en-GB" dirty="0"/>
            <a:t>Minimum number of factors</a:t>
          </a:r>
        </a:p>
      </dgm:t>
    </dgm:pt>
    <dgm:pt modelId="{18763617-D767-4A73-ACAA-A310D95E9241}" type="parTrans" cxnId="{2FA1463E-7A59-48DF-9328-9D69F7719927}">
      <dgm:prSet/>
      <dgm:spPr/>
      <dgm:t>
        <a:bodyPr/>
        <a:lstStyle/>
        <a:p>
          <a:endParaRPr lang="en-GB"/>
        </a:p>
      </dgm:t>
    </dgm:pt>
    <dgm:pt modelId="{B3734471-6EB8-4E64-BD2A-B72265B580C4}" type="sibTrans" cxnId="{2FA1463E-7A59-48DF-9328-9D69F7719927}">
      <dgm:prSet/>
      <dgm:spPr/>
      <dgm:t>
        <a:bodyPr/>
        <a:lstStyle/>
        <a:p>
          <a:endParaRPr lang="en-GB"/>
        </a:p>
      </dgm:t>
    </dgm:pt>
    <dgm:pt modelId="{25B0D5AF-E4AF-49BD-9365-8E50A9BA1022}">
      <dgm:prSet phldrT="[Text]"/>
      <dgm:spPr/>
      <dgm:t>
        <a:bodyPr/>
        <a:lstStyle/>
        <a:p>
          <a:r>
            <a:rPr lang="en-GB" dirty="0"/>
            <a:t>Accounting for maximum variance in data</a:t>
          </a:r>
        </a:p>
      </dgm:t>
    </dgm:pt>
    <dgm:pt modelId="{E39A80F2-D6B1-4AE2-9AAD-01F9E5E61AA0}" type="parTrans" cxnId="{EBE07FCB-08EC-4052-A745-4BA3B45C81D5}">
      <dgm:prSet/>
      <dgm:spPr/>
      <dgm:t>
        <a:bodyPr/>
        <a:lstStyle/>
        <a:p>
          <a:endParaRPr lang="en-GB"/>
        </a:p>
      </dgm:t>
    </dgm:pt>
    <dgm:pt modelId="{B8745A97-9CD1-40F7-B3CB-2AA975AC281F}" type="sibTrans" cxnId="{EBE07FCB-08EC-4052-A745-4BA3B45C81D5}">
      <dgm:prSet/>
      <dgm:spPr/>
      <dgm:t>
        <a:bodyPr/>
        <a:lstStyle/>
        <a:p>
          <a:endParaRPr lang="en-GB"/>
        </a:p>
      </dgm:t>
    </dgm:pt>
    <dgm:pt modelId="{D071B4E2-1108-4AE8-9CEF-6878E9131150}" type="pres">
      <dgm:prSet presAssocID="{5815E1ED-279F-4C20-B115-E10F38542816}" presName="linear" presStyleCnt="0">
        <dgm:presLayoutVars>
          <dgm:dir/>
          <dgm:animLvl val="lvl"/>
          <dgm:resizeHandles val="exact"/>
        </dgm:presLayoutVars>
      </dgm:prSet>
      <dgm:spPr/>
    </dgm:pt>
    <dgm:pt modelId="{C6764C8E-2AC7-426E-ACE0-D5CCBD0900A0}" type="pres">
      <dgm:prSet presAssocID="{645BD2A9-5F24-482E-AE8C-DBF5DE3E7F91}" presName="parentLin" presStyleCnt="0"/>
      <dgm:spPr/>
    </dgm:pt>
    <dgm:pt modelId="{9857C5D9-3DEF-4BA5-954C-80CCA6DD2B47}" type="pres">
      <dgm:prSet presAssocID="{645BD2A9-5F24-482E-AE8C-DBF5DE3E7F91}" presName="parentLeftMargin" presStyleLbl="node1" presStyleIdx="0" presStyleCnt="3"/>
      <dgm:spPr/>
    </dgm:pt>
    <dgm:pt modelId="{F4ED3722-C005-4ECD-A69C-31EED2CE1F9D}" type="pres">
      <dgm:prSet presAssocID="{645BD2A9-5F24-482E-AE8C-DBF5DE3E7F91}" presName="parentText" presStyleLbl="node1" presStyleIdx="0" presStyleCnt="3">
        <dgm:presLayoutVars>
          <dgm:chMax val="0"/>
          <dgm:bulletEnabled val="1"/>
        </dgm:presLayoutVars>
      </dgm:prSet>
      <dgm:spPr/>
    </dgm:pt>
    <dgm:pt modelId="{D4CBBA0C-62B3-40D1-8247-B047F3C72084}" type="pres">
      <dgm:prSet presAssocID="{645BD2A9-5F24-482E-AE8C-DBF5DE3E7F91}" presName="negativeSpace" presStyleCnt="0"/>
      <dgm:spPr/>
    </dgm:pt>
    <dgm:pt modelId="{9CC0A50C-4FE4-40E9-9BC2-25E68C2BA753}" type="pres">
      <dgm:prSet presAssocID="{645BD2A9-5F24-482E-AE8C-DBF5DE3E7F91}" presName="childText" presStyleLbl="conFgAcc1" presStyleIdx="0" presStyleCnt="3">
        <dgm:presLayoutVars>
          <dgm:bulletEnabled val="1"/>
        </dgm:presLayoutVars>
      </dgm:prSet>
      <dgm:spPr/>
    </dgm:pt>
    <dgm:pt modelId="{9FC3043A-984C-41D1-89D6-FE35DC7F8894}" type="pres">
      <dgm:prSet presAssocID="{53105027-70A4-4DF2-9605-3F4B46205D39}" presName="spaceBetweenRectangles" presStyleCnt="0"/>
      <dgm:spPr/>
    </dgm:pt>
    <dgm:pt modelId="{E1986697-21DB-43BB-9511-523383FB58DA}" type="pres">
      <dgm:prSet presAssocID="{06033D05-83B6-4998-B006-FAB700D5B8CF}" presName="parentLin" presStyleCnt="0"/>
      <dgm:spPr/>
    </dgm:pt>
    <dgm:pt modelId="{A0E95AB1-E4FA-496F-8483-4FCCDCE77703}" type="pres">
      <dgm:prSet presAssocID="{06033D05-83B6-4998-B006-FAB700D5B8CF}" presName="parentLeftMargin" presStyleLbl="node1" presStyleIdx="0" presStyleCnt="3"/>
      <dgm:spPr/>
    </dgm:pt>
    <dgm:pt modelId="{838B42CD-3704-467A-B70E-C57168B14FF8}" type="pres">
      <dgm:prSet presAssocID="{06033D05-83B6-4998-B006-FAB700D5B8CF}" presName="parentText" presStyleLbl="node1" presStyleIdx="1" presStyleCnt="3">
        <dgm:presLayoutVars>
          <dgm:chMax val="0"/>
          <dgm:bulletEnabled val="1"/>
        </dgm:presLayoutVars>
      </dgm:prSet>
      <dgm:spPr/>
    </dgm:pt>
    <dgm:pt modelId="{DA234BC8-753F-4059-8A03-C4C49902308B}" type="pres">
      <dgm:prSet presAssocID="{06033D05-83B6-4998-B006-FAB700D5B8CF}" presName="negativeSpace" presStyleCnt="0"/>
      <dgm:spPr/>
    </dgm:pt>
    <dgm:pt modelId="{0CC6B376-E6FD-4D32-9B46-D9A0086D44F2}" type="pres">
      <dgm:prSet presAssocID="{06033D05-83B6-4998-B006-FAB700D5B8CF}" presName="childText" presStyleLbl="conFgAcc1" presStyleIdx="1" presStyleCnt="3">
        <dgm:presLayoutVars>
          <dgm:bulletEnabled val="1"/>
        </dgm:presLayoutVars>
      </dgm:prSet>
      <dgm:spPr/>
    </dgm:pt>
    <dgm:pt modelId="{85EC2D75-544D-4B84-A193-C416F275693C}" type="pres">
      <dgm:prSet presAssocID="{67C9008E-2CC3-4CD9-9E73-397AD1DBD239}" presName="spaceBetweenRectangles" presStyleCnt="0"/>
      <dgm:spPr/>
    </dgm:pt>
    <dgm:pt modelId="{D574F167-180F-4385-B2CC-75746C9B6B2F}" type="pres">
      <dgm:prSet presAssocID="{8540CDBD-BA7C-458C-B9F3-5BE5AAEFAA85}" presName="parentLin" presStyleCnt="0"/>
      <dgm:spPr/>
    </dgm:pt>
    <dgm:pt modelId="{F89AEEFB-6031-4F6B-BE2C-A4C8F05975AD}" type="pres">
      <dgm:prSet presAssocID="{8540CDBD-BA7C-458C-B9F3-5BE5AAEFAA85}" presName="parentLeftMargin" presStyleLbl="node1" presStyleIdx="1" presStyleCnt="3"/>
      <dgm:spPr/>
    </dgm:pt>
    <dgm:pt modelId="{D49181DC-7B3F-43BC-85C2-F8E0C50169C5}" type="pres">
      <dgm:prSet presAssocID="{8540CDBD-BA7C-458C-B9F3-5BE5AAEFAA85}" presName="parentText" presStyleLbl="node1" presStyleIdx="2" presStyleCnt="3">
        <dgm:presLayoutVars>
          <dgm:chMax val="0"/>
          <dgm:bulletEnabled val="1"/>
        </dgm:presLayoutVars>
      </dgm:prSet>
      <dgm:spPr/>
    </dgm:pt>
    <dgm:pt modelId="{50ACC10D-2FB6-4890-B7F2-4E800A8E87D9}" type="pres">
      <dgm:prSet presAssocID="{8540CDBD-BA7C-458C-B9F3-5BE5AAEFAA85}" presName="negativeSpace" presStyleCnt="0"/>
      <dgm:spPr/>
    </dgm:pt>
    <dgm:pt modelId="{361680A8-79FB-44B1-AF0C-7092A47018F1}" type="pres">
      <dgm:prSet presAssocID="{8540CDBD-BA7C-458C-B9F3-5BE5AAEFAA85}" presName="childText" presStyleLbl="conFgAcc1" presStyleIdx="2" presStyleCnt="3">
        <dgm:presLayoutVars>
          <dgm:bulletEnabled val="1"/>
        </dgm:presLayoutVars>
      </dgm:prSet>
      <dgm:spPr/>
    </dgm:pt>
  </dgm:ptLst>
  <dgm:cxnLst>
    <dgm:cxn modelId="{68AD2D07-5C52-4B5F-A576-6AE6D7648A52}" type="presOf" srcId="{645BD2A9-5F24-482E-AE8C-DBF5DE3E7F91}" destId="{F4ED3722-C005-4ECD-A69C-31EED2CE1F9D}" srcOrd="1" destOrd="0" presId="urn:microsoft.com/office/officeart/2005/8/layout/list1"/>
    <dgm:cxn modelId="{413A1D1C-07F7-4BFD-9F59-133D8119EEDF}" type="presOf" srcId="{06033D05-83B6-4998-B006-FAB700D5B8CF}" destId="{A0E95AB1-E4FA-496F-8483-4FCCDCE77703}" srcOrd="0" destOrd="0" presId="urn:microsoft.com/office/officeart/2005/8/layout/list1"/>
    <dgm:cxn modelId="{719D6E23-4DB7-4622-A7B0-DA03617601CC}" srcId="{5815E1ED-279F-4C20-B115-E10F38542816}" destId="{8540CDBD-BA7C-458C-B9F3-5BE5AAEFAA85}" srcOrd="2" destOrd="0" parTransId="{1C69BA56-91DF-49A7-9A43-5B924A449CF9}" sibTransId="{D3F349F3-79C0-48BE-9A31-E4485D4E3185}"/>
    <dgm:cxn modelId="{56970033-7452-40C9-ACEA-E1D2BABA3AA3}" type="presOf" srcId="{25B0D5AF-E4AF-49BD-9365-8E50A9BA1022}" destId="{0CC6B376-E6FD-4D32-9B46-D9A0086D44F2}" srcOrd="0" destOrd="3" presId="urn:microsoft.com/office/officeart/2005/8/layout/list1"/>
    <dgm:cxn modelId="{31513F3E-838D-4973-B58F-CB08E11EE8BB}" type="presOf" srcId="{5815E1ED-279F-4C20-B115-E10F38542816}" destId="{D071B4E2-1108-4AE8-9CEF-6878E9131150}" srcOrd="0" destOrd="0" presId="urn:microsoft.com/office/officeart/2005/8/layout/list1"/>
    <dgm:cxn modelId="{2FA1463E-7A59-48DF-9328-9D69F7719927}" srcId="{E015FA12-802E-45F0-A5E1-71A0601D20F6}" destId="{B0AFAD7A-1652-4EC9-8B4E-094C80B9D1F4}" srcOrd="0" destOrd="0" parTransId="{18763617-D767-4A73-ACAA-A310D95E9241}" sibTransId="{B3734471-6EB8-4E64-BD2A-B72265B580C4}"/>
    <dgm:cxn modelId="{00024A62-DE29-4EC9-9E9F-22F375729A60}" srcId="{645BD2A9-5F24-482E-AE8C-DBF5DE3E7F91}" destId="{9B6B89ED-5845-4729-BCA8-E84153E18A6D}" srcOrd="0" destOrd="0" parTransId="{E3C040CB-5486-4F0B-906E-FA0B9DBAC61D}" sibTransId="{D880EFDC-D291-4196-9B8D-DDAB99A70641}"/>
    <dgm:cxn modelId="{AC5CC948-9F37-44EA-A041-EC167E2A7583}" srcId="{5815E1ED-279F-4C20-B115-E10F38542816}" destId="{06033D05-83B6-4998-B006-FAB700D5B8CF}" srcOrd="1" destOrd="0" parTransId="{F9A12A91-8095-44B7-A087-6E08A3543CAE}" sibTransId="{67C9008E-2CC3-4CD9-9E73-397AD1DBD239}"/>
    <dgm:cxn modelId="{D0672288-73B5-45E5-A536-842FC5807FA9}" type="presOf" srcId="{8540CDBD-BA7C-458C-B9F3-5BE5AAEFAA85}" destId="{D49181DC-7B3F-43BC-85C2-F8E0C50169C5}" srcOrd="1" destOrd="0" presId="urn:microsoft.com/office/officeart/2005/8/layout/list1"/>
    <dgm:cxn modelId="{E1C22B88-2D65-41A3-96BC-7619971657A1}" srcId="{06033D05-83B6-4998-B006-FAB700D5B8CF}" destId="{E015FA12-802E-45F0-A5E1-71A0601D20F6}" srcOrd="1" destOrd="0" parTransId="{DF82C5D4-6DEF-44EC-99E6-CDD61A9F97E6}" sibTransId="{8D310417-4029-4723-9FF9-7CD9D73AB64D}"/>
    <dgm:cxn modelId="{058AF19D-19FD-4D99-9A75-931FA1969A3A}" type="presOf" srcId="{7C3EBE60-8ACE-4261-A8B6-5A57DAC96E3C}" destId="{0CC6B376-E6FD-4D32-9B46-D9A0086D44F2}" srcOrd="0" destOrd="0" presId="urn:microsoft.com/office/officeart/2005/8/layout/list1"/>
    <dgm:cxn modelId="{142E6FA9-5B53-4DEB-8668-F2E6EA699216}" srcId="{5815E1ED-279F-4C20-B115-E10F38542816}" destId="{645BD2A9-5F24-482E-AE8C-DBF5DE3E7F91}" srcOrd="0" destOrd="0" parTransId="{DEA4B42A-FB05-4799-87BC-3E0A3CC829A7}" sibTransId="{53105027-70A4-4DF2-9605-3F4B46205D39}"/>
    <dgm:cxn modelId="{BA0B76BB-18EB-4191-A8F4-7A559E7C8DDD}" type="presOf" srcId="{B0AFAD7A-1652-4EC9-8B4E-094C80B9D1F4}" destId="{0CC6B376-E6FD-4D32-9B46-D9A0086D44F2}" srcOrd="0" destOrd="2" presId="urn:microsoft.com/office/officeart/2005/8/layout/list1"/>
    <dgm:cxn modelId="{CFFCF8C1-4883-4066-B266-7FB4F85C7CF0}" type="presOf" srcId="{645BD2A9-5F24-482E-AE8C-DBF5DE3E7F91}" destId="{9857C5D9-3DEF-4BA5-954C-80CCA6DD2B47}" srcOrd="0" destOrd="0" presId="urn:microsoft.com/office/officeart/2005/8/layout/list1"/>
    <dgm:cxn modelId="{EBE07FCB-08EC-4052-A745-4BA3B45C81D5}" srcId="{E015FA12-802E-45F0-A5E1-71A0601D20F6}" destId="{25B0D5AF-E4AF-49BD-9365-8E50A9BA1022}" srcOrd="1" destOrd="0" parTransId="{E39A80F2-D6B1-4AE2-9AAD-01F9E5E61AA0}" sibTransId="{B8745A97-9CD1-40F7-B3CB-2AA975AC281F}"/>
    <dgm:cxn modelId="{F0648CCC-3A63-4CE5-AD43-7E22878E0DC1}" type="presOf" srcId="{8540CDBD-BA7C-458C-B9F3-5BE5AAEFAA85}" destId="{F89AEEFB-6031-4F6B-BE2C-A4C8F05975AD}" srcOrd="0" destOrd="0" presId="urn:microsoft.com/office/officeart/2005/8/layout/list1"/>
    <dgm:cxn modelId="{39FFF7D5-217D-45C2-9BC0-7141B1394CC8}" type="presOf" srcId="{9B6B89ED-5845-4729-BCA8-E84153E18A6D}" destId="{9CC0A50C-4FE4-40E9-9BC2-25E68C2BA753}" srcOrd="0" destOrd="0" presId="urn:microsoft.com/office/officeart/2005/8/layout/list1"/>
    <dgm:cxn modelId="{8128B5D7-92DD-4354-9B15-8725BFA979D5}" srcId="{06033D05-83B6-4998-B006-FAB700D5B8CF}" destId="{7C3EBE60-8ACE-4261-A8B6-5A57DAC96E3C}" srcOrd="0" destOrd="0" parTransId="{BDF328CB-794A-4A96-ACE2-8C638BA9C9A4}" sibTransId="{8E107C4F-6E30-4559-9022-020C57C7F3F1}"/>
    <dgm:cxn modelId="{5BB3E3DB-15D5-4007-8C65-03894E0CA94E}" type="presOf" srcId="{06033D05-83B6-4998-B006-FAB700D5B8CF}" destId="{838B42CD-3704-467A-B70E-C57168B14FF8}" srcOrd="1" destOrd="0" presId="urn:microsoft.com/office/officeart/2005/8/layout/list1"/>
    <dgm:cxn modelId="{27F09FE4-D8A9-4981-AC79-EB833781146C}" type="presOf" srcId="{E015FA12-802E-45F0-A5E1-71A0601D20F6}" destId="{0CC6B376-E6FD-4D32-9B46-D9A0086D44F2}" srcOrd="0" destOrd="1" presId="urn:microsoft.com/office/officeart/2005/8/layout/list1"/>
    <dgm:cxn modelId="{58D30959-833A-43C3-A5F4-78CE414D7357}" type="presParOf" srcId="{D071B4E2-1108-4AE8-9CEF-6878E9131150}" destId="{C6764C8E-2AC7-426E-ACE0-D5CCBD0900A0}" srcOrd="0" destOrd="0" presId="urn:microsoft.com/office/officeart/2005/8/layout/list1"/>
    <dgm:cxn modelId="{F3F3F1E1-2711-47A0-96FC-1612E864C242}" type="presParOf" srcId="{C6764C8E-2AC7-426E-ACE0-D5CCBD0900A0}" destId="{9857C5D9-3DEF-4BA5-954C-80CCA6DD2B47}" srcOrd="0" destOrd="0" presId="urn:microsoft.com/office/officeart/2005/8/layout/list1"/>
    <dgm:cxn modelId="{F48D72C4-845F-48B2-9E59-8B53241648CA}" type="presParOf" srcId="{C6764C8E-2AC7-426E-ACE0-D5CCBD0900A0}" destId="{F4ED3722-C005-4ECD-A69C-31EED2CE1F9D}" srcOrd="1" destOrd="0" presId="urn:microsoft.com/office/officeart/2005/8/layout/list1"/>
    <dgm:cxn modelId="{C7DC21D1-CC6B-47EA-A697-C250ED23FD27}" type="presParOf" srcId="{D071B4E2-1108-4AE8-9CEF-6878E9131150}" destId="{D4CBBA0C-62B3-40D1-8247-B047F3C72084}" srcOrd="1" destOrd="0" presId="urn:microsoft.com/office/officeart/2005/8/layout/list1"/>
    <dgm:cxn modelId="{ED90B18B-5E9C-4662-9C53-71A36FF87818}" type="presParOf" srcId="{D071B4E2-1108-4AE8-9CEF-6878E9131150}" destId="{9CC0A50C-4FE4-40E9-9BC2-25E68C2BA753}" srcOrd="2" destOrd="0" presId="urn:microsoft.com/office/officeart/2005/8/layout/list1"/>
    <dgm:cxn modelId="{1C139056-80C1-4E1D-BAC8-5D7A3D285CE7}" type="presParOf" srcId="{D071B4E2-1108-4AE8-9CEF-6878E9131150}" destId="{9FC3043A-984C-41D1-89D6-FE35DC7F8894}" srcOrd="3" destOrd="0" presId="urn:microsoft.com/office/officeart/2005/8/layout/list1"/>
    <dgm:cxn modelId="{D6A13497-8358-4915-8160-B263B031073B}" type="presParOf" srcId="{D071B4E2-1108-4AE8-9CEF-6878E9131150}" destId="{E1986697-21DB-43BB-9511-523383FB58DA}" srcOrd="4" destOrd="0" presId="urn:microsoft.com/office/officeart/2005/8/layout/list1"/>
    <dgm:cxn modelId="{30B1B916-C8C4-4A48-B624-0ABC996A5329}" type="presParOf" srcId="{E1986697-21DB-43BB-9511-523383FB58DA}" destId="{A0E95AB1-E4FA-496F-8483-4FCCDCE77703}" srcOrd="0" destOrd="0" presId="urn:microsoft.com/office/officeart/2005/8/layout/list1"/>
    <dgm:cxn modelId="{06D027E5-9AC1-4B20-80F8-B165AB470C6D}" type="presParOf" srcId="{E1986697-21DB-43BB-9511-523383FB58DA}" destId="{838B42CD-3704-467A-B70E-C57168B14FF8}" srcOrd="1" destOrd="0" presId="urn:microsoft.com/office/officeart/2005/8/layout/list1"/>
    <dgm:cxn modelId="{7504ED93-5E0D-4CDE-8C04-428F119F72E5}" type="presParOf" srcId="{D071B4E2-1108-4AE8-9CEF-6878E9131150}" destId="{DA234BC8-753F-4059-8A03-C4C49902308B}" srcOrd="5" destOrd="0" presId="urn:microsoft.com/office/officeart/2005/8/layout/list1"/>
    <dgm:cxn modelId="{C391D5BD-2854-4A31-A6CD-D552A3CFD112}" type="presParOf" srcId="{D071B4E2-1108-4AE8-9CEF-6878E9131150}" destId="{0CC6B376-E6FD-4D32-9B46-D9A0086D44F2}" srcOrd="6" destOrd="0" presId="urn:microsoft.com/office/officeart/2005/8/layout/list1"/>
    <dgm:cxn modelId="{193D50B5-50F6-4D61-A4A8-AFDF1160459E}" type="presParOf" srcId="{D071B4E2-1108-4AE8-9CEF-6878E9131150}" destId="{85EC2D75-544D-4B84-A193-C416F275693C}" srcOrd="7" destOrd="0" presId="urn:microsoft.com/office/officeart/2005/8/layout/list1"/>
    <dgm:cxn modelId="{C5963428-C033-43E5-AAFB-BC2CDEED4BFE}" type="presParOf" srcId="{D071B4E2-1108-4AE8-9CEF-6878E9131150}" destId="{D574F167-180F-4385-B2CC-75746C9B6B2F}" srcOrd="8" destOrd="0" presId="urn:microsoft.com/office/officeart/2005/8/layout/list1"/>
    <dgm:cxn modelId="{F99FCFF7-F39C-4A8E-81C8-9A3A03F43DFD}" type="presParOf" srcId="{D574F167-180F-4385-B2CC-75746C9B6B2F}" destId="{F89AEEFB-6031-4F6B-BE2C-A4C8F05975AD}" srcOrd="0" destOrd="0" presId="urn:microsoft.com/office/officeart/2005/8/layout/list1"/>
    <dgm:cxn modelId="{96D9095B-13C0-48F9-AC9A-3CACEAD27C95}" type="presParOf" srcId="{D574F167-180F-4385-B2CC-75746C9B6B2F}" destId="{D49181DC-7B3F-43BC-85C2-F8E0C50169C5}" srcOrd="1" destOrd="0" presId="urn:microsoft.com/office/officeart/2005/8/layout/list1"/>
    <dgm:cxn modelId="{CF9BD726-5287-441A-9AEE-F191E12FC01F}" type="presParOf" srcId="{D071B4E2-1108-4AE8-9CEF-6878E9131150}" destId="{50ACC10D-2FB6-4890-B7F2-4E800A8E87D9}" srcOrd="9" destOrd="0" presId="urn:microsoft.com/office/officeart/2005/8/layout/list1"/>
    <dgm:cxn modelId="{0D197831-BA87-4E9C-BEDA-8D009E9463AB}" type="presParOf" srcId="{D071B4E2-1108-4AE8-9CEF-6878E9131150}" destId="{361680A8-79FB-44B1-AF0C-7092A47018F1}"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7520BD4-8439-4E69-810D-D93456EF18CC}"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GB"/>
        </a:p>
      </dgm:t>
    </dgm:pt>
    <dgm:pt modelId="{5FF22C0B-B697-4DE0-9BB5-4966E27BF4D8}">
      <dgm:prSet phldrT="[Text]"/>
      <dgm:spPr/>
      <dgm:t>
        <a:bodyPr/>
        <a:lstStyle/>
        <a:p>
          <a:r>
            <a:rPr lang="en-GB" dirty="0"/>
            <a:t>KMO Measure of Sampling Adequacy</a:t>
          </a:r>
        </a:p>
      </dgm:t>
    </dgm:pt>
    <dgm:pt modelId="{3B8B85E1-096E-43E8-8608-A078344BBDDC}" type="parTrans" cxnId="{261618A3-5B46-4957-8442-F21DE912DC78}">
      <dgm:prSet/>
      <dgm:spPr/>
      <dgm:t>
        <a:bodyPr/>
        <a:lstStyle/>
        <a:p>
          <a:endParaRPr lang="en-GB"/>
        </a:p>
      </dgm:t>
    </dgm:pt>
    <dgm:pt modelId="{FC8C690E-7661-440E-9FF9-F05A694C6343}" type="sibTrans" cxnId="{261618A3-5B46-4957-8442-F21DE912DC78}">
      <dgm:prSet/>
      <dgm:spPr/>
      <dgm:t>
        <a:bodyPr/>
        <a:lstStyle/>
        <a:p>
          <a:endParaRPr lang="en-GB"/>
        </a:p>
      </dgm:t>
    </dgm:pt>
    <dgm:pt modelId="{462DE1D6-CF32-4949-A70A-15178D6C9ED1}">
      <dgm:prSet/>
      <dgm:spPr/>
      <dgm:t>
        <a:bodyPr/>
        <a:lstStyle/>
        <a:p>
          <a:r>
            <a:rPr lang="en-GB" dirty="0"/>
            <a:t>Small values mean variables cannot be explained by other variables</a:t>
          </a:r>
        </a:p>
      </dgm:t>
    </dgm:pt>
    <dgm:pt modelId="{45A84436-A672-497F-9FD9-D3DC1BBCAA15}" type="parTrans" cxnId="{854E5215-931E-441F-9971-5C5E81961A9C}">
      <dgm:prSet/>
      <dgm:spPr/>
      <dgm:t>
        <a:bodyPr/>
        <a:lstStyle/>
        <a:p>
          <a:endParaRPr lang="en-GB"/>
        </a:p>
      </dgm:t>
    </dgm:pt>
    <dgm:pt modelId="{01F6D915-63FE-4468-AD46-ABBD0B3FD33C}" type="sibTrans" cxnId="{854E5215-931E-441F-9971-5C5E81961A9C}">
      <dgm:prSet/>
      <dgm:spPr/>
      <dgm:t>
        <a:bodyPr/>
        <a:lstStyle/>
        <a:p>
          <a:endParaRPr lang="en-GB"/>
        </a:p>
      </dgm:t>
    </dgm:pt>
    <dgm:pt modelId="{0D422FCC-FA2B-420C-943E-5531D393F50B}">
      <dgm:prSet/>
      <dgm:spPr/>
      <dgm:t>
        <a:bodyPr/>
        <a:lstStyle/>
        <a:p>
          <a:r>
            <a:rPr lang="en-GB" dirty="0"/>
            <a:t>&gt; .50</a:t>
          </a:r>
        </a:p>
      </dgm:t>
    </dgm:pt>
    <dgm:pt modelId="{78007462-CEE7-4431-B3BC-F8FD998ECD31}" type="parTrans" cxnId="{70142618-918B-44E4-B9F9-B17062066823}">
      <dgm:prSet/>
      <dgm:spPr/>
      <dgm:t>
        <a:bodyPr/>
        <a:lstStyle/>
        <a:p>
          <a:endParaRPr lang="en-GB"/>
        </a:p>
      </dgm:t>
    </dgm:pt>
    <dgm:pt modelId="{C7990D51-D494-44C3-B040-91F3A4504210}" type="sibTrans" cxnId="{70142618-918B-44E4-B9F9-B17062066823}">
      <dgm:prSet/>
      <dgm:spPr/>
      <dgm:t>
        <a:bodyPr/>
        <a:lstStyle/>
        <a:p>
          <a:endParaRPr lang="en-GB"/>
        </a:p>
      </dgm:t>
    </dgm:pt>
    <dgm:pt modelId="{E951621E-8A34-4A62-B3EC-BBD46630FAC9}">
      <dgm:prSet/>
      <dgm:spPr/>
      <dgm:t>
        <a:bodyPr/>
        <a:lstStyle/>
        <a:p>
          <a:r>
            <a:rPr lang="en-GB" dirty="0"/>
            <a:t>Bartlett’s Test</a:t>
          </a:r>
        </a:p>
      </dgm:t>
    </dgm:pt>
    <dgm:pt modelId="{F968981C-2D0D-43BC-99C9-B83E9E4146C2}" type="parTrans" cxnId="{D75803F6-099A-4585-B9DB-8090CBE6B098}">
      <dgm:prSet/>
      <dgm:spPr/>
      <dgm:t>
        <a:bodyPr/>
        <a:lstStyle/>
        <a:p>
          <a:endParaRPr lang="en-GB"/>
        </a:p>
      </dgm:t>
    </dgm:pt>
    <dgm:pt modelId="{DE1A86AB-3200-4944-B35E-C3ED99829A1B}" type="sibTrans" cxnId="{D75803F6-099A-4585-B9DB-8090CBE6B098}">
      <dgm:prSet/>
      <dgm:spPr/>
      <dgm:t>
        <a:bodyPr/>
        <a:lstStyle/>
        <a:p>
          <a:endParaRPr lang="en-GB"/>
        </a:p>
      </dgm:t>
    </dgm:pt>
    <dgm:pt modelId="{DC02A4B4-3ACC-4E52-A7C7-9C74E746288F}">
      <dgm:prSet/>
      <dgm:spPr/>
      <dgm:t>
        <a:bodyPr/>
        <a:lstStyle/>
        <a:p>
          <a:r>
            <a:rPr lang="en-GB" dirty="0"/>
            <a:t>H</a:t>
          </a:r>
          <a:r>
            <a:rPr lang="en-GB" baseline="-25000" dirty="0"/>
            <a:t>0</a:t>
          </a:r>
          <a:r>
            <a:rPr lang="en-GB" dirty="0"/>
            <a:t>: Variables are uncorrelated (No Factor Analysis)</a:t>
          </a:r>
        </a:p>
      </dgm:t>
    </dgm:pt>
    <dgm:pt modelId="{05FA77EC-BC04-48A1-A1D0-C107034DB59D}" type="parTrans" cxnId="{607F0639-4033-4C7C-828C-7B8DBCC59B1A}">
      <dgm:prSet/>
      <dgm:spPr/>
      <dgm:t>
        <a:bodyPr/>
        <a:lstStyle/>
        <a:p>
          <a:endParaRPr lang="en-GB"/>
        </a:p>
      </dgm:t>
    </dgm:pt>
    <dgm:pt modelId="{264DA6B8-4D2B-4F2F-80AB-1E882A5ABE22}" type="sibTrans" cxnId="{607F0639-4033-4C7C-828C-7B8DBCC59B1A}">
      <dgm:prSet/>
      <dgm:spPr/>
      <dgm:t>
        <a:bodyPr/>
        <a:lstStyle/>
        <a:p>
          <a:endParaRPr lang="en-GB"/>
        </a:p>
      </dgm:t>
    </dgm:pt>
    <dgm:pt modelId="{4C60BBBB-9DBA-42DA-A391-84CE733F3D15}">
      <dgm:prSet/>
      <dgm:spPr/>
      <dgm:t>
        <a:bodyPr/>
        <a:lstStyle/>
        <a:p>
          <a:r>
            <a:rPr lang="en-GB" dirty="0"/>
            <a:t>H</a:t>
          </a:r>
          <a:r>
            <a:rPr lang="en-GB" baseline="-25000" dirty="0"/>
            <a:t>1</a:t>
          </a:r>
          <a:r>
            <a:rPr lang="en-GB" dirty="0"/>
            <a:t>: Variables are correlated </a:t>
          </a:r>
        </a:p>
      </dgm:t>
    </dgm:pt>
    <dgm:pt modelId="{BEC07753-34C5-44CB-A7A3-A4E94BD82959}" type="parTrans" cxnId="{8A61312E-F392-40BF-A76A-E5B6607980D2}">
      <dgm:prSet/>
      <dgm:spPr/>
      <dgm:t>
        <a:bodyPr/>
        <a:lstStyle/>
        <a:p>
          <a:endParaRPr lang="en-GB"/>
        </a:p>
      </dgm:t>
    </dgm:pt>
    <dgm:pt modelId="{A42BAD68-36AD-4066-9AAC-80CF4DF8FED9}" type="sibTrans" cxnId="{8A61312E-F392-40BF-A76A-E5B6607980D2}">
      <dgm:prSet/>
      <dgm:spPr/>
      <dgm:t>
        <a:bodyPr/>
        <a:lstStyle/>
        <a:p>
          <a:endParaRPr lang="en-GB"/>
        </a:p>
      </dgm:t>
    </dgm:pt>
    <dgm:pt modelId="{331C4ACD-39F6-4B59-8A13-F4A90E18B915}" type="pres">
      <dgm:prSet presAssocID="{C7520BD4-8439-4E69-810D-D93456EF18CC}" presName="linear" presStyleCnt="0">
        <dgm:presLayoutVars>
          <dgm:dir/>
          <dgm:animLvl val="lvl"/>
          <dgm:resizeHandles val="exact"/>
        </dgm:presLayoutVars>
      </dgm:prSet>
      <dgm:spPr/>
    </dgm:pt>
    <dgm:pt modelId="{EC523959-232E-4A0E-8C98-0AA9D25E5DAB}" type="pres">
      <dgm:prSet presAssocID="{5FF22C0B-B697-4DE0-9BB5-4966E27BF4D8}" presName="parentLin" presStyleCnt="0"/>
      <dgm:spPr/>
    </dgm:pt>
    <dgm:pt modelId="{18C4EA38-0F30-4BAC-8FFF-9916E47E6891}" type="pres">
      <dgm:prSet presAssocID="{5FF22C0B-B697-4DE0-9BB5-4966E27BF4D8}" presName="parentLeftMargin" presStyleLbl="node1" presStyleIdx="0" presStyleCnt="2"/>
      <dgm:spPr/>
    </dgm:pt>
    <dgm:pt modelId="{A361400E-9291-4F88-9020-12678FC9C156}" type="pres">
      <dgm:prSet presAssocID="{5FF22C0B-B697-4DE0-9BB5-4966E27BF4D8}" presName="parentText" presStyleLbl="node1" presStyleIdx="0" presStyleCnt="2">
        <dgm:presLayoutVars>
          <dgm:chMax val="0"/>
          <dgm:bulletEnabled val="1"/>
        </dgm:presLayoutVars>
      </dgm:prSet>
      <dgm:spPr/>
    </dgm:pt>
    <dgm:pt modelId="{F5B90AC0-8620-49D1-9688-CF357CA83661}" type="pres">
      <dgm:prSet presAssocID="{5FF22C0B-B697-4DE0-9BB5-4966E27BF4D8}" presName="negativeSpace" presStyleCnt="0"/>
      <dgm:spPr/>
    </dgm:pt>
    <dgm:pt modelId="{61FB2A5D-7B61-4C0B-BD93-8F5270D928C4}" type="pres">
      <dgm:prSet presAssocID="{5FF22C0B-B697-4DE0-9BB5-4966E27BF4D8}" presName="childText" presStyleLbl="conFgAcc1" presStyleIdx="0" presStyleCnt="2">
        <dgm:presLayoutVars>
          <dgm:bulletEnabled val="1"/>
        </dgm:presLayoutVars>
      </dgm:prSet>
      <dgm:spPr/>
    </dgm:pt>
    <dgm:pt modelId="{D4F9BA45-BB6B-4ECD-ACD1-4F136384B0DA}" type="pres">
      <dgm:prSet presAssocID="{FC8C690E-7661-440E-9FF9-F05A694C6343}" presName="spaceBetweenRectangles" presStyleCnt="0"/>
      <dgm:spPr/>
    </dgm:pt>
    <dgm:pt modelId="{CDDBD1A9-8400-4EF8-822C-0C8269BFC2FD}" type="pres">
      <dgm:prSet presAssocID="{E951621E-8A34-4A62-B3EC-BBD46630FAC9}" presName="parentLin" presStyleCnt="0"/>
      <dgm:spPr/>
    </dgm:pt>
    <dgm:pt modelId="{4DCA3856-D2D2-48F4-9B5B-344DD7215E85}" type="pres">
      <dgm:prSet presAssocID="{E951621E-8A34-4A62-B3EC-BBD46630FAC9}" presName="parentLeftMargin" presStyleLbl="node1" presStyleIdx="0" presStyleCnt="2"/>
      <dgm:spPr/>
    </dgm:pt>
    <dgm:pt modelId="{8B82F223-EA64-45B9-B6B1-A7333CB98A5E}" type="pres">
      <dgm:prSet presAssocID="{E951621E-8A34-4A62-B3EC-BBD46630FAC9}" presName="parentText" presStyleLbl="node1" presStyleIdx="1" presStyleCnt="2">
        <dgm:presLayoutVars>
          <dgm:chMax val="0"/>
          <dgm:bulletEnabled val="1"/>
        </dgm:presLayoutVars>
      </dgm:prSet>
      <dgm:spPr/>
    </dgm:pt>
    <dgm:pt modelId="{EF7EB3B1-2976-4370-94CB-E81C0A423329}" type="pres">
      <dgm:prSet presAssocID="{E951621E-8A34-4A62-B3EC-BBD46630FAC9}" presName="negativeSpace" presStyleCnt="0"/>
      <dgm:spPr/>
    </dgm:pt>
    <dgm:pt modelId="{FCB53720-7470-42E5-99CB-000848E20375}" type="pres">
      <dgm:prSet presAssocID="{E951621E-8A34-4A62-B3EC-BBD46630FAC9}" presName="childText" presStyleLbl="conFgAcc1" presStyleIdx="1" presStyleCnt="2">
        <dgm:presLayoutVars>
          <dgm:bulletEnabled val="1"/>
        </dgm:presLayoutVars>
      </dgm:prSet>
      <dgm:spPr/>
    </dgm:pt>
  </dgm:ptLst>
  <dgm:cxnLst>
    <dgm:cxn modelId="{854E5215-931E-441F-9971-5C5E81961A9C}" srcId="{5FF22C0B-B697-4DE0-9BB5-4966E27BF4D8}" destId="{462DE1D6-CF32-4949-A70A-15178D6C9ED1}" srcOrd="0" destOrd="0" parTransId="{45A84436-A672-497F-9FD9-D3DC1BBCAA15}" sibTransId="{01F6D915-63FE-4468-AD46-ABBD0B3FD33C}"/>
    <dgm:cxn modelId="{70142618-918B-44E4-B9F9-B17062066823}" srcId="{5FF22C0B-B697-4DE0-9BB5-4966E27BF4D8}" destId="{0D422FCC-FA2B-420C-943E-5531D393F50B}" srcOrd="1" destOrd="0" parTransId="{78007462-CEE7-4431-B3BC-F8FD998ECD31}" sibTransId="{C7990D51-D494-44C3-B040-91F3A4504210}"/>
    <dgm:cxn modelId="{EED53A2B-4441-4C7E-9DDB-B9E5587D771D}" type="presOf" srcId="{E951621E-8A34-4A62-B3EC-BBD46630FAC9}" destId="{8B82F223-EA64-45B9-B6B1-A7333CB98A5E}" srcOrd="1" destOrd="0" presId="urn:microsoft.com/office/officeart/2005/8/layout/list1"/>
    <dgm:cxn modelId="{8A61312E-F392-40BF-A76A-E5B6607980D2}" srcId="{E951621E-8A34-4A62-B3EC-BBD46630FAC9}" destId="{4C60BBBB-9DBA-42DA-A391-84CE733F3D15}" srcOrd="1" destOrd="0" parTransId="{BEC07753-34C5-44CB-A7A3-A4E94BD82959}" sibTransId="{A42BAD68-36AD-4066-9AAC-80CF4DF8FED9}"/>
    <dgm:cxn modelId="{607F0639-4033-4C7C-828C-7B8DBCC59B1A}" srcId="{E951621E-8A34-4A62-B3EC-BBD46630FAC9}" destId="{DC02A4B4-3ACC-4E52-A7C7-9C74E746288F}" srcOrd="0" destOrd="0" parTransId="{05FA77EC-BC04-48A1-A1D0-C107034DB59D}" sibTransId="{264DA6B8-4D2B-4F2F-80AB-1E882A5ABE22}"/>
    <dgm:cxn modelId="{71972B67-8ED6-41D5-B642-85EA2567AF61}" type="presOf" srcId="{462DE1D6-CF32-4949-A70A-15178D6C9ED1}" destId="{61FB2A5D-7B61-4C0B-BD93-8F5270D928C4}" srcOrd="0" destOrd="0" presId="urn:microsoft.com/office/officeart/2005/8/layout/list1"/>
    <dgm:cxn modelId="{4EE6D970-2144-4B41-8B91-3226989C7345}" type="presOf" srcId="{5FF22C0B-B697-4DE0-9BB5-4966E27BF4D8}" destId="{A361400E-9291-4F88-9020-12678FC9C156}" srcOrd="1" destOrd="0" presId="urn:microsoft.com/office/officeart/2005/8/layout/list1"/>
    <dgm:cxn modelId="{DB0A7171-DF6A-4DDF-AC57-CC041CE6B971}" type="presOf" srcId="{4C60BBBB-9DBA-42DA-A391-84CE733F3D15}" destId="{FCB53720-7470-42E5-99CB-000848E20375}" srcOrd="0" destOrd="1" presId="urn:microsoft.com/office/officeart/2005/8/layout/list1"/>
    <dgm:cxn modelId="{AF191E72-061C-41BE-A58C-E099F7BED49B}" type="presOf" srcId="{C7520BD4-8439-4E69-810D-D93456EF18CC}" destId="{331C4ACD-39F6-4B59-8A13-F4A90E18B915}" srcOrd="0" destOrd="0" presId="urn:microsoft.com/office/officeart/2005/8/layout/list1"/>
    <dgm:cxn modelId="{48CBD678-2416-45BB-AA2B-ED46205368AE}" type="presOf" srcId="{5FF22C0B-B697-4DE0-9BB5-4966E27BF4D8}" destId="{18C4EA38-0F30-4BAC-8FFF-9916E47E6891}" srcOrd="0" destOrd="0" presId="urn:microsoft.com/office/officeart/2005/8/layout/list1"/>
    <dgm:cxn modelId="{261618A3-5B46-4957-8442-F21DE912DC78}" srcId="{C7520BD4-8439-4E69-810D-D93456EF18CC}" destId="{5FF22C0B-B697-4DE0-9BB5-4966E27BF4D8}" srcOrd="0" destOrd="0" parTransId="{3B8B85E1-096E-43E8-8608-A078344BBDDC}" sibTransId="{FC8C690E-7661-440E-9FF9-F05A694C6343}"/>
    <dgm:cxn modelId="{93D17CA6-CBA7-47E3-AED4-FBE7D3D90046}" type="presOf" srcId="{0D422FCC-FA2B-420C-943E-5531D393F50B}" destId="{61FB2A5D-7B61-4C0B-BD93-8F5270D928C4}" srcOrd="0" destOrd="1" presId="urn:microsoft.com/office/officeart/2005/8/layout/list1"/>
    <dgm:cxn modelId="{0E2ECFDD-1B68-49EF-B4A9-E037D0E82B70}" type="presOf" srcId="{E951621E-8A34-4A62-B3EC-BBD46630FAC9}" destId="{4DCA3856-D2D2-48F4-9B5B-344DD7215E85}" srcOrd="0" destOrd="0" presId="urn:microsoft.com/office/officeart/2005/8/layout/list1"/>
    <dgm:cxn modelId="{D75803F6-099A-4585-B9DB-8090CBE6B098}" srcId="{C7520BD4-8439-4E69-810D-D93456EF18CC}" destId="{E951621E-8A34-4A62-B3EC-BBD46630FAC9}" srcOrd="1" destOrd="0" parTransId="{F968981C-2D0D-43BC-99C9-B83E9E4146C2}" sibTransId="{DE1A86AB-3200-4944-B35E-C3ED99829A1B}"/>
    <dgm:cxn modelId="{56A6E7FE-9386-4897-90F8-DA727B33D98C}" type="presOf" srcId="{DC02A4B4-3ACC-4E52-A7C7-9C74E746288F}" destId="{FCB53720-7470-42E5-99CB-000848E20375}" srcOrd="0" destOrd="0" presId="urn:microsoft.com/office/officeart/2005/8/layout/list1"/>
    <dgm:cxn modelId="{C396F303-DEDB-463C-8F3F-C4C6D8C2FD0A}" type="presParOf" srcId="{331C4ACD-39F6-4B59-8A13-F4A90E18B915}" destId="{EC523959-232E-4A0E-8C98-0AA9D25E5DAB}" srcOrd="0" destOrd="0" presId="urn:microsoft.com/office/officeart/2005/8/layout/list1"/>
    <dgm:cxn modelId="{4F6480FD-D03B-4FAE-BED9-48783F8C3DB2}" type="presParOf" srcId="{EC523959-232E-4A0E-8C98-0AA9D25E5DAB}" destId="{18C4EA38-0F30-4BAC-8FFF-9916E47E6891}" srcOrd="0" destOrd="0" presId="urn:microsoft.com/office/officeart/2005/8/layout/list1"/>
    <dgm:cxn modelId="{206FA433-BED1-4D3C-9AF8-A9B6FEED9E1E}" type="presParOf" srcId="{EC523959-232E-4A0E-8C98-0AA9D25E5DAB}" destId="{A361400E-9291-4F88-9020-12678FC9C156}" srcOrd="1" destOrd="0" presId="urn:microsoft.com/office/officeart/2005/8/layout/list1"/>
    <dgm:cxn modelId="{DB8B610B-E865-4739-BC23-CCA81B063402}" type="presParOf" srcId="{331C4ACD-39F6-4B59-8A13-F4A90E18B915}" destId="{F5B90AC0-8620-49D1-9688-CF357CA83661}" srcOrd="1" destOrd="0" presId="urn:microsoft.com/office/officeart/2005/8/layout/list1"/>
    <dgm:cxn modelId="{13BA500B-665F-48D8-B445-613B8796C17C}" type="presParOf" srcId="{331C4ACD-39F6-4B59-8A13-F4A90E18B915}" destId="{61FB2A5D-7B61-4C0B-BD93-8F5270D928C4}" srcOrd="2" destOrd="0" presId="urn:microsoft.com/office/officeart/2005/8/layout/list1"/>
    <dgm:cxn modelId="{E5671A27-E103-412C-9B7A-D47D3F3B066F}" type="presParOf" srcId="{331C4ACD-39F6-4B59-8A13-F4A90E18B915}" destId="{D4F9BA45-BB6B-4ECD-ACD1-4F136384B0DA}" srcOrd="3" destOrd="0" presId="urn:microsoft.com/office/officeart/2005/8/layout/list1"/>
    <dgm:cxn modelId="{52C2CBAB-189E-4350-A9B9-613BC8B84285}" type="presParOf" srcId="{331C4ACD-39F6-4B59-8A13-F4A90E18B915}" destId="{CDDBD1A9-8400-4EF8-822C-0C8269BFC2FD}" srcOrd="4" destOrd="0" presId="urn:microsoft.com/office/officeart/2005/8/layout/list1"/>
    <dgm:cxn modelId="{B760184E-B372-4EA3-8B32-8CD5227182BC}" type="presParOf" srcId="{CDDBD1A9-8400-4EF8-822C-0C8269BFC2FD}" destId="{4DCA3856-D2D2-48F4-9B5B-344DD7215E85}" srcOrd="0" destOrd="0" presId="urn:microsoft.com/office/officeart/2005/8/layout/list1"/>
    <dgm:cxn modelId="{7C3EA79B-1A7D-41A0-9A32-D0D2D8737004}" type="presParOf" srcId="{CDDBD1A9-8400-4EF8-822C-0C8269BFC2FD}" destId="{8B82F223-EA64-45B9-B6B1-A7333CB98A5E}" srcOrd="1" destOrd="0" presId="urn:microsoft.com/office/officeart/2005/8/layout/list1"/>
    <dgm:cxn modelId="{88CC72C3-7494-4DE0-8058-368C977DC1A5}" type="presParOf" srcId="{331C4ACD-39F6-4B59-8A13-F4A90E18B915}" destId="{EF7EB3B1-2976-4370-94CB-E81C0A423329}" srcOrd="5" destOrd="0" presId="urn:microsoft.com/office/officeart/2005/8/layout/list1"/>
    <dgm:cxn modelId="{E82DFCDC-56A9-4C7B-9B14-EF5314541CC1}" type="presParOf" srcId="{331C4ACD-39F6-4B59-8A13-F4A90E18B915}" destId="{FCB53720-7470-42E5-99CB-000848E20375}"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A0278781-5580-4FD3-9455-67C42BC064EC}" type="doc">
      <dgm:prSet loTypeId="urn:microsoft.com/office/officeart/2005/8/layout/hierarchy3" loCatId="list" qsTypeId="urn:microsoft.com/office/officeart/2005/8/quickstyle/simple1" qsCatId="simple" csTypeId="urn:microsoft.com/office/officeart/2005/8/colors/accent1_2" csCatId="accent1" phldr="1"/>
      <dgm:spPr/>
      <dgm:t>
        <a:bodyPr/>
        <a:lstStyle/>
        <a:p>
          <a:endParaRPr lang="en-GB"/>
        </a:p>
      </dgm:t>
    </dgm:pt>
    <dgm:pt modelId="{02A2B698-574C-4486-ADF2-B21C507AC3F5}">
      <dgm:prSet phldrT="[Text]" custT="1"/>
      <dgm:spPr/>
      <dgm:t>
        <a:bodyPr/>
        <a:lstStyle/>
        <a:p>
          <a:r>
            <a:rPr lang="en-GB" sz="4800" dirty="0"/>
            <a:t>Reliable</a:t>
          </a:r>
        </a:p>
      </dgm:t>
    </dgm:pt>
    <dgm:pt modelId="{F3DB5B71-C5F9-4D41-8BAC-19837E9469BA}" type="parTrans" cxnId="{B72571B8-A9E9-4E66-B79B-23A4CB49E258}">
      <dgm:prSet/>
      <dgm:spPr/>
      <dgm:t>
        <a:bodyPr/>
        <a:lstStyle/>
        <a:p>
          <a:endParaRPr lang="en-GB"/>
        </a:p>
      </dgm:t>
    </dgm:pt>
    <dgm:pt modelId="{5A85D65A-71EE-40ED-BF34-8E2FED99E6AD}" type="sibTrans" cxnId="{B72571B8-A9E9-4E66-B79B-23A4CB49E258}">
      <dgm:prSet/>
      <dgm:spPr/>
      <dgm:t>
        <a:bodyPr/>
        <a:lstStyle/>
        <a:p>
          <a:endParaRPr lang="en-GB"/>
        </a:p>
      </dgm:t>
    </dgm:pt>
    <dgm:pt modelId="{121F0792-20AF-4ADA-990E-14E6C7760249}">
      <dgm:prSet phldrT="[Text]"/>
      <dgm:spPr/>
      <dgm:t>
        <a:bodyPr/>
        <a:lstStyle/>
        <a:p>
          <a:r>
            <a:rPr lang="en-GB" dirty="0"/>
            <a:t>The extent to which a scale produces consistent results if repeated measurements are made on the characteristic</a:t>
          </a:r>
        </a:p>
      </dgm:t>
    </dgm:pt>
    <dgm:pt modelId="{02DF4CF7-64C6-493D-BD54-044CCDFD1FE5}" type="parTrans" cxnId="{B7789F5E-330E-4382-A2EE-A225B7EBEBBF}">
      <dgm:prSet/>
      <dgm:spPr/>
      <dgm:t>
        <a:bodyPr/>
        <a:lstStyle/>
        <a:p>
          <a:endParaRPr lang="en-GB"/>
        </a:p>
      </dgm:t>
    </dgm:pt>
    <dgm:pt modelId="{4BBE6593-3081-4416-B115-C31B8CD464BE}" type="sibTrans" cxnId="{B7789F5E-330E-4382-A2EE-A225B7EBEBBF}">
      <dgm:prSet/>
      <dgm:spPr/>
      <dgm:t>
        <a:bodyPr/>
        <a:lstStyle/>
        <a:p>
          <a:endParaRPr lang="en-GB"/>
        </a:p>
      </dgm:t>
    </dgm:pt>
    <dgm:pt modelId="{E2FFF464-8DEE-45E5-B4CF-B88761AABD66}">
      <dgm:prSet phldrT="[Text]" custT="1"/>
      <dgm:spPr/>
      <dgm:t>
        <a:bodyPr/>
        <a:lstStyle/>
        <a:p>
          <a:r>
            <a:rPr lang="en-GB" sz="4800" dirty="0"/>
            <a:t>Valid</a:t>
          </a:r>
        </a:p>
      </dgm:t>
    </dgm:pt>
    <dgm:pt modelId="{8EB1E878-BBC0-4D96-A066-5791616193A5}" type="parTrans" cxnId="{CBA17C32-3C52-4C05-A244-4AD47486C343}">
      <dgm:prSet/>
      <dgm:spPr/>
      <dgm:t>
        <a:bodyPr/>
        <a:lstStyle/>
        <a:p>
          <a:endParaRPr lang="en-GB"/>
        </a:p>
      </dgm:t>
    </dgm:pt>
    <dgm:pt modelId="{78462BC2-C37A-46B0-9E9D-FE43D331A738}" type="sibTrans" cxnId="{CBA17C32-3C52-4C05-A244-4AD47486C343}">
      <dgm:prSet/>
      <dgm:spPr/>
      <dgm:t>
        <a:bodyPr/>
        <a:lstStyle/>
        <a:p>
          <a:endParaRPr lang="en-GB"/>
        </a:p>
      </dgm:t>
    </dgm:pt>
    <dgm:pt modelId="{FDF0643A-EB4E-468F-8FAB-7D484F7D5E85}">
      <dgm:prSet phldrT="[Text]"/>
      <dgm:spPr/>
      <dgm:t>
        <a:bodyPr/>
        <a:lstStyle/>
        <a:p>
          <a:r>
            <a:rPr lang="en-GB" dirty="0"/>
            <a:t>The extent to which differences in observed scale scores reflect true differences among objects on the characteristic being measured</a:t>
          </a:r>
        </a:p>
      </dgm:t>
    </dgm:pt>
    <dgm:pt modelId="{5E1EF8C2-4BAA-4A5A-B8C7-3FD0CC9C6406}" type="parTrans" cxnId="{EEE7F8AE-82B1-45AE-AE10-B018FD227DF6}">
      <dgm:prSet/>
      <dgm:spPr/>
      <dgm:t>
        <a:bodyPr/>
        <a:lstStyle/>
        <a:p>
          <a:endParaRPr lang="en-GB"/>
        </a:p>
      </dgm:t>
    </dgm:pt>
    <dgm:pt modelId="{2E908562-B975-42A2-9A8E-9054340D5E3C}" type="sibTrans" cxnId="{EEE7F8AE-82B1-45AE-AE10-B018FD227DF6}">
      <dgm:prSet/>
      <dgm:spPr/>
      <dgm:t>
        <a:bodyPr/>
        <a:lstStyle/>
        <a:p>
          <a:endParaRPr lang="en-GB"/>
        </a:p>
      </dgm:t>
    </dgm:pt>
    <dgm:pt modelId="{22E743ED-B619-4647-82FD-AAF7DE17F049}">
      <dgm:prSet phldrT="[Text]"/>
      <dgm:spPr/>
      <dgm:t>
        <a:bodyPr/>
        <a:lstStyle/>
        <a:p>
          <a:r>
            <a:rPr lang="en-GB" dirty="0"/>
            <a:t>Assessed with Coefficient </a:t>
          </a:r>
          <a:r>
            <a:rPr lang="el-GR" dirty="0">
              <a:latin typeface="Calibri"/>
            </a:rPr>
            <a:t>α</a:t>
          </a:r>
          <a:endParaRPr lang="en-GB" dirty="0"/>
        </a:p>
      </dgm:t>
    </dgm:pt>
    <dgm:pt modelId="{25FB0A97-23F1-4760-A8F6-B820BCE3B649}" type="parTrans" cxnId="{F8609572-8B42-45E2-8A0B-8CD0B831C251}">
      <dgm:prSet/>
      <dgm:spPr/>
      <dgm:t>
        <a:bodyPr/>
        <a:lstStyle/>
        <a:p>
          <a:endParaRPr lang="en-GB"/>
        </a:p>
      </dgm:t>
    </dgm:pt>
    <dgm:pt modelId="{782CD4C7-A946-4AAB-80A2-0CA894C5C3CD}" type="sibTrans" cxnId="{F8609572-8B42-45E2-8A0B-8CD0B831C251}">
      <dgm:prSet/>
      <dgm:spPr/>
      <dgm:t>
        <a:bodyPr/>
        <a:lstStyle/>
        <a:p>
          <a:endParaRPr lang="en-GB"/>
        </a:p>
      </dgm:t>
    </dgm:pt>
    <dgm:pt modelId="{071AA3A7-4F0B-417E-A5DE-F781147E5276}">
      <dgm:prSet phldrT="[Text]"/>
      <dgm:spPr/>
      <dgm:t>
        <a:bodyPr/>
        <a:lstStyle/>
        <a:p>
          <a:r>
            <a:rPr lang="en-GB" dirty="0"/>
            <a:t>Are you measuring what you set out to measure?</a:t>
          </a:r>
        </a:p>
      </dgm:t>
    </dgm:pt>
    <dgm:pt modelId="{C936696F-1F12-4846-B95B-20E6DEEAEC71}" type="parTrans" cxnId="{D840D3E3-325D-45A4-8146-9F5EDF763813}">
      <dgm:prSet/>
      <dgm:spPr/>
      <dgm:t>
        <a:bodyPr/>
        <a:lstStyle/>
        <a:p>
          <a:endParaRPr lang="en-GB"/>
        </a:p>
      </dgm:t>
    </dgm:pt>
    <dgm:pt modelId="{AAC5D233-9F9D-4A37-9304-EEF9D9EBC12A}" type="sibTrans" cxnId="{D840D3E3-325D-45A4-8146-9F5EDF763813}">
      <dgm:prSet/>
      <dgm:spPr/>
      <dgm:t>
        <a:bodyPr/>
        <a:lstStyle/>
        <a:p>
          <a:endParaRPr lang="en-GB"/>
        </a:p>
      </dgm:t>
    </dgm:pt>
    <dgm:pt modelId="{9BEF37F3-720F-4949-81D8-00F96BB16DF2}" type="pres">
      <dgm:prSet presAssocID="{A0278781-5580-4FD3-9455-67C42BC064EC}" presName="diagram" presStyleCnt="0">
        <dgm:presLayoutVars>
          <dgm:chPref val="1"/>
          <dgm:dir/>
          <dgm:animOne val="branch"/>
          <dgm:animLvl val="lvl"/>
          <dgm:resizeHandles/>
        </dgm:presLayoutVars>
      </dgm:prSet>
      <dgm:spPr/>
    </dgm:pt>
    <dgm:pt modelId="{F4020BC4-D123-468C-8CE7-E5B76DAD5459}" type="pres">
      <dgm:prSet presAssocID="{02A2B698-574C-4486-ADF2-B21C507AC3F5}" presName="root" presStyleCnt="0"/>
      <dgm:spPr/>
    </dgm:pt>
    <dgm:pt modelId="{5AF1506B-A75E-4030-9BC2-0F06F13EDDDC}" type="pres">
      <dgm:prSet presAssocID="{02A2B698-574C-4486-ADF2-B21C507AC3F5}" presName="rootComposite" presStyleCnt="0"/>
      <dgm:spPr/>
    </dgm:pt>
    <dgm:pt modelId="{4DDE4B1E-1B3E-4529-A59A-B1760E35D36A}" type="pres">
      <dgm:prSet presAssocID="{02A2B698-574C-4486-ADF2-B21C507AC3F5}" presName="rootText" presStyleLbl="node1" presStyleIdx="0" presStyleCnt="2"/>
      <dgm:spPr/>
    </dgm:pt>
    <dgm:pt modelId="{72519328-EA5A-4640-824C-F0B0E741E32A}" type="pres">
      <dgm:prSet presAssocID="{02A2B698-574C-4486-ADF2-B21C507AC3F5}" presName="rootConnector" presStyleLbl="node1" presStyleIdx="0" presStyleCnt="2"/>
      <dgm:spPr/>
    </dgm:pt>
    <dgm:pt modelId="{4DCF1FE4-0EEC-4DB1-8CB2-9B7E3CF17B9B}" type="pres">
      <dgm:prSet presAssocID="{02A2B698-574C-4486-ADF2-B21C507AC3F5}" presName="childShape" presStyleCnt="0"/>
      <dgm:spPr/>
    </dgm:pt>
    <dgm:pt modelId="{11028A7D-0C8C-4318-8E0D-7AF2919B4F6E}" type="pres">
      <dgm:prSet presAssocID="{02DF4CF7-64C6-493D-BD54-044CCDFD1FE5}" presName="Name13" presStyleLbl="parChTrans1D2" presStyleIdx="0" presStyleCnt="4"/>
      <dgm:spPr/>
    </dgm:pt>
    <dgm:pt modelId="{39391E71-DA1F-45C4-8A5A-1523E43AA510}" type="pres">
      <dgm:prSet presAssocID="{121F0792-20AF-4ADA-990E-14E6C7760249}" presName="childText" presStyleLbl="bgAcc1" presStyleIdx="0" presStyleCnt="4">
        <dgm:presLayoutVars>
          <dgm:bulletEnabled val="1"/>
        </dgm:presLayoutVars>
      </dgm:prSet>
      <dgm:spPr/>
    </dgm:pt>
    <dgm:pt modelId="{3BB7D3F0-18C3-4268-A525-76D7DF9B4CA7}" type="pres">
      <dgm:prSet presAssocID="{25FB0A97-23F1-4760-A8F6-B820BCE3B649}" presName="Name13" presStyleLbl="parChTrans1D2" presStyleIdx="1" presStyleCnt="4"/>
      <dgm:spPr/>
    </dgm:pt>
    <dgm:pt modelId="{E1172EAD-3514-41A4-84D2-F6CE40DA7E67}" type="pres">
      <dgm:prSet presAssocID="{22E743ED-B619-4647-82FD-AAF7DE17F049}" presName="childText" presStyleLbl="bgAcc1" presStyleIdx="1" presStyleCnt="4">
        <dgm:presLayoutVars>
          <dgm:bulletEnabled val="1"/>
        </dgm:presLayoutVars>
      </dgm:prSet>
      <dgm:spPr/>
    </dgm:pt>
    <dgm:pt modelId="{9FA077F5-1B4E-49A4-9AFB-0083FCDBB670}" type="pres">
      <dgm:prSet presAssocID="{E2FFF464-8DEE-45E5-B4CF-B88761AABD66}" presName="root" presStyleCnt="0"/>
      <dgm:spPr/>
    </dgm:pt>
    <dgm:pt modelId="{10CA35C0-6369-4801-BADA-D970190EF6C5}" type="pres">
      <dgm:prSet presAssocID="{E2FFF464-8DEE-45E5-B4CF-B88761AABD66}" presName="rootComposite" presStyleCnt="0"/>
      <dgm:spPr/>
    </dgm:pt>
    <dgm:pt modelId="{461517EF-1156-489D-96EB-40C9B2391CE8}" type="pres">
      <dgm:prSet presAssocID="{E2FFF464-8DEE-45E5-B4CF-B88761AABD66}" presName="rootText" presStyleLbl="node1" presStyleIdx="1" presStyleCnt="2"/>
      <dgm:spPr/>
    </dgm:pt>
    <dgm:pt modelId="{E2DF2FA6-4AE9-461C-98AB-6562E7262567}" type="pres">
      <dgm:prSet presAssocID="{E2FFF464-8DEE-45E5-B4CF-B88761AABD66}" presName="rootConnector" presStyleLbl="node1" presStyleIdx="1" presStyleCnt="2"/>
      <dgm:spPr/>
    </dgm:pt>
    <dgm:pt modelId="{0288367C-C569-4D31-8B67-9E05AC81C3D7}" type="pres">
      <dgm:prSet presAssocID="{E2FFF464-8DEE-45E5-B4CF-B88761AABD66}" presName="childShape" presStyleCnt="0"/>
      <dgm:spPr/>
    </dgm:pt>
    <dgm:pt modelId="{07C87FB5-A2F1-4B9F-A50F-E4D440F5A136}" type="pres">
      <dgm:prSet presAssocID="{5E1EF8C2-4BAA-4A5A-B8C7-3FD0CC9C6406}" presName="Name13" presStyleLbl="parChTrans1D2" presStyleIdx="2" presStyleCnt="4"/>
      <dgm:spPr/>
    </dgm:pt>
    <dgm:pt modelId="{8E47B0DD-B16E-4502-BB33-D828F74CC51C}" type="pres">
      <dgm:prSet presAssocID="{FDF0643A-EB4E-468F-8FAB-7D484F7D5E85}" presName="childText" presStyleLbl="bgAcc1" presStyleIdx="2" presStyleCnt="4">
        <dgm:presLayoutVars>
          <dgm:bulletEnabled val="1"/>
        </dgm:presLayoutVars>
      </dgm:prSet>
      <dgm:spPr/>
    </dgm:pt>
    <dgm:pt modelId="{15E00A45-FFCF-42B4-8FFC-07551DB5F74A}" type="pres">
      <dgm:prSet presAssocID="{C936696F-1F12-4846-B95B-20E6DEEAEC71}" presName="Name13" presStyleLbl="parChTrans1D2" presStyleIdx="3" presStyleCnt="4"/>
      <dgm:spPr/>
    </dgm:pt>
    <dgm:pt modelId="{10F2C240-0E1E-4E87-9449-D3CC3830BCF6}" type="pres">
      <dgm:prSet presAssocID="{071AA3A7-4F0B-417E-A5DE-F781147E5276}" presName="childText" presStyleLbl="bgAcc1" presStyleIdx="3" presStyleCnt="4">
        <dgm:presLayoutVars>
          <dgm:bulletEnabled val="1"/>
        </dgm:presLayoutVars>
      </dgm:prSet>
      <dgm:spPr/>
    </dgm:pt>
  </dgm:ptLst>
  <dgm:cxnLst>
    <dgm:cxn modelId="{7C8BEB03-0371-44E4-941E-6280E3E61EDC}" type="presOf" srcId="{E2FFF464-8DEE-45E5-B4CF-B88761AABD66}" destId="{E2DF2FA6-4AE9-461C-98AB-6562E7262567}" srcOrd="1" destOrd="0" presId="urn:microsoft.com/office/officeart/2005/8/layout/hierarchy3"/>
    <dgm:cxn modelId="{9216B90D-9947-470F-AE65-C0759638016D}" type="presOf" srcId="{5E1EF8C2-4BAA-4A5A-B8C7-3FD0CC9C6406}" destId="{07C87FB5-A2F1-4B9F-A50F-E4D440F5A136}" srcOrd="0" destOrd="0" presId="urn:microsoft.com/office/officeart/2005/8/layout/hierarchy3"/>
    <dgm:cxn modelId="{3578D30D-AFC4-436A-BAF9-95F29F0D7CC8}" type="presOf" srcId="{E2FFF464-8DEE-45E5-B4CF-B88761AABD66}" destId="{461517EF-1156-489D-96EB-40C9B2391CE8}" srcOrd="0" destOrd="0" presId="urn:microsoft.com/office/officeart/2005/8/layout/hierarchy3"/>
    <dgm:cxn modelId="{DB860312-82F1-43ED-98AC-F5946C42B0BC}" type="presOf" srcId="{A0278781-5580-4FD3-9455-67C42BC064EC}" destId="{9BEF37F3-720F-4949-81D8-00F96BB16DF2}" srcOrd="0" destOrd="0" presId="urn:microsoft.com/office/officeart/2005/8/layout/hierarchy3"/>
    <dgm:cxn modelId="{15B5A419-51E7-43FC-B9A9-DAEC314B11CA}" type="presOf" srcId="{02A2B698-574C-4486-ADF2-B21C507AC3F5}" destId="{4DDE4B1E-1B3E-4529-A59A-B1760E35D36A}" srcOrd="0" destOrd="0" presId="urn:microsoft.com/office/officeart/2005/8/layout/hierarchy3"/>
    <dgm:cxn modelId="{DA2C361E-E3FC-44E3-86F2-8683C9D19E26}" type="presOf" srcId="{25FB0A97-23F1-4760-A8F6-B820BCE3B649}" destId="{3BB7D3F0-18C3-4268-A525-76D7DF9B4CA7}" srcOrd="0" destOrd="0" presId="urn:microsoft.com/office/officeart/2005/8/layout/hierarchy3"/>
    <dgm:cxn modelId="{CBA17C32-3C52-4C05-A244-4AD47486C343}" srcId="{A0278781-5580-4FD3-9455-67C42BC064EC}" destId="{E2FFF464-8DEE-45E5-B4CF-B88761AABD66}" srcOrd="1" destOrd="0" parTransId="{8EB1E878-BBC0-4D96-A066-5791616193A5}" sibTransId="{78462BC2-C37A-46B0-9E9D-FE43D331A738}"/>
    <dgm:cxn modelId="{B7789F5E-330E-4382-A2EE-A225B7EBEBBF}" srcId="{02A2B698-574C-4486-ADF2-B21C507AC3F5}" destId="{121F0792-20AF-4ADA-990E-14E6C7760249}" srcOrd="0" destOrd="0" parTransId="{02DF4CF7-64C6-493D-BD54-044CCDFD1FE5}" sibTransId="{4BBE6593-3081-4416-B115-C31B8CD464BE}"/>
    <dgm:cxn modelId="{4C95DD4B-3631-4FAB-AD71-D67BCB8D9771}" type="presOf" srcId="{02A2B698-574C-4486-ADF2-B21C507AC3F5}" destId="{72519328-EA5A-4640-824C-F0B0E741E32A}" srcOrd="1" destOrd="0" presId="urn:microsoft.com/office/officeart/2005/8/layout/hierarchy3"/>
    <dgm:cxn modelId="{F8609572-8B42-45E2-8A0B-8CD0B831C251}" srcId="{02A2B698-574C-4486-ADF2-B21C507AC3F5}" destId="{22E743ED-B619-4647-82FD-AAF7DE17F049}" srcOrd="1" destOrd="0" parTransId="{25FB0A97-23F1-4760-A8F6-B820BCE3B649}" sibTransId="{782CD4C7-A946-4AAB-80A2-0CA894C5C3CD}"/>
    <dgm:cxn modelId="{CDD35391-D29C-45AD-8B19-732D67372BCE}" type="presOf" srcId="{22E743ED-B619-4647-82FD-AAF7DE17F049}" destId="{E1172EAD-3514-41A4-84D2-F6CE40DA7E67}" srcOrd="0" destOrd="0" presId="urn:microsoft.com/office/officeart/2005/8/layout/hierarchy3"/>
    <dgm:cxn modelId="{A73F3A97-ECD3-423B-B3D7-C40FA4899E13}" type="presOf" srcId="{121F0792-20AF-4ADA-990E-14E6C7760249}" destId="{39391E71-DA1F-45C4-8A5A-1523E43AA510}" srcOrd="0" destOrd="0" presId="urn:microsoft.com/office/officeart/2005/8/layout/hierarchy3"/>
    <dgm:cxn modelId="{52935FAB-7CE8-4E8B-A004-137136B99F48}" type="presOf" srcId="{C936696F-1F12-4846-B95B-20E6DEEAEC71}" destId="{15E00A45-FFCF-42B4-8FFC-07551DB5F74A}" srcOrd="0" destOrd="0" presId="urn:microsoft.com/office/officeart/2005/8/layout/hierarchy3"/>
    <dgm:cxn modelId="{EEE7F8AE-82B1-45AE-AE10-B018FD227DF6}" srcId="{E2FFF464-8DEE-45E5-B4CF-B88761AABD66}" destId="{FDF0643A-EB4E-468F-8FAB-7D484F7D5E85}" srcOrd="0" destOrd="0" parTransId="{5E1EF8C2-4BAA-4A5A-B8C7-3FD0CC9C6406}" sibTransId="{2E908562-B975-42A2-9A8E-9054340D5E3C}"/>
    <dgm:cxn modelId="{04AD04B7-293C-4FEC-9391-605E50371D0F}" type="presOf" srcId="{071AA3A7-4F0B-417E-A5DE-F781147E5276}" destId="{10F2C240-0E1E-4E87-9449-D3CC3830BCF6}" srcOrd="0" destOrd="0" presId="urn:microsoft.com/office/officeart/2005/8/layout/hierarchy3"/>
    <dgm:cxn modelId="{B72571B8-A9E9-4E66-B79B-23A4CB49E258}" srcId="{A0278781-5580-4FD3-9455-67C42BC064EC}" destId="{02A2B698-574C-4486-ADF2-B21C507AC3F5}" srcOrd="0" destOrd="0" parTransId="{F3DB5B71-C5F9-4D41-8BAC-19837E9469BA}" sibTransId="{5A85D65A-71EE-40ED-BF34-8E2FED99E6AD}"/>
    <dgm:cxn modelId="{A40392C5-EBB2-435F-87B2-573BCEB3B06E}" type="presOf" srcId="{02DF4CF7-64C6-493D-BD54-044CCDFD1FE5}" destId="{11028A7D-0C8C-4318-8E0D-7AF2919B4F6E}" srcOrd="0" destOrd="0" presId="urn:microsoft.com/office/officeart/2005/8/layout/hierarchy3"/>
    <dgm:cxn modelId="{D840D3E3-325D-45A4-8146-9F5EDF763813}" srcId="{E2FFF464-8DEE-45E5-B4CF-B88761AABD66}" destId="{071AA3A7-4F0B-417E-A5DE-F781147E5276}" srcOrd="1" destOrd="0" parTransId="{C936696F-1F12-4846-B95B-20E6DEEAEC71}" sibTransId="{AAC5D233-9F9D-4A37-9304-EEF9D9EBC12A}"/>
    <dgm:cxn modelId="{22592CF4-FA4D-46D0-8654-B32194EC6417}" type="presOf" srcId="{FDF0643A-EB4E-468F-8FAB-7D484F7D5E85}" destId="{8E47B0DD-B16E-4502-BB33-D828F74CC51C}" srcOrd="0" destOrd="0" presId="urn:microsoft.com/office/officeart/2005/8/layout/hierarchy3"/>
    <dgm:cxn modelId="{125E54C4-59BA-44DC-8C83-2C1731918C01}" type="presParOf" srcId="{9BEF37F3-720F-4949-81D8-00F96BB16DF2}" destId="{F4020BC4-D123-468C-8CE7-E5B76DAD5459}" srcOrd="0" destOrd="0" presId="urn:microsoft.com/office/officeart/2005/8/layout/hierarchy3"/>
    <dgm:cxn modelId="{3DC1237C-3BEC-4BAD-862B-D9FA98EF81F1}" type="presParOf" srcId="{F4020BC4-D123-468C-8CE7-E5B76DAD5459}" destId="{5AF1506B-A75E-4030-9BC2-0F06F13EDDDC}" srcOrd="0" destOrd="0" presId="urn:microsoft.com/office/officeart/2005/8/layout/hierarchy3"/>
    <dgm:cxn modelId="{29A6911D-CA87-4385-AB46-A330D75388A6}" type="presParOf" srcId="{5AF1506B-A75E-4030-9BC2-0F06F13EDDDC}" destId="{4DDE4B1E-1B3E-4529-A59A-B1760E35D36A}" srcOrd="0" destOrd="0" presId="urn:microsoft.com/office/officeart/2005/8/layout/hierarchy3"/>
    <dgm:cxn modelId="{15F65275-8B55-4B85-B576-9D2157AB6A1C}" type="presParOf" srcId="{5AF1506B-A75E-4030-9BC2-0F06F13EDDDC}" destId="{72519328-EA5A-4640-824C-F0B0E741E32A}" srcOrd="1" destOrd="0" presId="urn:microsoft.com/office/officeart/2005/8/layout/hierarchy3"/>
    <dgm:cxn modelId="{48107117-649B-493E-B451-D1BF0C6AC33F}" type="presParOf" srcId="{F4020BC4-D123-468C-8CE7-E5B76DAD5459}" destId="{4DCF1FE4-0EEC-4DB1-8CB2-9B7E3CF17B9B}" srcOrd="1" destOrd="0" presId="urn:microsoft.com/office/officeart/2005/8/layout/hierarchy3"/>
    <dgm:cxn modelId="{3C33DD17-1864-4EBF-A9D5-55ADFB688FA4}" type="presParOf" srcId="{4DCF1FE4-0EEC-4DB1-8CB2-9B7E3CF17B9B}" destId="{11028A7D-0C8C-4318-8E0D-7AF2919B4F6E}" srcOrd="0" destOrd="0" presId="urn:microsoft.com/office/officeart/2005/8/layout/hierarchy3"/>
    <dgm:cxn modelId="{3B538450-E7B8-4035-B66F-EA95590713E1}" type="presParOf" srcId="{4DCF1FE4-0EEC-4DB1-8CB2-9B7E3CF17B9B}" destId="{39391E71-DA1F-45C4-8A5A-1523E43AA510}" srcOrd="1" destOrd="0" presId="urn:microsoft.com/office/officeart/2005/8/layout/hierarchy3"/>
    <dgm:cxn modelId="{4B26AC91-206D-42A0-B227-49315BCCDD48}" type="presParOf" srcId="{4DCF1FE4-0EEC-4DB1-8CB2-9B7E3CF17B9B}" destId="{3BB7D3F0-18C3-4268-A525-76D7DF9B4CA7}" srcOrd="2" destOrd="0" presId="urn:microsoft.com/office/officeart/2005/8/layout/hierarchy3"/>
    <dgm:cxn modelId="{396C9460-1F2E-47A0-BF96-05D87B2B2CAF}" type="presParOf" srcId="{4DCF1FE4-0EEC-4DB1-8CB2-9B7E3CF17B9B}" destId="{E1172EAD-3514-41A4-84D2-F6CE40DA7E67}" srcOrd="3" destOrd="0" presId="urn:microsoft.com/office/officeart/2005/8/layout/hierarchy3"/>
    <dgm:cxn modelId="{041022D1-9655-41D2-9E8D-7E9DB301CE0B}" type="presParOf" srcId="{9BEF37F3-720F-4949-81D8-00F96BB16DF2}" destId="{9FA077F5-1B4E-49A4-9AFB-0083FCDBB670}" srcOrd="1" destOrd="0" presId="urn:microsoft.com/office/officeart/2005/8/layout/hierarchy3"/>
    <dgm:cxn modelId="{FA8862DB-D4DE-4911-BE68-56F9306BDC61}" type="presParOf" srcId="{9FA077F5-1B4E-49A4-9AFB-0083FCDBB670}" destId="{10CA35C0-6369-4801-BADA-D970190EF6C5}" srcOrd="0" destOrd="0" presId="urn:microsoft.com/office/officeart/2005/8/layout/hierarchy3"/>
    <dgm:cxn modelId="{F5299865-8AA6-458B-88B5-6263C5087600}" type="presParOf" srcId="{10CA35C0-6369-4801-BADA-D970190EF6C5}" destId="{461517EF-1156-489D-96EB-40C9B2391CE8}" srcOrd="0" destOrd="0" presId="urn:microsoft.com/office/officeart/2005/8/layout/hierarchy3"/>
    <dgm:cxn modelId="{D2758533-BBB3-40E9-BBA9-23E2DFBBE25E}" type="presParOf" srcId="{10CA35C0-6369-4801-BADA-D970190EF6C5}" destId="{E2DF2FA6-4AE9-461C-98AB-6562E7262567}" srcOrd="1" destOrd="0" presId="urn:microsoft.com/office/officeart/2005/8/layout/hierarchy3"/>
    <dgm:cxn modelId="{40A61D39-F74C-4A60-88A4-B00A2E4ABE7D}" type="presParOf" srcId="{9FA077F5-1B4E-49A4-9AFB-0083FCDBB670}" destId="{0288367C-C569-4D31-8B67-9E05AC81C3D7}" srcOrd="1" destOrd="0" presId="urn:microsoft.com/office/officeart/2005/8/layout/hierarchy3"/>
    <dgm:cxn modelId="{C312312B-3363-4E3F-B710-07BEBC90ABFA}" type="presParOf" srcId="{0288367C-C569-4D31-8B67-9E05AC81C3D7}" destId="{07C87FB5-A2F1-4B9F-A50F-E4D440F5A136}" srcOrd="0" destOrd="0" presId="urn:microsoft.com/office/officeart/2005/8/layout/hierarchy3"/>
    <dgm:cxn modelId="{68490333-5227-43AA-949F-F10A130924F9}" type="presParOf" srcId="{0288367C-C569-4D31-8B67-9E05AC81C3D7}" destId="{8E47B0DD-B16E-4502-BB33-D828F74CC51C}" srcOrd="1" destOrd="0" presId="urn:microsoft.com/office/officeart/2005/8/layout/hierarchy3"/>
    <dgm:cxn modelId="{39E82985-0D97-4F98-BE69-A8DD25B4ACC7}" type="presParOf" srcId="{0288367C-C569-4D31-8B67-9E05AC81C3D7}" destId="{15E00A45-FFCF-42B4-8FFC-07551DB5F74A}" srcOrd="2" destOrd="0" presId="urn:microsoft.com/office/officeart/2005/8/layout/hierarchy3"/>
    <dgm:cxn modelId="{83404D61-B3F3-4E13-A595-3988EB15841C}" type="presParOf" srcId="{0288367C-C569-4D31-8B67-9E05AC81C3D7}" destId="{10F2C240-0E1E-4E87-9449-D3CC3830BCF6}" srcOrd="3"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BF6F5FD8-594C-44DC-A11C-F6EA1C95D0D1}"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n-GB"/>
        </a:p>
      </dgm:t>
    </dgm:pt>
    <dgm:pt modelId="{5FAA900C-C907-42E7-A667-6E6D8C8E5FFD}">
      <dgm:prSet phldrT="[Text]"/>
      <dgm:spPr/>
      <dgm:t>
        <a:bodyPr/>
        <a:lstStyle/>
        <a:p>
          <a:r>
            <a:rPr lang="en-GB" dirty="0"/>
            <a:t>Construct Validity</a:t>
          </a:r>
        </a:p>
      </dgm:t>
    </dgm:pt>
    <dgm:pt modelId="{289C906A-CBC7-4279-89D4-3E85572403F0}" type="parTrans" cxnId="{092B5CCE-EDD4-484E-96F1-CF13B82920D3}">
      <dgm:prSet/>
      <dgm:spPr/>
      <dgm:t>
        <a:bodyPr/>
        <a:lstStyle/>
        <a:p>
          <a:endParaRPr lang="en-GB"/>
        </a:p>
      </dgm:t>
    </dgm:pt>
    <dgm:pt modelId="{1D5F2C4F-F146-4CDC-B945-21DF0BE8644C}" type="sibTrans" cxnId="{092B5CCE-EDD4-484E-96F1-CF13B82920D3}">
      <dgm:prSet/>
      <dgm:spPr/>
      <dgm:t>
        <a:bodyPr/>
        <a:lstStyle/>
        <a:p>
          <a:endParaRPr lang="en-GB"/>
        </a:p>
      </dgm:t>
    </dgm:pt>
    <dgm:pt modelId="{70D8C9A3-4B15-43CB-97D9-BF9E84E8A592}">
      <dgm:prSet phldrT="[Text]"/>
      <dgm:spPr/>
      <dgm:t>
        <a:bodyPr/>
        <a:lstStyle/>
        <a:p>
          <a:r>
            <a:rPr lang="en-GB" dirty="0"/>
            <a:t>Discriminant Validity</a:t>
          </a:r>
        </a:p>
      </dgm:t>
    </dgm:pt>
    <dgm:pt modelId="{DDEF6229-0525-43FD-A1E0-C15CB8320D8D}" type="parTrans" cxnId="{E633ADF7-492B-47C0-884A-8265D87A4738}">
      <dgm:prSet/>
      <dgm:spPr/>
      <dgm:t>
        <a:bodyPr/>
        <a:lstStyle/>
        <a:p>
          <a:endParaRPr lang="en-GB"/>
        </a:p>
      </dgm:t>
    </dgm:pt>
    <dgm:pt modelId="{B9B4A3E1-1B1F-4E0D-89C9-6DC15962EBBA}" type="sibTrans" cxnId="{E633ADF7-492B-47C0-884A-8265D87A4738}">
      <dgm:prSet/>
      <dgm:spPr/>
      <dgm:t>
        <a:bodyPr/>
        <a:lstStyle/>
        <a:p>
          <a:endParaRPr lang="en-GB"/>
        </a:p>
      </dgm:t>
    </dgm:pt>
    <dgm:pt modelId="{2ECC71A2-EF2E-478D-BA87-070552D7C7F1}">
      <dgm:prSet phldrT="[Text]"/>
      <dgm:spPr/>
      <dgm:t>
        <a:bodyPr/>
        <a:lstStyle/>
        <a:p>
          <a:r>
            <a:rPr lang="en-GB" dirty="0"/>
            <a:t>Convergent Validity</a:t>
          </a:r>
        </a:p>
      </dgm:t>
    </dgm:pt>
    <dgm:pt modelId="{04F64313-0E21-4E20-A2C8-457C8A32EDF7}" type="parTrans" cxnId="{17362C0F-4842-4A0E-8BFF-D38CB27C805B}">
      <dgm:prSet/>
      <dgm:spPr/>
      <dgm:t>
        <a:bodyPr/>
        <a:lstStyle/>
        <a:p>
          <a:endParaRPr lang="en-GB"/>
        </a:p>
      </dgm:t>
    </dgm:pt>
    <dgm:pt modelId="{B6F32884-E2D3-44EE-ABD2-99FCDF04E065}" type="sibTrans" cxnId="{17362C0F-4842-4A0E-8BFF-D38CB27C805B}">
      <dgm:prSet/>
      <dgm:spPr/>
      <dgm:t>
        <a:bodyPr/>
        <a:lstStyle/>
        <a:p>
          <a:endParaRPr lang="en-GB"/>
        </a:p>
      </dgm:t>
    </dgm:pt>
    <dgm:pt modelId="{A6D3D67C-7D1F-44EC-A705-02C5B70ADE60}" type="pres">
      <dgm:prSet presAssocID="{BF6F5FD8-594C-44DC-A11C-F6EA1C95D0D1}" presName="hierChild1" presStyleCnt="0">
        <dgm:presLayoutVars>
          <dgm:chPref val="1"/>
          <dgm:dir/>
          <dgm:animOne val="branch"/>
          <dgm:animLvl val="lvl"/>
          <dgm:resizeHandles/>
        </dgm:presLayoutVars>
      </dgm:prSet>
      <dgm:spPr/>
    </dgm:pt>
    <dgm:pt modelId="{EB23D9EC-FD24-4254-BE36-CCF3207A882A}" type="pres">
      <dgm:prSet presAssocID="{5FAA900C-C907-42E7-A667-6E6D8C8E5FFD}" presName="hierRoot1" presStyleCnt="0"/>
      <dgm:spPr/>
    </dgm:pt>
    <dgm:pt modelId="{E6716D42-5C55-4A7E-B21F-7CFB04EDB230}" type="pres">
      <dgm:prSet presAssocID="{5FAA900C-C907-42E7-A667-6E6D8C8E5FFD}" presName="composite" presStyleCnt="0"/>
      <dgm:spPr/>
    </dgm:pt>
    <dgm:pt modelId="{FB790325-2DBB-415B-A75A-C82B6BC7CBFC}" type="pres">
      <dgm:prSet presAssocID="{5FAA900C-C907-42E7-A667-6E6D8C8E5FFD}" presName="background" presStyleLbl="node0" presStyleIdx="0" presStyleCnt="1"/>
      <dgm:spPr/>
    </dgm:pt>
    <dgm:pt modelId="{508CCAB0-16A9-4CDD-99D0-F5CE8AE5EC9D}" type="pres">
      <dgm:prSet presAssocID="{5FAA900C-C907-42E7-A667-6E6D8C8E5FFD}" presName="text" presStyleLbl="fgAcc0" presStyleIdx="0" presStyleCnt="1">
        <dgm:presLayoutVars>
          <dgm:chPref val="3"/>
        </dgm:presLayoutVars>
      </dgm:prSet>
      <dgm:spPr/>
    </dgm:pt>
    <dgm:pt modelId="{1279CD2F-3BCD-412D-A505-5C0F797DA17D}" type="pres">
      <dgm:prSet presAssocID="{5FAA900C-C907-42E7-A667-6E6D8C8E5FFD}" presName="hierChild2" presStyleCnt="0"/>
      <dgm:spPr/>
    </dgm:pt>
    <dgm:pt modelId="{61B106C7-64E9-4C30-8685-370E78AEE204}" type="pres">
      <dgm:prSet presAssocID="{DDEF6229-0525-43FD-A1E0-C15CB8320D8D}" presName="Name10" presStyleLbl="parChTrans1D2" presStyleIdx="0" presStyleCnt="2"/>
      <dgm:spPr/>
    </dgm:pt>
    <dgm:pt modelId="{C4595C0D-3043-4B4B-A738-3DE9DA8009D1}" type="pres">
      <dgm:prSet presAssocID="{70D8C9A3-4B15-43CB-97D9-BF9E84E8A592}" presName="hierRoot2" presStyleCnt="0"/>
      <dgm:spPr/>
    </dgm:pt>
    <dgm:pt modelId="{F627D793-7F8F-4646-92D3-DB33D2E95360}" type="pres">
      <dgm:prSet presAssocID="{70D8C9A3-4B15-43CB-97D9-BF9E84E8A592}" presName="composite2" presStyleCnt="0"/>
      <dgm:spPr/>
    </dgm:pt>
    <dgm:pt modelId="{6B842E87-B4FE-4FB8-A884-F43D58E7BE2A}" type="pres">
      <dgm:prSet presAssocID="{70D8C9A3-4B15-43CB-97D9-BF9E84E8A592}" presName="background2" presStyleLbl="node2" presStyleIdx="0" presStyleCnt="2"/>
      <dgm:spPr/>
    </dgm:pt>
    <dgm:pt modelId="{28EB8912-9F2B-4237-8D3D-851A0A021DCB}" type="pres">
      <dgm:prSet presAssocID="{70D8C9A3-4B15-43CB-97D9-BF9E84E8A592}" presName="text2" presStyleLbl="fgAcc2" presStyleIdx="0" presStyleCnt="2">
        <dgm:presLayoutVars>
          <dgm:chPref val="3"/>
        </dgm:presLayoutVars>
      </dgm:prSet>
      <dgm:spPr/>
    </dgm:pt>
    <dgm:pt modelId="{F0D46958-B722-4F97-9B1A-367C3E99EBAA}" type="pres">
      <dgm:prSet presAssocID="{70D8C9A3-4B15-43CB-97D9-BF9E84E8A592}" presName="hierChild3" presStyleCnt="0"/>
      <dgm:spPr/>
    </dgm:pt>
    <dgm:pt modelId="{70036984-AB43-4D02-96D7-CE65E0E1932A}" type="pres">
      <dgm:prSet presAssocID="{04F64313-0E21-4E20-A2C8-457C8A32EDF7}" presName="Name10" presStyleLbl="parChTrans1D2" presStyleIdx="1" presStyleCnt="2"/>
      <dgm:spPr/>
    </dgm:pt>
    <dgm:pt modelId="{C78A7D83-5AB7-405C-B4C4-FB8998A1A722}" type="pres">
      <dgm:prSet presAssocID="{2ECC71A2-EF2E-478D-BA87-070552D7C7F1}" presName="hierRoot2" presStyleCnt="0"/>
      <dgm:spPr/>
    </dgm:pt>
    <dgm:pt modelId="{52D4EDA6-EB3A-4937-933B-65597DB0A2D5}" type="pres">
      <dgm:prSet presAssocID="{2ECC71A2-EF2E-478D-BA87-070552D7C7F1}" presName="composite2" presStyleCnt="0"/>
      <dgm:spPr/>
    </dgm:pt>
    <dgm:pt modelId="{CAFC227C-9F75-48FD-A275-BF846DC47721}" type="pres">
      <dgm:prSet presAssocID="{2ECC71A2-EF2E-478D-BA87-070552D7C7F1}" presName="background2" presStyleLbl="node2" presStyleIdx="1" presStyleCnt="2"/>
      <dgm:spPr/>
    </dgm:pt>
    <dgm:pt modelId="{758B4240-6AA9-48F4-B96F-9D200D799878}" type="pres">
      <dgm:prSet presAssocID="{2ECC71A2-EF2E-478D-BA87-070552D7C7F1}" presName="text2" presStyleLbl="fgAcc2" presStyleIdx="1" presStyleCnt="2">
        <dgm:presLayoutVars>
          <dgm:chPref val="3"/>
        </dgm:presLayoutVars>
      </dgm:prSet>
      <dgm:spPr/>
    </dgm:pt>
    <dgm:pt modelId="{45F9DF6D-C2F1-4FF3-BF03-3615D02FB239}" type="pres">
      <dgm:prSet presAssocID="{2ECC71A2-EF2E-478D-BA87-070552D7C7F1}" presName="hierChild3" presStyleCnt="0"/>
      <dgm:spPr/>
    </dgm:pt>
  </dgm:ptLst>
  <dgm:cxnLst>
    <dgm:cxn modelId="{31384104-5087-40E9-A889-AB751151D42E}" type="presOf" srcId="{DDEF6229-0525-43FD-A1E0-C15CB8320D8D}" destId="{61B106C7-64E9-4C30-8685-370E78AEE204}" srcOrd="0" destOrd="0" presId="urn:microsoft.com/office/officeart/2005/8/layout/hierarchy1"/>
    <dgm:cxn modelId="{17362C0F-4842-4A0E-8BFF-D38CB27C805B}" srcId="{5FAA900C-C907-42E7-A667-6E6D8C8E5FFD}" destId="{2ECC71A2-EF2E-478D-BA87-070552D7C7F1}" srcOrd="1" destOrd="0" parTransId="{04F64313-0E21-4E20-A2C8-457C8A32EDF7}" sibTransId="{B6F32884-E2D3-44EE-ABD2-99FCDF04E065}"/>
    <dgm:cxn modelId="{FDD4CF2E-050A-4355-9A63-0C0B9A40EECF}" type="presOf" srcId="{BF6F5FD8-594C-44DC-A11C-F6EA1C95D0D1}" destId="{A6D3D67C-7D1F-44EC-A705-02C5B70ADE60}" srcOrd="0" destOrd="0" presId="urn:microsoft.com/office/officeart/2005/8/layout/hierarchy1"/>
    <dgm:cxn modelId="{E5B65848-5FFD-4AC7-BD49-F4365FEE66D1}" type="presOf" srcId="{2ECC71A2-EF2E-478D-BA87-070552D7C7F1}" destId="{758B4240-6AA9-48F4-B96F-9D200D799878}" srcOrd="0" destOrd="0" presId="urn:microsoft.com/office/officeart/2005/8/layout/hierarchy1"/>
    <dgm:cxn modelId="{3CE3817C-3D9E-4E17-8F57-345E80FF5490}" type="presOf" srcId="{04F64313-0E21-4E20-A2C8-457C8A32EDF7}" destId="{70036984-AB43-4D02-96D7-CE65E0E1932A}" srcOrd="0" destOrd="0" presId="urn:microsoft.com/office/officeart/2005/8/layout/hierarchy1"/>
    <dgm:cxn modelId="{5AA4F184-B5F1-4B8E-B6A7-E46A2D216839}" type="presOf" srcId="{5FAA900C-C907-42E7-A667-6E6D8C8E5FFD}" destId="{508CCAB0-16A9-4CDD-99D0-F5CE8AE5EC9D}" srcOrd="0" destOrd="0" presId="urn:microsoft.com/office/officeart/2005/8/layout/hierarchy1"/>
    <dgm:cxn modelId="{C87CDAB0-DA4F-45C3-A202-3F0A2BE31C39}" type="presOf" srcId="{70D8C9A3-4B15-43CB-97D9-BF9E84E8A592}" destId="{28EB8912-9F2B-4237-8D3D-851A0A021DCB}" srcOrd="0" destOrd="0" presId="urn:microsoft.com/office/officeart/2005/8/layout/hierarchy1"/>
    <dgm:cxn modelId="{092B5CCE-EDD4-484E-96F1-CF13B82920D3}" srcId="{BF6F5FD8-594C-44DC-A11C-F6EA1C95D0D1}" destId="{5FAA900C-C907-42E7-A667-6E6D8C8E5FFD}" srcOrd="0" destOrd="0" parTransId="{289C906A-CBC7-4279-89D4-3E85572403F0}" sibTransId="{1D5F2C4F-F146-4CDC-B945-21DF0BE8644C}"/>
    <dgm:cxn modelId="{E633ADF7-492B-47C0-884A-8265D87A4738}" srcId="{5FAA900C-C907-42E7-A667-6E6D8C8E5FFD}" destId="{70D8C9A3-4B15-43CB-97D9-BF9E84E8A592}" srcOrd="0" destOrd="0" parTransId="{DDEF6229-0525-43FD-A1E0-C15CB8320D8D}" sibTransId="{B9B4A3E1-1B1F-4E0D-89C9-6DC15962EBBA}"/>
    <dgm:cxn modelId="{75ADC5C6-57A7-4725-9D6C-27144D520E75}" type="presParOf" srcId="{A6D3D67C-7D1F-44EC-A705-02C5B70ADE60}" destId="{EB23D9EC-FD24-4254-BE36-CCF3207A882A}" srcOrd="0" destOrd="0" presId="urn:microsoft.com/office/officeart/2005/8/layout/hierarchy1"/>
    <dgm:cxn modelId="{E7FC0B32-FF2E-4811-82D1-D33C4E206E9B}" type="presParOf" srcId="{EB23D9EC-FD24-4254-BE36-CCF3207A882A}" destId="{E6716D42-5C55-4A7E-B21F-7CFB04EDB230}" srcOrd="0" destOrd="0" presId="urn:microsoft.com/office/officeart/2005/8/layout/hierarchy1"/>
    <dgm:cxn modelId="{29665C72-DFFC-470B-8971-AE4BA790CA59}" type="presParOf" srcId="{E6716D42-5C55-4A7E-B21F-7CFB04EDB230}" destId="{FB790325-2DBB-415B-A75A-C82B6BC7CBFC}" srcOrd="0" destOrd="0" presId="urn:microsoft.com/office/officeart/2005/8/layout/hierarchy1"/>
    <dgm:cxn modelId="{FDB2F92C-1F17-4CB6-9D94-03FFEBC44D3D}" type="presParOf" srcId="{E6716D42-5C55-4A7E-B21F-7CFB04EDB230}" destId="{508CCAB0-16A9-4CDD-99D0-F5CE8AE5EC9D}" srcOrd="1" destOrd="0" presId="urn:microsoft.com/office/officeart/2005/8/layout/hierarchy1"/>
    <dgm:cxn modelId="{011A945C-559E-4A49-A6B3-156C4484ACC7}" type="presParOf" srcId="{EB23D9EC-FD24-4254-BE36-CCF3207A882A}" destId="{1279CD2F-3BCD-412D-A505-5C0F797DA17D}" srcOrd="1" destOrd="0" presId="urn:microsoft.com/office/officeart/2005/8/layout/hierarchy1"/>
    <dgm:cxn modelId="{151E6ACA-F39A-4A78-AB9F-33E4301F7D33}" type="presParOf" srcId="{1279CD2F-3BCD-412D-A505-5C0F797DA17D}" destId="{61B106C7-64E9-4C30-8685-370E78AEE204}" srcOrd="0" destOrd="0" presId="urn:microsoft.com/office/officeart/2005/8/layout/hierarchy1"/>
    <dgm:cxn modelId="{D030FA6B-C684-4EB1-95D6-B19FE603C326}" type="presParOf" srcId="{1279CD2F-3BCD-412D-A505-5C0F797DA17D}" destId="{C4595C0D-3043-4B4B-A738-3DE9DA8009D1}" srcOrd="1" destOrd="0" presId="urn:microsoft.com/office/officeart/2005/8/layout/hierarchy1"/>
    <dgm:cxn modelId="{8A965D08-0084-4042-98AD-0DE93A76708C}" type="presParOf" srcId="{C4595C0D-3043-4B4B-A738-3DE9DA8009D1}" destId="{F627D793-7F8F-4646-92D3-DB33D2E95360}" srcOrd="0" destOrd="0" presId="urn:microsoft.com/office/officeart/2005/8/layout/hierarchy1"/>
    <dgm:cxn modelId="{B3669C7B-9B17-46A6-90BB-5A1D07BA8287}" type="presParOf" srcId="{F627D793-7F8F-4646-92D3-DB33D2E95360}" destId="{6B842E87-B4FE-4FB8-A884-F43D58E7BE2A}" srcOrd="0" destOrd="0" presId="urn:microsoft.com/office/officeart/2005/8/layout/hierarchy1"/>
    <dgm:cxn modelId="{2637F500-E2A3-4B9E-A069-A68F993B89D7}" type="presParOf" srcId="{F627D793-7F8F-4646-92D3-DB33D2E95360}" destId="{28EB8912-9F2B-4237-8D3D-851A0A021DCB}" srcOrd="1" destOrd="0" presId="urn:microsoft.com/office/officeart/2005/8/layout/hierarchy1"/>
    <dgm:cxn modelId="{7B51C61C-A61B-4D67-A339-D4494B8F570A}" type="presParOf" srcId="{C4595C0D-3043-4B4B-A738-3DE9DA8009D1}" destId="{F0D46958-B722-4F97-9B1A-367C3E99EBAA}" srcOrd="1" destOrd="0" presId="urn:microsoft.com/office/officeart/2005/8/layout/hierarchy1"/>
    <dgm:cxn modelId="{C75F9E09-2A34-403A-9E0E-BF92425A68E0}" type="presParOf" srcId="{1279CD2F-3BCD-412D-A505-5C0F797DA17D}" destId="{70036984-AB43-4D02-96D7-CE65E0E1932A}" srcOrd="2" destOrd="0" presId="urn:microsoft.com/office/officeart/2005/8/layout/hierarchy1"/>
    <dgm:cxn modelId="{D8244D36-01A1-4DEC-93B1-AE8735D557D4}" type="presParOf" srcId="{1279CD2F-3BCD-412D-A505-5C0F797DA17D}" destId="{C78A7D83-5AB7-405C-B4C4-FB8998A1A722}" srcOrd="3" destOrd="0" presId="urn:microsoft.com/office/officeart/2005/8/layout/hierarchy1"/>
    <dgm:cxn modelId="{16E9BE48-2D67-4B33-8797-A502F8843236}" type="presParOf" srcId="{C78A7D83-5AB7-405C-B4C4-FB8998A1A722}" destId="{52D4EDA6-EB3A-4937-933B-65597DB0A2D5}" srcOrd="0" destOrd="0" presId="urn:microsoft.com/office/officeart/2005/8/layout/hierarchy1"/>
    <dgm:cxn modelId="{577221BF-0AEF-4980-9DA9-7E44B3625893}" type="presParOf" srcId="{52D4EDA6-EB3A-4937-933B-65597DB0A2D5}" destId="{CAFC227C-9F75-48FD-A275-BF846DC47721}" srcOrd="0" destOrd="0" presId="urn:microsoft.com/office/officeart/2005/8/layout/hierarchy1"/>
    <dgm:cxn modelId="{FE834ACE-24C1-406B-9682-FB20CA4E0529}" type="presParOf" srcId="{52D4EDA6-EB3A-4937-933B-65597DB0A2D5}" destId="{758B4240-6AA9-48F4-B96F-9D200D799878}" srcOrd="1" destOrd="0" presId="urn:microsoft.com/office/officeart/2005/8/layout/hierarchy1"/>
    <dgm:cxn modelId="{A28BAAD4-A7ED-4E2F-A6EF-FF04AC643716}" type="presParOf" srcId="{C78A7D83-5AB7-405C-B4C4-FB8998A1A722}" destId="{45F9DF6D-C2F1-4FF3-BF03-3615D02FB239}"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3868DF33-132B-4F97-82C3-B9E692478B21}" type="doc">
      <dgm:prSet loTypeId="urn:microsoft.com/office/officeart/2005/8/layout/vProcess5" loCatId="process" qsTypeId="urn:microsoft.com/office/officeart/2005/8/quickstyle/simple1" qsCatId="simple" csTypeId="urn:microsoft.com/office/officeart/2005/8/colors/accent1_2" csCatId="accent1" phldr="1"/>
      <dgm:spPr/>
      <dgm:t>
        <a:bodyPr/>
        <a:lstStyle/>
        <a:p>
          <a:endParaRPr lang="en-US"/>
        </a:p>
      </dgm:t>
    </dgm:pt>
    <dgm:pt modelId="{46554903-1EE4-4553-8875-A2F4A9C130DB}">
      <dgm:prSet phldrT="[Text]" custT="1"/>
      <dgm:spPr/>
      <dgm:t>
        <a:bodyPr/>
        <a:lstStyle/>
        <a:p>
          <a:pPr marL="0" marR="0" indent="0" defTabSz="914400" eaLnBrk="1" fontAlgn="auto" latinLnBrk="0" hangingPunct="1">
            <a:lnSpc>
              <a:spcPct val="100000"/>
            </a:lnSpc>
            <a:spcBef>
              <a:spcPts val="0"/>
            </a:spcBef>
            <a:spcAft>
              <a:spcPts val="0"/>
            </a:spcAft>
            <a:buClrTx/>
            <a:buSzTx/>
            <a:buFontTx/>
            <a:buNone/>
            <a:tabLst/>
            <a:defRPr/>
          </a:pPr>
          <a:r>
            <a:rPr lang="en-US" sz="1800" dirty="0"/>
            <a:t>Should factor analysis be applied to the data?</a:t>
          </a:r>
        </a:p>
      </dgm:t>
    </dgm:pt>
    <dgm:pt modelId="{B4AC2EC9-A051-4FEC-992B-18275604D295}" type="parTrans" cxnId="{331BE4D2-CC47-4482-90B2-1F9BE4444802}">
      <dgm:prSet/>
      <dgm:spPr/>
      <dgm:t>
        <a:bodyPr/>
        <a:lstStyle/>
        <a:p>
          <a:endParaRPr lang="en-US" sz="2800"/>
        </a:p>
      </dgm:t>
    </dgm:pt>
    <dgm:pt modelId="{464E24C0-3A65-49D0-BA87-4C0A35DAFF3D}" type="sibTrans" cxnId="{331BE4D2-CC47-4482-90B2-1F9BE4444802}">
      <dgm:prSet custT="1"/>
      <dgm:spPr>
        <a:noFill/>
        <a:ln>
          <a:noFill/>
        </a:ln>
      </dgm:spPr>
      <dgm:t>
        <a:bodyPr/>
        <a:lstStyle/>
        <a:p>
          <a:endParaRPr lang="en-US" sz="2800" dirty="0"/>
        </a:p>
      </dgm:t>
    </dgm:pt>
    <dgm:pt modelId="{4F112ED7-2066-46F3-BBA6-7BBB734F14FD}">
      <dgm:prSet custT="1"/>
      <dgm:spPr>
        <a:noFill/>
        <a:ln>
          <a:noFill/>
        </a:ln>
      </dgm:spPr>
      <dgm:t>
        <a:bodyPr/>
        <a:lstStyle/>
        <a:p>
          <a:r>
            <a:rPr lang="en-US" sz="1800" dirty="0">
              <a:noFill/>
            </a:rPr>
            <a:t>How many factors should be retained in solution?</a:t>
          </a:r>
        </a:p>
      </dgm:t>
    </dgm:pt>
    <dgm:pt modelId="{6AB45FE6-266C-4AAB-A3BA-8D77A3325984}" type="parTrans" cxnId="{9130FFB5-13BB-4654-AFF7-2361EE06F686}">
      <dgm:prSet/>
      <dgm:spPr/>
      <dgm:t>
        <a:bodyPr/>
        <a:lstStyle/>
        <a:p>
          <a:endParaRPr lang="en-US" sz="2800"/>
        </a:p>
      </dgm:t>
    </dgm:pt>
    <dgm:pt modelId="{077C1467-E7FF-4B1A-9ABC-ADB9217632CD}" type="sibTrans" cxnId="{9130FFB5-13BB-4654-AFF7-2361EE06F686}">
      <dgm:prSet custT="1"/>
      <dgm:spPr>
        <a:noFill/>
        <a:ln>
          <a:noFill/>
        </a:ln>
      </dgm:spPr>
      <dgm:t>
        <a:bodyPr/>
        <a:lstStyle/>
        <a:p>
          <a:endParaRPr lang="en-US" sz="2800" dirty="0"/>
        </a:p>
      </dgm:t>
    </dgm:pt>
    <dgm:pt modelId="{77A4EA56-8EDA-4A11-8C2B-DD37D119C841}">
      <dgm:prSet phldrT="[Text]" custT="1"/>
      <dgm:spPr>
        <a:noFill/>
        <a:ln>
          <a:noFill/>
        </a:ln>
      </dgm:spPr>
      <dgm:t>
        <a:bodyPr/>
        <a:lstStyle/>
        <a:p>
          <a:r>
            <a:rPr lang="en-US" sz="1800" dirty="0">
              <a:noFill/>
            </a:rPr>
            <a:t>Should the initial solution be rotated, and if so, using what rotation scheme?</a:t>
          </a:r>
        </a:p>
      </dgm:t>
    </dgm:pt>
    <dgm:pt modelId="{463DB90B-FA95-4C29-92E4-A20C3FA4C929}" type="parTrans" cxnId="{C6BA13CF-E0B7-4B9C-B5D9-6B0640ACA0E8}">
      <dgm:prSet/>
      <dgm:spPr/>
      <dgm:t>
        <a:bodyPr/>
        <a:lstStyle/>
        <a:p>
          <a:endParaRPr lang="en-US" sz="2800"/>
        </a:p>
      </dgm:t>
    </dgm:pt>
    <dgm:pt modelId="{A7703750-C62D-4055-ACCF-EDC083CC64AA}" type="sibTrans" cxnId="{C6BA13CF-E0B7-4B9C-B5D9-6B0640ACA0E8}">
      <dgm:prSet/>
      <dgm:spPr/>
      <dgm:t>
        <a:bodyPr/>
        <a:lstStyle/>
        <a:p>
          <a:endParaRPr lang="en-US" sz="2800"/>
        </a:p>
      </dgm:t>
    </dgm:pt>
    <dgm:pt modelId="{5BCC3A93-0461-4AE8-BE52-0EE4BA2BBF8D}">
      <dgm:prSet phldrT="[Text]" custT="1"/>
      <dgm:spPr>
        <a:noFill/>
        <a:ln>
          <a:noFill/>
        </a:ln>
      </dgm:spPr>
      <dgm:t>
        <a:bodyPr/>
        <a:lstStyle/>
        <a:p>
          <a:r>
            <a:rPr lang="en-US" sz="1800" dirty="0">
              <a:noFill/>
            </a:rPr>
            <a:t>Which extraction method should be used?</a:t>
          </a:r>
        </a:p>
      </dgm:t>
    </dgm:pt>
    <dgm:pt modelId="{E9FC848C-E36D-48B0-B7DA-24E982D6A2AD}" type="sibTrans" cxnId="{276A5FE8-EF41-43CE-854F-0C5A5337FDC3}">
      <dgm:prSet custT="1"/>
      <dgm:spPr>
        <a:noFill/>
        <a:ln>
          <a:noFill/>
        </a:ln>
      </dgm:spPr>
      <dgm:t>
        <a:bodyPr/>
        <a:lstStyle/>
        <a:p>
          <a:endParaRPr lang="en-US" sz="2800" dirty="0"/>
        </a:p>
      </dgm:t>
    </dgm:pt>
    <dgm:pt modelId="{0D471494-D1A0-4CDD-8354-5A771D9D2E9C}" type="parTrans" cxnId="{276A5FE8-EF41-43CE-854F-0C5A5337FDC3}">
      <dgm:prSet/>
      <dgm:spPr/>
      <dgm:t>
        <a:bodyPr/>
        <a:lstStyle/>
        <a:p>
          <a:endParaRPr lang="en-US" sz="2800"/>
        </a:p>
      </dgm:t>
    </dgm:pt>
    <dgm:pt modelId="{D52FABCF-B4E1-43ED-9596-E3163A21F7B4}" type="pres">
      <dgm:prSet presAssocID="{3868DF33-132B-4F97-82C3-B9E692478B21}" presName="outerComposite" presStyleCnt="0">
        <dgm:presLayoutVars>
          <dgm:chMax val="5"/>
          <dgm:dir/>
          <dgm:resizeHandles val="exact"/>
        </dgm:presLayoutVars>
      </dgm:prSet>
      <dgm:spPr/>
    </dgm:pt>
    <dgm:pt modelId="{E5F5583D-1833-46F5-ACFD-774BFA76B1B8}" type="pres">
      <dgm:prSet presAssocID="{3868DF33-132B-4F97-82C3-B9E692478B21}" presName="dummyMaxCanvas" presStyleCnt="0">
        <dgm:presLayoutVars/>
      </dgm:prSet>
      <dgm:spPr/>
    </dgm:pt>
    <dgm:pt modelId="{78BB6AB3-576B-4500-A826-C23E205A728E}" type="pres">
      <dgm:prSet presAssocID="{3868DF33-132B-4F97-82C3-B9E692478B21}" presName="FourNodes_1" presStyleLbl="node1" presStyleIdx="0" presStyleCnt="4">
        <dgm:presLayoutVars>
          <dgm:bulletEnabled val="1"/>
        </dgm:presLayoutVars>
      </dgm:prSet>
      <dgm:spPr/>
    </dgm:pt>
    <dgm:pt modelId="{890A8327-148C-4B0E-AB5B-5BA49EDA2D20}" type="pres">
      <dgm:prSet presAssocID="{3868DF33-132B-4F97-82C3-B9E692478B21}" presName="FourNodes_2" presStyleLbl="node1" presStyleIdx="1" presStyleCnt="4">
        <dgm:presLayoutVars>
          <dgm:bulletEnabled val="1"/>
        </dgm:presLayoutVars>
      </dgm:prSet>
      <dgm:spPr/>
    </dgm:pt>
    <dgm:pt modelId="{716540B7-A4DC-4724-BE4F-92F7C5CD2840}" type="pres">
      <dgm:prSet presAssocID="{3868DF33-132B-4F97-82C3-B9E692478B21}" presName="FourNodes_3" presStyleLbl="node1" presStyleIdx="2" presStyleCnt="4">
        <dgm:presLayoutVars>
          <dgm:bulletEnabled val="1"/>
        </dgm:presLayoutVars>
      </dgm:prSet>
      <dgm:spPr/>
    </dgm:pt>
    <dgm:pt modelId="{15953FDC-4FC6-43BB-9787-FA980E080B48}" type="pres">
      <dgm:prSet presAssocID="{3868DF33-132B-4F97-82C3-B9E692478B21}" presName="FourNodes_4" presStyleLbl="node1" presStyleIdx="3" presStyleCnt="4">
        <dgm:presLayoutVars>
          <dgm:bulletEnabled val="1"/>
        </dgm:presLayoutVars>
      </dgm:prSet>
      <dgm:spPr/>
    </dgm:pt>
    <dgm:pt modelId="{CE166A5D-A5EA-4260-8ECA-3D7C56C62EB3}" type="pres">
      <dgm:prSet presAssocID="{3868DF33-132B-4F97-82C3-B9E692478B21}" presName="FourConn_1-2" presStyleLbl="fgAccFollowNode1" presStyleIdx="0" presStyleCnt="3">
        <dgm:presLayoutVars>
          <dgm:bulletEnabled val="1"/>
        </dgm:presLayoutVars>
      </dgm:prSet>
      <dgm:spPr/>
    </dgm:pt>
    <dgm:pt modelId="{5CCE6772-B0DD-4524-803E-28ECB56A1609}" type="pres">
      <dgm:prSet presAssocID="{3868DF33-132B-4F97-82C3-B9E692478B21}" presName="FourConn_2-3" presStyleLbl="fgAccFollowNode1" presStyleIdx="1" presStyleCnt="3">
        <dgm:presLayoutVars>
          <dgm:bulletEnabled val="1"/>
        </dgm:presLayoutVars>
      </dgm:prSet>
      <dgm:spPr/>
    </dgm:pt>
    <dgm:pt modelId="{124BAC3A-3CF8-4CCB-A2F2-8D197D45CD03}" type="pres">
      <dgm:prSet presAssocID="{3868DF33-132B-4F97-82C3-B9E692478B21}" presName="FourConn_3-4" presStyleLbl="fgAccFollowNode1" presStyleIdx="2" presStyleCnt="3">
        <dgm:presLayoutVars>
          <dgm:bulletEnabled val="1"/>
        </dgm:presLayoutVars>
      </dgm:prSet>
      <dgm:spPr/>
    </dgm:pt>
    <dgm:pt modelId="{DAF67438-8417-43B5-A7CB-B3741AC69D62}" type="pres">
      <dgm:prSet presAssocID="{3868DF33-132B-4F97-82C3-B9E692478B21}" presName="FourNodes_1_text" presStyleLbl="node1" presStyleIdx="3" presStyleCnt="4">
        <dgm:presLayoutVars>
          <dgm:bulletEnabled val="1"/>
        </dgm:presLayoutVars>
      </dgm:prSet>
      <dgm:spPr/>
    </dgm:pt>
    <dgm:pt modelId="{93F30E13-2DED-4CE8-B2F4-C435D193EACD}" type="pres">
      <dgm:prSet presAssocID="{3868DF33-132B-4F97-82C3-B9E692478B21}" presName="FourNodes_2_text" presStyleLbl="node1" presStyleIdx="3" presStyleCnt="4">
        <dgm:presLayoutVars>
          <dgm:bulletEnabled val="1"/>
        </dgm:presLayoutVars>
      </dgm:prSet>
      <dgm:spPr/>
    </dgm:pt>
    <dgm:pt modelId="{3223432D-1E08-4F3A-ABFC-B8427646CE2D}" type="pres">
      <dgm:prSet presAssocID="{3868DF33-132B-4F97-82C3-B9E692478B21}" presName="FourNodes_3_text" presStyleLbl="node1" presStyleIdx="3" presStyleCnt="4">
        <dgm:presLayoutVars>
          <dgm:bulletEnabled val="1"/>
        </dgm:presLayoutVars>
      </dgm:prSet>
      <dgm:spPr/>
    </dgm:pt>
    <dgm:pt modelId="{E42AEFDA-3921-4121-A1A0-BE36D5D9CBE8}" type="pres">
      <dgm:prSet presAssocID="{3868DF33-132B-4F97-82C3-B9E692478B21}" presName="FourNodes_4_text" presStyleLbl="node1" presStyleIdx="3" presStyleCnt="4">
        <dgm:presLayoutVars>
          <dgm:bulletEnabled val="1"/>
        </dgm:presLayoutVars>
      </dgm:prSet>
      <dgm:spPr/>
    </dgm:pt>
  </dgm:ptLst>
  <dgm:cxnLst>
    <dgm:cxn modelId="{975BDB26-5C74-43E1-8BB2-AEF9608309ED}" type="presOf" srcId="{77A4EA56-8EDA-4A11-8C2B-DD37D119C841}" destId="{E42AEFDA-3921-4121-A1A0-BE36D5D9CBE8}" srcOrd="1" destOrd="0" presId="urn:microsoft.com/office/officeart/2005/8/layout/vProcess5"/>
    <dgm:cxn modelId="{3063FB65-A109-4026-A5F6-6D332E0C74C4}" type="presOf" srcId="{46554903-1EE4-4553-8875-A2F4A9C130DB}" destId="{78BB6AB3-576B-4500-A826-C23E205A728E}" srcOrd="0" destOrd="0" presId="urn:microsoft.com/office/officeart/2005/8/layout/vProcess5"/>
    <dgm:cxn modelId="{103A2B8D-E64A-4141-878F-CCA9FD2BDDB5}" type="presOf" srcId="{3868DF33-132B-4F97-82C3-B9E692478B21}" destId="{D52FABCF-B4E1-43ED-9596-E3163A21F7B4}" srcOrd="0" destOrd="0" presId="urn:microsoft.com/office/officeart/2005/8/layout/vProcess5"/>
    <dgm:cxn modelId="{54D0E68E-109B-4D7B-8D9F-12973D562218}" type="presOf" srcId="{77A4EA56-8EDA-4A11-8C2B-DD37D119C841}" destId="{15953FDC-4FC6-43BB-9787-FA980E080B48}" srcOrd="0" destOrd="0" presId="urn:microsoft.com/office/officeart/2005/8/layout/vProcess5"/>
    <dgm:cxn modelId="{53AEEC95-A274-4E27-882A-F81EADFF9B09}" type="presOf" srcId="{E9FC848C-E36D-48B0-B7DA-24E982D6A2AD}" destId="{5CCE6772-B0DD-4524-803E-28ECB56A1609}" srcOrd="0" destOrd="0" presId="urn:microsoft.com/office/officeart/2005/8/layout/vProcess5"/>
    <dgm:cxn modelId="{3D9CA8A5-0BAA-49CD-8E53-F3C9EBEB15D3}" type="presOf" srcId="{4F112ED7-2066-46F3-BBA6-7BBB734F14FD}" destId="{716540B7-A4DC-4724-BE4F-92F7C5CD2840}" srcOrd="0" destOrd="0" presId="urn:microsoft.com/office/officeart/2005/8/layout/vProcess5"/>
    <dgm:cxn modelId="{FB4F57A9-7E91-4883-A478-E24AE288B6E2}" type="presOf" srcId="{4F112ED7-2066-46F3-BBA6-7BBB734F14FD}" destId="{3223432D-1E08-4F3A-ABFC-B8427646CE2D}" srcOrd="1" destOrd="0" presId="urn:microsoft.com/office/officeart/2005/8/layout/vProcess5"/>
    <dgm:cxn modelId="{9130FFB5-13BB-4654-AFF7-2361EE06F686}" srcId="{3868DF33-132B-4F97-82C3-B9E692478B21}" destId="{4F112ED7-2066-46F3-BBA6-7BBB734F14FD}" srcOrd="2" destOrd="0" parTransId="{6AB45FE6-266C-4AAB-A3BA-8D77A3325984}" sibTransId="{077C1467-E7FF-4B1A-9ABC-ADB9217632CD}"/>
    <dgm:cxn modelId="{EDC705C4-F14D-4417-AFAC-4A5B10D09FE3}" type="presOf" srcId="{46554903-1EE4-4553-8875-A2F4A9C130DB}" destId="{DAF67438-8417-43B5-A7CB-B3741AC69D62}" srcOrd="1" destOrd="0" presId="urn:microsoft.com/office/officeart/2005/8/layout/vProcess5"/>
    <dgm:cxn modelId="{C6BA13CF-E0B7-4B9C-B5D9-6B0640ACA0E8}" srcId="{3868DF33-132B-4F97-82C3-B9E692478B21}" destId="{77A4EA56-8EDA-4A11-8C2B-DD37D119C841}" srcOrd="3" destOrd="0" parTransId="{463DB90B-FA95-4C29-92E4-A20C3FA4C929}" sibTransId="{A7703750-C62D-4055-ACCF-EDC083CC64AA}"/>
    <dgm:cxn modelId="{331BE4D2-CC47-4482-90B2-1F9BE4444802}" srcId="{3868DF33-132B-4F97-82C3-B9E692478B21}" destId="{46554903-1EE4-4553-8875-A2F4A9C130DB}" srcOrd="0" destOrd="0" parTransId="{B4AC2EC9-A051-4FEC-992B-18275604D295}" sibTransId="{464E24C0-3A65-49D0-BA87-4C0A35DAFF3D}"/>
    <dgm:cxn modelId="{276A5FE8-EF41-43CE-854F-0C5A5337FDC3}" srcId="{3868DF33-132B-4F97-82C3-B9E692478B21}" destId="{5BCC3A93-0461-4AE8-BE52-0EE4BA2BBF8D}" srcOrd="1" destOrd="0" parTransId="{0D471494-D1A0-4CDD-8354-5A771D9D2E9C}" sibTransId="{E9FC848C-E36D-48B0-B7DA-24E982D6A2AD}"/>
    <dgm:cxn modelId="{4940B8EA-0D3C-4E31-AB7F-FDB6526050A0}" type="presOf" srcId="{464E24C0-3A65-49D0-BA87-4C0A35DAFF3D}" destId="{CE166A5D-A5EA-4260-8ECA-3D7C56C62EB3}" srcOrd="0" destOrd="0" presId="urn:microsoft.com/office/officeart/2005/8/layout/vProcess5"/>
    <dgm:cxn modelId="{7F5C70EF-A689-483D-82DE-90960A8EDAE9}" type="presOf" srcId="{077C1467-E7FF-4B1A-9ABC-ADB9217632CD}" destId="{124BAC3A-3CF8-4CCB-A2F2-8D197D45CD03}" srcOrd="0" destOrd="0" presId="urn:microsoft.com/office/officeart/2005/8/layout/vProcess5"/>
    <dgm:cxn modelId="{637334F6-8248-4D77-97D6-9614736787C6}" type="presOf" srcId="{5BCC3A93-0461-4AE8-BE52-0EE4BA2BBF8D}" destId="{890A8327-148C-4B0E-AB5B-5BA49EDA2D20}" srcOrd="0" destOrd="0" presId="urn:microsoft.com/office/officeart/2005/8/layout/vProcess5"/>
    <dgm:cxn modelId="{C25B18FC-4DE3-41EC-A86A-07BC30445EC4}" type="presOf" srcId="{5BCC3A93-0461-4AE8-BE52-0EE4BA2BBF8D}" destId="{93F30E13-2DED-4CE8-B2F4-C435D193EACD}" srcOrd="1" destOrd="0" presId="urn:microsoft.com/office/officeart/2005/8/layout/vProcess5"/>
    <dgm:cxn modelId="{4DD2FF3C-B182-4D42-84D9-0C13D94E1257}" type="presParOf" srcId="{D52FABCF-B4E1-43ED-9596-E3163A21F7B4}" destId="{E5F5583D-1833-46F5-ACFD-774BFA76B1B8}" srcOrd="0" destOrd="0" presId="urn:microsoft.com/office/officeart/2005/8/layout/vProcess5"/>
    <dgm:cxn modelId="{A64D65EC-F9E9-41D1-AE20-C7FD014C445F}" type="presParOf" srcId="{D52FABCF-B4E1-43ED-9596-E3163A21F7B4}" destId="{78BB6AB3-576B-4500-A826-C23E205A728E}" srcOrd="1" destOrd="0" presId="urn:microsoft.com/office/officeart/2005/8/layout/vProcess5"/>
    <dgm:cxn modelId="{0E11D9BD-4C00-4E94-BD7C-4DBCDCDBAF9A}" type="presParOf" srcId="{D52FABCF-B4E1-43ED-9596-E3163A21F7B4}" destId="{890A8327-148C-4B0E-AB5B-5BA49EDA2D20}" srcOrd="2" destOrd="0" presId="urn:microsoft.com/office/officeart/2005/8/layout/vProcess5"/>
    <dgm:cxn modelId="{5B662F48-9EB7-4ACC-849D-903C6C876CCC}" type="presParOf" srcId="{D52FABCF-B4E1-43ED-9596-E3163A21F7B4}" destId="{716540B7-A4DC-4724-BE4F-92F7C5CD2840}" srcOrd="3" destOrd="0" presId="urn:microsoft.com/office/officeart/2005/8/layout/vProcess5"/>
    <dgm:cxn modelId="{6EDF976C-66D3-4151-A13A-2110B2BC12D7}" type="presParOf" srcId="{D52FABCF-B4E1-43ED-9596-E3163A21F7B4}" destId="{15953FDC-4FC6-43BB-9787-FA980E080B48}" srcOrd="4" destOrd="0" presId="urn:microsoft.com/office/officeart/2005/8/layout/vProcess5"/>
    <dgm:cxn modelId="{3E71376A-C269-4489-A0D5-129F3E81F49F}" type="presParOf" srcId="{D52FABCF-B4E1-43ED-9596-E3163A21F7B4}" destId="{CE166A5D-A5EA-4260-8ECA-3D7C56C62EB3}" srcOrd="5" destOrd="0" presId="urn:microsoft.com/office/officeart/2005/8/layout/vProcess5"/>
    <dgm:cxn modelId="{B7FA26B4-6703-4989-B92C-0E39A11D501F}" type="presParOf" srcId="{D52FABCF-B4E1-43ED-9596-E3163A21F7B4}" destId="{5CCE6772-B0DD-4524-803E-28ECB56A1609}" srcOrd="6" destOrd="0" presId="urn:microsoft.com/office/officeart/2005/8/layout/vProcess5"/>
    <dgm:cxn modelId="{AA5C6E94-DD20-44C9-A1D8-4626A0B28153}" type="presParOf" srcId="{D52FABCF-B4E1-43ED-9596-E3163A21F7B4}" destId="{124BAC3A-3CF8-4CCB-A2F2-8D197D45CD03}" srcOrd="7" destOrd="0" presId="urn:microsoft.com/office/officeart/2005/8/layout/vProcess5"/>
    <dgm:cxn modelId="{76E74C2B-4628-46F7-8237-8AADF946BD29}" type="presParOf" srcId="{D52FABCF-B4E1-43ED-9596-E3163A21F7B4}" destId="{DAF67438-8417-43B5-A7CB-B3741AC69D62}" srcOrd="8" destOrd="0" presId="urn:microsoft.com/office/officeart/2005/8/layout/vProcess5"/>
    <dgm:cxn modelId="{01910797-86E4-4874-95CA-D4A613B28BBB}" type="presParOf" srcId="{D52FABCF-B4E1-43ED-9596-E3163A21F7B4}" destId="{93F30E13-2DED-4CE8-B2F4-C435D193EACD}" srcOrd="9" destOrd="0" presId="urn:microsoft.com/office/officeart/2005/8/layout/vProcess5"/>
    <dgm:cxn modelId="{ECBDBA1C-C033-4F13-A8C6-99F6DDA589F3}" type="presParOf" srcId="{D52FABCF-B4E1-43ED-9596-E3163A21F7B4}" destId="{3223432D-1E08-4F3A-ABFC-B8427646CE2D}" srcOrd="10" destOrd="0" presId="urn:microsoft.com/office/officeart/2005/8/layout/vProcess5"/>
    <dgm:cxn modelId="{EAB4891B-40B5-4DBF-9809-26CA876E878A}" type="presParOf" srcId="{D52FABCF-B4E1-43ED-9596-E3163A21F7B4}" destId="{E42AEFDA-3921-4121-A1A0-BE36D5D9CBE8}" srcOrd="11"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60246991-273E-4942-9D5D-B98B81F0CEE1}" type="doc">
      <dgm:prSet loTypeId="urn:microsoft.com/office/officeart/2008/layout/PictureStrips" loCatId="list" qsTypeId="urn:microsoft.com/office/officeart/2005/8/quickstyle/simple1" qsCatId="simple" csTypeId="urn:microsoft.com/office/officeart/2005/8/colors/accent1_2" csCatId="accent1" phldr="1"/>
      <dgm:spPr/>
      <dgm:t>
        <a:bodyPr/>
        <a:lstStyle/>
        <a:p>
          <a:endParaRPr lang="en-GB"/>
        </a:p>
      </dgm:t>
    </dgm:pt>
    <dgm:pt modelId="{4DF3AFAB-4463-43E7-8315-3A990A895892}">
      <dgm:prSet phldrT="[Text]"/>
      <dgm:spPr/>
      <dgm:t>
        <a:bodyPr/>
        <a:lstStyle/>
        <a:p>
          <a:r>
            <a:rPr lang="en-GB" dirty="0"/>
            <a:t>Correlations</a:t>
          </a:r>
        </a:p>
      </dgm:t>
    </dgm:pt>
    <dgm:pt modelId="{36B8BAF0-1C89-4A87-84DD-45F163C51000}" type="parTrans" cxnId="{1A2DA8B5-0823-4080-B84E-8C4A58FE707E}">
      <dgm:prSet/>
      <dgm:spPr/>
      <dgm:t>
        <a:bodyPr/>
        <a:lstStyle/>
        <a:p>
          <a:endParaRPr lang="en-GB"/>
        </a:p>
      </dgm:t>
    </dgm:pt>
    <dgm:pt modelId="{FD5A739C-ACE6-4D09-BC49-3316C8CB2914}" type="sibTrans" cxnId="{1A2DA8B5-0823-4080-B84E-8C4A58FE707E}">
      <dgm:prSet/>
      <dgm:spPr/>
      <dgm:t>
        <a:bodyPr/>
        <a:lstStyle/>
        <a:p>
          <a:endParaRPr lang="en-GB"/>
        </a:p>
      </dgm:t>
    </dgm:pt>
    <dgm:pt modelId="{A455F3C9-9C25-436E-A250-90DD49D3719F}">
      <dgm:prSet phldrT="[Text]"/>
      <dgm:spPr/>
      <dgm:t>
        <a:bodyPr/>
        <a:lstStyle/>
        <a:p>
          <a:r>
            <a:rPr lang="en-GB" dirty="0"/>
            <a:t>KMO Measure of Sampling Adequacy</a:t>
          </a:r>
        </a:p>
      </dgm:t>
    </dgm:pt>
    <dgm:pt modelId="{7FF1770F-E970-4FE8-BB25-4CB24F6DD0C6}" type="parTrans" cxnId="{EE47D447-AB81-4A92-998D-CA5D1E6CF588}">
      <dgm:prSet/>
      <dgm:spPr/>
      <dgm:t>
        <a:bodyPr/>
        <a:lstStyle/>
        <a:p>
          <a:endParaRPr lang="en-GB"/>
        </a:p>
      </dgm:t>
    </dgm:pt>
    <dgm:pt modelId="{D4A868D0-37E9-471D-A143-9BCCEA45763D}" type="sibTrans" cxnId="{EE47D447-AB81-4A92-998D-CA5D1E6CF588}">
      <dgm:prSet/>
      <dgm:spPr/>
      <dgm:t>
        <a:bodyPr/>
        <a:lstStyle/>
        <a:p>
          <a:endParaRPr lang="en-GB"/>
        </a:p>
      </dgm:t>
    </dgm:pt>
    <dgm:pt modelId="{0D2B030A-546C-435B-8154-9AD8CCABBB7E}">
      <dgm:prSet phldrT="[Text]"/>
      <dgm:spPr/>
      <dgm:t>
        <a:bodyPr/>
        <a:lstStyle/>
        <a:p>
          <a:r>
            <a:rPr lang="en-GB" dirty="0"/>
            <a:t>Bartlett’s Test of Sphericity</a:t>
          </a:r>
        </a:p>
      </dgm:t>
    </dgm:pt>
    <dgm:pt modelId="{B10B83F9-C9CA-4D29-81D4-5A21FA154929}" type="parTrans" cxnId="{6F0A9DFF-4C41-4185-8684-DFD6C48D4666}">
      <dgm:prSet/>
      <dgm:spPr/>
      <dgm:t>
        <a:bodyPr/>
        <a:lstStyle/>
        <a:p>
          <a:endParaRPr lang="en-GB"/>
        </a:p>
      </dgm:t>
    </dgm:pt>
    <dgm:pt modelId="{68382E77-D520-47F3-B243-758CB8209F89}" type="sibTrans" cxnId="{6F0A9DFF-4C41-4185-8684-DFD6C48D4666}">
      <dgm:prSet/>
      <dgm:spPr/>
      <dgm:t>
        <a:bodyPr/>
        <a:lstStyle/>
        <a:p>
          <a:endParaRPr lang="en-GB"/>
        </a:p>
      </dgm:t>
    </dgm:pt>
    <dgm:pt modelId="{8E2BD4CC-83A4-4EA9-A911-78660DC8FF4A}" type="pres">
      <dgm:prSet presAssocID="{60246991-273E-4942-9D5D-B98B81F0CEE1}" presName="Name0" presStyleCnt="0">
        <dgm:presLayoutVars>
          <dgm:dir/>
          <dgm:resizeHandles val="exact"/>
        </dgm:presLayoutVars>
      </dgm:prSet>
      <dgm:spPr/>
    </dgm:pt>
    <dgm:pt modelId="{81CA44F2-F473-48EC-B25F-F7745888112A}" type="pres">
      <dgm:prSet presAssocID="{4DF3AFAB-4463-43E7-8315-3A990A895892}" presName="composite" presStyleCnt="0"/>
      <dgm:spPr/>
    </dgm:pt>
    <dgm:pt modelId="{0F785F8D-8123-49E7-AF56-1953FD188829}" type="pres">
      <dgm:prSet presAssocID="{4DF3AFAB-4463-43E7-8315-3A990A895892}" presName="rect1" presStyleLbl="trAlignAcc1" presStyleIdx="0" presStyleCnt="3">
        <dgm:presLayoutVars>
          <dgm:bulletEnabled val="1"/>
        </dgm:presLayoutVars>
      </dgm:prSet>
      <dgm:spPr/>
    </dgm:pt>
    <dgm:pt modelId="{0B3AFA01-0E95-4685-93EE-F4D986E67747}" type="pres">
      <dgm:prSet presAssocID="{4DF3AFAB-4463-43E7-8315-3A990A895892}" presName="rect2" presStyleLbl="fgImgPlace1" presStyleIdx="0" presStyleCnt="3"/>
      <dgm:spPr/>
    </dgm:pt>
    <dgm:pt modelId="{D9AA23C8-68B2-4F52-BAE5-C9FB63A3B5C3}" type="pres">
      <dgm:prSet presAssocID="{FD5A739C-ACE6-4D09-BC49-3316C8CB2914}" presName="sibTrans" presStyleCnt="0"/>
      <dgm:spPr/>
    </dgm:pt>
    <dgm:pt modelId="{FB9A756F-5DC0-48BA-81D4-80A6872BF203}" type="pres">
      <dgm:prSet presAssocID="{A455F3C9-9C25-436E-A250-90DD49D3719F}" presName="composite" presStyleCnt="0"/>
      <dgm:spPr/>
    </dgm:pt>
    <dgm:pt modelId="{5951765E-BD36-41F9-A0E2-D727DBF8A59C}" type="pres">
      <dgm:prSet presAssocID="{A455F3C9-9C25-436E-A250-90DD49D3719F}" presName="rect1" presStyleLbl="trAlignAcc1" presStyleIdx="1" presStyleCnt="3">
        <dgm:presLayoutVars>
          <dgm:bulletEnabled val="1"/>
        </dgm:presLayoutVars>
      </dgm:prSet>
      <dgm:spPr/>
    </dgm:pt>
    <dgm:pt modelId="{AD56A4FA-9856-4B70-812D-EBAC88AACEB5}" type="pres">
      <dgm:prSet presAssocID="{A455F3C9-9C25-436E-A250-90DD49D3719F}" presName="rect2" presStyleLbl="fgImgPlace1" presStyleIdx="1" presStyleCnt="3"/>
      <dgm:spPr/>
    </dgm:pt>
    <dgm:pt modelId="{09C9D18C-413F-478C-AB73-F27151389F11}" type="pres">
      <dgm:prSet presAssocID="{D4A868D0-37E9-471D-A143-9BCCEA45763D}" presName="sibTrans" presStyleCnt="0"/>
      <dgm:spPr/>
    </dgm:pt>
    <dgm:pt modelId="{32B5B462-3095-45AF-B78D-4E124CD128CF}" type="pres">
      <dgm:prSet presAssocID="{0D2B030A-546C-435B-8154-9AD8CCABBB7E}" presName="composite" presStyleCnt="0"/>
      <dgm:spPr/>
    </dgm:pt>
    <dgm:pt modelId="{765240E0-B746-4D17-B4AE-BD671F4A07C2}" type="pres">
      <dgm:prSet presAssocID="{0D2B030A-546C-435B-8154-9AD8CCABBB7E}" presName="rect1" presStyleLbl="trAlignAcc1" presStyleIdx="2" presStyleCnt="3">
        <dgm:presLayoutVars>
          <dgm:bulletEnabled val="1"/>
        </dgm:presLayoutVars>
      </dgm:prSet>
      <dgm:spPr/>
    </dgm:pt>
    <dgm:pt modelId="{9EBEBF77-0905-4B95-8898-A63EA4B0AE49}" type="pres">
      <dgm:prSet presAssocID="{0D2B030A-546C-435B-8154-9AD8CCABBB7E}" presName="rect2" presStyleLbl="fgImgPlace1" presStyleIdx="2" presStyleCnt="3"/>
      <dgm:spPr/>
    </dgm:pt>
  </dgm:ptLst>
  <dgm:cxnLst>
    <dgm:cxn modelId="{8E1A591A-F1A8-43D1-A534-F0ABBCF56BFB}" type="presOf" srcId="{60246991-273E-4942-9D5D-B98B81F0CEE1}" destId="{8E2BD4CC-83A4-4EA9-A911-78660DC8FF4A}" srcOrd="0" destOrd="0" presId="urn:microsoft.com/office/officeart/2008/layout/PictureStrips"/>
    <dgm:cxn modelId="{EE47D447-AB81-4A92-998D-CA5D1E6CF588}" srcId="{60246991-273E-4942-9D5D-B98B81F0CEE1}" destId="{A455F3C9-9C25-436E-A250-90DD49D3719F}" srcOrd="1" destOrd="0" parTransId="{7FF1770F-E970-4FE8-BB25-4CB24F6DD0C6}" sibTransId="{D4A868D0-37E9-471D-A143-9BCCEA45763D}"/>
    <dgm:cxn modelId="{502B3774-94FD-4418-940C-4C92E435ED80}" type="presOf" srcId="{4DF3AFAB-4463-43E7-8315-3A990A895892}" destId="{0F785F8D-8123-49E7-AF56-1953FD188829}" srcOrd="0" destOrd="0" presId="urn:microsoft.com/office/officeart/2008/layout/PictureStrips"/>
    <dgm:cxn modelId="{E61EDB8B-C173-49D0-AFA4-E20B605651D8}" type="presOf" srcId="{0D2B030A-546C-435B-8154-9AD8CCABBB7E}" destId="{765240E0-B746-4D17-B4AE-BD671F4A07C2}" srcOrd="0" destOrd="0" presId="urn:microsoft.com/office/officeart/2008/layout/PictureStrips"/>
    <dgm:cxn modelId="{1A2DA8B5-0823-4080-B84E-8C4A58FE707E}" srcId="{60246991-273E-4942-9D5D-B98B81F0CEE1}" destId="{4DF3AFAB-4463-43E7-8315-3A990A895892}" srcOrd="0" destOrd="0" parTransId="{36B8BAF0-1C89-4A87-84DD-45F163C51000}" sibTransId="{FD5A739C-ACE6-4D09-BC49-3316C8CB2914}"/>
    <dgm:cxn modelId="{89849CC3-AA1C-47BE-83E5-BFD17FE341BE}" type="presOf" srcId="{A455F3C9-9C25-436E-A250-90DD49D3719F}" destId="{5951765E-BD36-41F9-A0E2-D727DBF8A59C}" srcOrd="0" destOrd="0" presId="urn:microsoft.com/office/officeart/2008/layout/PictureStrips"/>
    <dgm:cxn modelId="{6F0A9DFF-4C41-4185-8684-DFD6C48D4666}" srcId="{60246991-273E-4942-9D5D-B98B81F0CEE1}" destId="{0D2B030A-546C-435B-8154-9AD8CCABBB7E}" srcOrd="2" destOrd="0" parTransId="{B10B83F9-C9CA-4D29-81D4-5A21FA154929}" sibTransId="{68382E77-D520-47F3-B243-758CB8209F89}"/>
    <dgm:cxn modelId="{992CB09F-E099-410A-9376-ACD17CC42DC3}" type="presParOf" srcId="{8E2BD4CC-83A4-4EA9-A911-78660DC8FF4A}" destId="{81CA44F2-F473-48EC-B25F-F7745888112A}" srcOrd="0" destOrd="0" presId="urn:microsoft.com/office/officeart/2008/layout/PictureStrips"/>
    <dgm:cxn modelId="{ED2AF6B8-44E0-4539-A13B-3C3144B0DA42}" type="presParOf" srcId="{81CA44F2-F473-48EC-B25F-F7745888112A}" destId="{0F785F8D-8123-49E7-AF56-1953FD188829}" srcOrd="0" destOrd="0" presId="urn:microsoft.com/office/officeart/2008/layout/PictureStrips"/>
    <dgm:cxn modelId="{AB157177-BDEB-4AD8-835C-D86CAEE93F7E}" type="presParOf" srcId="{81CA44F2-F473-48EC-B25F-F7745888112A}" destId="{0B3AFA01-0E95-4685-93EE-F4D986E67747}" srcOrd="1" destOrd="0" presId="urn:microsoft.com/office/officeart/2008/layout/PictureStrips"/>
    <dgm:cxn modelId="{C5D12AF1-F0B7-4D3A-B7D6-8940149EA037}" type="presParOf" srcId="{8E2BD4CC-83A4-4EA9-A911-78660DC8FF4A}" destId="{D9AA23C8-68B2-4F52-BAE5-C9FB63A3B5C3}" srcOrd="1" destOrd="0" presId="urn:microsoft.com/office/officeart/2008/layout/PictureStrips"/>
    <dgm:cxn modelId="{89775163-FA1E-4C56-BB1C-1CD83000AE8E}" type="presParOf" srcId="{8E2BD4CC-83A4-4EA9-A911-78660DC8FF4A}" destId="{FB9A756F-5DC0-48BA-81D4-80A6872BF203}" srcOrd="2" destOrd="0" presId="urn:microsoft.com/office/officeart/2008/layout/PictureStrips"/>
    <dgm:cxn modelId="{272BF1C2-D9B9-4E0F-B464-FB17DEFC4290}" type="presParOf" srcId="{FB9A756F-5DC0-48BA-81D4-80A6872BF203}" destId="{5951765E-BD36-41F9-A0E2-D727DBF8A59C}" srcOrd="0" destOrd="0" presId="urn:microsoft.com/office/officeart/2008/layout/PictureStrips"/>
    <dgm:cxn modelId="{3C71025F-2498-4164-82E7-3BE322BFC040}" type="presParOf" srcId="{FB9A756F-5DC0-48BA-81D4-80A6872BF203}" destId="{AD56A4FA-9856-4B70-812D-EBAC88AACEB5}" srcOrd="1" destOrd="0" presId="urn:microsoft.com/office/officeart/2008/layout/PictureStrips"/>
    <dgm:cxn modelId="{4582AD96-15D4-4D12-BBEE-2D5EEFE4E6AB}" type="presParOf" srcId="{8E2BD4CC-83A4-4EA9-A911-78660DC8FF4A}" destId="{09C9D18C-413F-478C-AB73-F27151389F11}" srcOrd="3" destOrd="0" presId="urn:microsoft.com/office/officeart/2008/layout/PictureStrips"/>
    <dgm:cxn modelId="{3BBA023E-6FE9-474D-863C-AAE7A88A8AD6}" type="presParOf" srcId="{8E2BD4CC-83A4-4EA9-A911-78660DC8FF4A}" destId="{32B5B462-3095-45AF-B78D-4E124CD128CF}" srcOrd="4" destOrd="0" presId="urn:microsoft.com/office/officeart/2008/layout/PictureStrips"/>
    <dgm:cxn modelId="{5F887250-9A86-4B73-BF9A-2003F07117E5}" type="presParOf" srcId="{32B5B462-3095-45AF-B78D-4E124CD128CF}" destId="{765240E0-B746-4D17-B4AE-BD671F4A07C2}" srcOrd="0" destOrd="0" presId="urn:microsoft.com/office/officeart/2008/layout/PictureStrips"/>
    <dgm:cxn modelId="{63CB4B1B-2B5B-4C46-9089-FF9C1670D232}" type="presParOf" srcId="{32B5B462-3095-45AF-B78D-4E124CD128CF}" destId="{9EBEBF77-0905-4B95-8898-A63EA4B0AE49}" srcOrd="1" destOrd="0" presId="urn:microsoft.com/office/officeart/2008/layout/PictureStrip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3868DF33-132B-4F97-82C3-B9E692478B21}" type="doc">
      <dgm:prSet loTypeId="urn:microsoft.com/office/officeart/2005/8/layout/vProcess5" loCatId="process" qsTypeId="urn:microsoft.com/office/officeart/2005/8/quickstyle/simple1" qsCatId="simple" csTypeId="urn:microsoft.com/office/officeart/2005/8/colors/accent1_2" csCatId="accent1" phldr="1"/>
      <dgm:spPr/>
      <dgm:t>
        <a:bodyPr/>
        <a:lstStyle/>
        <a:p>
          <a:endParaRPr lang="en-US"/>
        </a:p>
      </dgm:t>
    </dgm:pt>
    <dgm:pt modelId="{46554903-1EE4-4553-8875-A2F4A9C130DB}">
      <dgm:prSet phldrT="[Text]" custT="1"/>
      <dgm:spPr/>
      <dgm:t>
        <a:bodyPr/>
        <a:lstStyle/>
        <a:p>
          <a:pPr marL="0" marR="0" indent="0" defTabSz="914400" eaLnBrk="1" fontAlgn="auto" latinLnBrk="0" hangingPunct="1">
            <a:lnSpc>
              <a:spcPct val="100000"/>
            </a:lnSpc>
            <a:spcBef>
              <a:spcPts val="0"/>
            </a:spcBef>
            <a:spcAft>
              <a:spcPts val="0"/>
            </a:spcAft>
            <a:buClrTx/>
            <a:buSzTx/>
            <a:buFontTx/>
            <a:buNone/>
            <a:tabLst/>
            <a:defRPr/>
          </a:pPr>
          <a:r>
            <a:rPr lang="en-US" sz="1800" dirty="0"/>
            <a:t>Should factor analysis be applied to the data?</a:t>
          </a:r>
        </a:p>
      </dgm:t>
    </dgm:pt>
    <dgm:pt modelId="{B4AC2EC9-A051-4FEC-992B-18275604D295}" type="parTrans" cxnId="{331BE4D2-CC47-4482-90B2-1F9BE4444802}">
      <dgm:prSet/>
      <dgm:spPr/>
      <dgm:t>
        <a:bodyPr/>
        <a:lstStyle/>
        <a:p>
          <a:endParaRPr lang="en-US" sz="2800"/>
        </a:p>
      </dgm:t>
    </dgm:pt>
    <dgm:pt modelId="{464E24C0-3A65-49D0-BA87-4C0A35DAFF3D}" type="sibTrans" cxnId="{331BE4D2-CC47-4482-90B2-1F9BE4444802}">
      <dgm:prSet custT="1"/>
      <dgm:spPr/>
      <dgm:t>
        <a:bodyPr/>
        <a:lstStyle/>
        <a:p>
          <a:endParaRPr lang="en-US" sz="2800" dirty="0"/>
        </a:p>
      </dgm:t>
    </dgm:pt>
    <dgm:pt modelId="{4F112ED7-2066-46F3-BBA6-7BBB734F14FD}">
      <dgm:prSet custT="1"/>
      <dgm:spPr>
        <a:noFill/>
        <a:ln>
          <a:noFill/>
        </a:ln>
      </dgm:spPr>
      <dgm:t>
        <a:bodyPr/>
        <a:lstStyle/>
        <a:p>
          <a:r>
            <a:rPr lang="en-US" sz="1800" dirty="0">
              <a:noFill/>
            </a:rPr>
            <a:t>How many factors should be retained in solution?</a:t>
          </a:r>
        </a:p>
      </dgm:t>
    </dgm:pt>
    <dgm:pt modelId="{6AB45FE6-266C-4AAB-A3BA-8D77A3325984}" type="parTrans" cxnId="{9130FFB5-13BB-4654-AFF7-2361EE06F686}">
      <dgm:prSet/>
      <dgm:spPr/>
      <dgm:t>
        <a:bodyPr/>
        <a:lstStyle/>
        <a:p>
          <a:endParaRPr lang="en-US" sz="2800"/>
        </a:p>
      </dgm:t>
    </dgm:pt>
    <dgm:pt modelId="{077C1467-E7FF-4B1A-9ABC-ADB9217632CD}" type="sibTrans" cxnId="{9130FFB5-13BB-4654-AFF7-2361EE06F686}">
      <dgm:prSet custT="1"/>
      <dgm:spPr>
        <a:noFill/>
        <a:ln>
          <a:noFill/>
        </a:ln>
      </dgm:spPr>
      <dgm:t>
        <a:bodyPr/>
        <a:lstStyle/>
        <a:p>
          <a:endParaRPr lang="en-US" sz="2800" dirty="0"/>
        </a:p>
      </dgm:t>
    </dgm:pt>
    <dgm:pt modelId="{77A4EA56-8EDA-4A11-8C2B-DD37D119C841}">
      <dgm:prSet phldrT="[Text]" custT="1"/>
      <dgm:spPr>
        <a:noFill/>
        <a:ln>
          <a:noFill/>
        </a:ln>
      </dgm:spPr>
      <dgm:t>
        <a:bodyPr/>
        <a:lstStyle/>
        <a:p>
          <a:r>
            <a:rPr lang="en-US" sz="1800" dirty="0">
              <a:noFill/>
            </a:rPr>
            <a:t>Should the initial solution be rotated, and if so, using what rotation scheme?</a:t>
          </a:r>
        </a:p>
      </dgm:t>
    </dgm:pt>
    <dgm:pt modelId="{463DB90B-FA95-4C29-92E4-A20C3FA4C929}" type="parTrans" cxnId="{C6BA13CF-E0B7-4B9C-B5D9-6B0640ACA0E8}">
      <dgm:prSet/>
      <dgm:spPr/>
      <dgm:t>
        <a:bodyPr/>
        <a:lstStyle/>
        <a:p>
          <a:endParaRPr lang="en-US" sz="2800"/>
        </a:p>
      </dgm:t>
    </dgm:pt>
    <dgm:pt modelId="{A7703750-C62D-4055-ACCF-EDC083CC64AA}" type="sibTrans" cxnId="{C6BA13CF-E0B7-4B9C-B5D9-6B0640ACA0E8}">
      <dgm:prSet/>
      <dgm:spPr/>
      <dgm:t>
        <a:bodyPr/>
        <a:lstStyle/>
        <a:p>
          <a:endParaRPr lang="en-US" sz="2800"/>
        </a:p>
      </dgm:t>
    </dgm:pt>
    <dgm:pt modelId="{5BCC3A93-0461-4AE8-BE52-0EE4BA2BBF8D}">
      <dgm:prSet phldrT="[Text]" custT="1"/>
      <dgm:spPr/>
      <dgm:t>
        <a:bodyPr/>
        <a:lstStyle/>
        <a:p>
          <a:r>
            <a:rPr lang="en-US" sz="1800" dirty="0"/>
            <a:t>Which extraction method should be used?</a:t>
          </a:r>
        </a:p>
      </dgm:t>
    </dgm:pt>
    <dgm:pt modelId="{E9FC848C-E36D-48B0-B7DA-24E982D6A2AD}" type="sibTrans" cxnId="{276A5FE8-EF41-43CE-854F-0C5A5337FDC3}">
      <dgm:prSet custT="1"/>
      <dgm:spPr>
        <a:noFill/>
        <a:ln>
          <a:noFill/>
        </a:ln>
      </dgm:spPr>
      <dgm:t>
        <a:bodyPr/>
        <a:lstStyle/>
        <a:p>
          <a:endParaRPr lang="en-US" sz="2800" dirty="0"/>
        </a:p>
      </dgm:t>
    </dgm:pt>
    <dgm:pt modelId="{0D471494-D1A0-4CDD-8354-5A771D9D2E9C}" type="parTrans" cxnId="{276A5FE8-EF41-43CE-854F-0C5A5337FDC3}">
      <dgm:prSet/>
      <dgm:spPr/>
      <dgm:t>
        <a:bodyPr/>
        <a:lstStyle/>
        <a:p>
          <a:endParaRPr lang="en-US" sz="2800"/>
        </a:p>
      </dgm:t>
    </dgm:pt>
    <dgm:pt modelId="{D52FABCF-B4E1-43ED-9596-E3163A21F7B4}" type="pres">
      <dgm:prSet presAssocID="{3868DF33-132B-4F97-82C3-B9E692478B21}" presName="outerComposite" presStyleCnt="0">
        <dgm:presLayoutVars>
          <dgm:chMax val="5"/>
          <dgm:dir/>
          <dgm:resizeHandles val="exact"/>
        </dgm:presLayoutVars>
      </dgm:prSet>
      <dgm:spPr/>
    </dgm:pt>
    <dgm:pt modelId="{E5F5583D-1833-46F5-ACFD-774BFA76B1B8}" type="pres">
      <dgm:prSet presAssocID="{3868DF33-132B-4F97-82C3-B9E692478B21}" presName="dummyMaxCanvas" presStyleCnt="0">
        <dgm:presLayoutVars/>
      </dgm:prSet>
      <dgm:spPr/>
    </dgm:pt>
    <dgm:pt modelId="{78BB6AB3-576B-4500-A826-C23E205A728E}" type="pres">
      <dgm:prSet presAssocID="{3868DF33-132B-4F97-82C3-B9E692478B21}" presName="FourNodes_1" presStyleLbl="node1" presStyleIdx="0" presStyleCnt="4">
        <dgm:presLayoutVars>
          <dgm:bulletEnabled val="1"/>
        </dgm:presLayoutVars>
      </dgm:prSet>
      <dgm:spPr/>
    </dgm:pt>
    <dgm:pt modelId="{890A8327-148C-4B0E-AB5B-5BA49EDA2D20}" type="pres">
      <dgm:prSet presAssocID="{3868DF33-132B-4F97-82C3-B9E692478B21}" presName="FourNodes_2" presStyleLbl="node1" presStyleIdx="1" presStyleCnt="4">
        <dgm:presLayoutVars>
          <dgm:bulletEnabled val="1"/>
        </dgm:presLayoutVars>
      </dgm:prSet>
      <dgm:spPr/>
    </dgm:pt>
    <dgm:pt modelId="{716540B7-A4DC-4724-BE4F-92F7C5CD2840}" type="pres">
      <dgm:prSet presAssocID="{3868DF33-132B-4F97-82C3-B9E692478B21}" presName="FourNodes_3" presStyleLbl="node1" presStyleIdx="2" presStyleCnt="4">
        <dgm:presLayoutVars>
          <dgm:bulletEnabled val="1"/>
        </dgm:presLayoutVars>
      </dgm:prSet>
      <dgm:spPr/>
    </dgm:pt>
    <dgm:pt modelId="{15953FDC-4FC6-43BB-9787-FA980E080B48}" type="pres">
      <dgm:prSet presAssocID="{3868DF33-132B-4F97-82C3-B9E692478B21}" presName="FourNodes_4" presStyleLbl="node1" presStyleIdx="3" presStyleCnt="4">
        <dgm:presLayoutVars>
          <dgm:bulletEnabled val="1"/>
        </dgm:presLayoutVars>
      </dgm:prSet>
      <dgm:spPr/>
    </dgm:pt>
    <dgm:pt modelId="{CE166A5D-A5EA-4260-8ECA-3D7C56C62EB3}" type="pres">
      <dgm:prSet presAssocID="{3868DF33-132B-4F97-82C3-B9E692478B21}" presName="FourConn_1-2" presStyleLbl="fgAccFollowNode1" presStyleIdx="0" presStyleCnt="3">
        <dgm:presLayoutVars>
          <dgm:bulletEnabled val="1"/>
        </dgm:presLayoutVars>
      </dgm:prSet>
      <dgm:spPr/>
    </dgm:pt>
    <dgm:pt modelId="{5CCE6772-B0DD-4524-803E-28ECB56A1609}" type="pres">
      <dgm:prSet presAssocID="{3868DF33-132B-4F97-82C3-B9E692478B21}" presName="FourConn_2-3" presStyleLbl="fgAccFollowNode1" presStyleIdx="1" presStyleCnt="3">
        <dgm:presLayoutVars>
          <dgm:bulletEnabled val="1"/>
        </dgm:presLayoutVars>
      </dgm:prSet>
      <dgm:spPr/>
    </dgm:pt>
    <dgm:pt modelId="{124BAC3A-3CF8-4CCB-A2F2-8D197D45CD03}" type="pres">
      <dgm:prSet presAssocID="{3868DF33-132B-4F97-82C3-B9E692478B21}" presName="FourConn_3-4" presStyleLbl="fgAccFollowNode1" presStyleIdx="2" presStyleCnt="3">
        <dgm:presLayoutVars>
          <dgm:bulletEnabled val="1"/>
        </dgm:presLayoutVars>
      </dgm:prSet>
      <dgm:spPr/>
    </dgm:pt>
    <dgm:pt modelId="{DAF67438-8417-43B5-A7CB-B3741AC69D62}" type="pres">
      <dgm:prSet presAssocID="{3868DF33-132B-4F97-82C3-B9E692478B21}" presName="FourNodes_1_text" presStyleLbl="node1" presStyleIdx="3" presStyleCnt="4">
        <dgm:presLayoutVars>
          <dgm:bulletEnabled val="1"/>
        </dgm:presLayoutVars>
      </dgm:prSet>
      <dgm:spPr/>
    </dgm:pt>
    <dgm:pt modelId="{93F30E13-2DED-4CE8-B2F4-C435D193EACD}" type="pres">
      <dgm:prSet presAssocID="{3868DF33-132B-4F97-82C3-B9E692478B21}" presName="FourNodes_2_text" presStyleLbl="node1" presStyleIdx="3" presStyleCnt="4">
        <dgm:presLayoutVars>
          <dgm:bulletEnabled val="1"/>
        </dgm:presLayoutVars>
      </dgm:prSet>
      <dgm:spPr/>
    </dgm:pt>
    <dgm:pt modelId="{3223432D-1E08-4F3A-ABFC-B8427646CE2D}" type="pres">
      <dgm:prSet presAssocID="{3868DF33-132B-4F97-82C3-B9E692478B21}" presName="FourNodes_3_text" presStyleLbl="node1" presStyleIdx="3" presStyleCnt="4">
        <dgm:presLayoutVars>
          <dgm:bulletEnabled val="1"/>
        </dgm:presLayoutVars>
      </dgm:prSet>
      <dgm:spPr/>
    </dgm:pt>
    <dgm:pt modelId="{E42AEFDA-3921-4121-A1A0-BE36D5D9CBE8}" type="pres">
      <dgm:prSet presAssocID="{3868DF33-132B-4F97-82C3-B9E692478B21}" presName="FourNodes_4_text" presStyleLbl="node1" presStyleIdx="3" presStyleCnt="4">
        <dgm:presLayoutVars>
          <dgm:bulletEnabled val="1"/>
        </dgm:presLayoutVars>
      </dgm:prSet>
      <dgm:spPr/>
    </dgm:pt>
  </dgm:ptLst>
  <dgm:cxnLst>
    <dgm:cxn modelId="{9FCC8D0E-4B2B-486D-9F45-4D6D3EA4100C}" type="presOf" srcId="{46554903-1EE4-4553-8875-A2F4A9C130DB}" destId="{DAF67438-8417-43B5-A7CB-B3741AC69D62}" srcOrd="1" destOrd="0" presId="urn:microsoft.com/office/officeart/2005/8/layout/vProcess5"/>
    <dgm:cxn modelId="{4A63AF1B-B35D-438F-A103-392D1A1FE317}" type="presOf" srcId="{4F112ED7-2066-46F3-BBA6-7BBB734F14FD}" destId="{3223432D-1E08-4F3A-ABFC-B8427646CE2D}" srcOrd="1" destOrd="0" presId="urn:microsoft.com/office/officeart/2005/8/layout/vProcess5"/>
    <dgm:cxn modelId="{052E5B21-2636-485C-B897-BC3A27FE3CDC}" type="presOf" srcId="{4F112ED7-2066-46F3-BBA6-7BBB734F14FD}" destId="{716540B7-A4DC-4724-BE4F-92F7C5CD2840}" srcOrd="0" destOrd="0" presId="urn:microsoft.com/office/officeart/2005/8/layout/vProcess5"/>
    <dgm:cxn modelId="{AA457B2A-C625-480A-BCB9-58932194175C}" type="presOf" srcId="{077C1467-E7FF-4B1A-9ABC-ADB9217632CD}" destId="{124BAC3A-3CF8-4CCB-A2F2-8D197D45CD03}" srcOrd="0" destOrd="0" presId="urn:microsoft.com/office/officeart/2005/8/layout/vProcess5"/>
    <dgm:cxn modelId="{3E17F32F-7A7A-4B8E-90C4-361246A4EEF2}" type="presOf" srcId="{77A4EA56-8EDA-4A11-8C2B-DD37D119C841}" destId="{15953FDC-4FC6-43BB-9787-FA980E080B48}" srcOrd="0" destOrd="0" presId="urn:microsoft.com/office/officeart/2005/8/layout/vProcess5"/>
    <dgm:cxn modelId="{5DE1155B-3E38-4656-B26C-7358D3E90586}" type="presOf" srcId="{464E24C0-3A65-49D0-BA87-4C0A35DAFF3D}" destId="{CE166A5D-A5EA-4260-8ECA-3D7C56C62EB3}" srcOrd="0" destOrd="0" presId="urn:microsoft.com/office/officeart/2005/8/layout/vProcess5"/>
    <dgm:cxn modelId="{0D582B5F-A85F-44D7-A63E-5381712FEEF7}" type="presOf" srcId="{5BCC3A93-0461-4AE8-BE52-0EE4BA2BBF8D}" destId="{93F30E13-2DED-4CE8-B2F4-C435D193EACD}" srcOrd="1" destOrd="0" presId="urn:microsoft.com/office/officeart/2005/8/layout/vProcess5"/>
    <dgm:cxn modelId="{ECF4E84B-9ED8-4A03-9CF0-2C30CC0969C4}" type="presOf" srcId="{E9FC848C-E36D-48B0-B7DA-24E982D6A2AD}" destId="{5CCE6772-B0DD-4524-803E-28ECB56A1609}" srcOrd="0" destOrd="0" presId="urn:microsoft.com/office/officeart/2005/8/layout/vProcess5"/>
    <dgm:cxn modelId="{3D3F3FB1-0378-4378-AB96-8D66FCFAD286}" type="presOf" srcId="{77A4EA56-8EDA-4A11-8C2B-DD37D119C841}" destId="{E42AEFDA-3921-4121-A1A0-BE36D5D9CBE8}" srcOrd="1" destOrd="0" presId="urn:microsoft.com/office/officeart/2005/8/layout/vProcess5"/>
    <dgm:cxn modelId="{9130FFB5-13BB-4654-AFF7-2361EE06F686}" srcId="{3868DF33-132B-4F97-82C3-B9E692478B21}" destId="{4F112ED7-2066-46F3-BBA6-7BBB734F14FD}" srcOrd="2" destOrd="0" parTransId="{6AB45FE6-266C-4AAB-A3BA-8D77A3325984}" sibTransId="{077C1467-E7FF-4B1A-9ABC-ADB9217632CD}"/>
    <dgm:cxn modelId="{C6BA13CF-E0B7-4B9C-B5D9-6B0640ACA0E8}" srcId="{3868DF33-132B-4F97-82C3-B9E692478B21}" destId="{77A4EA56-8EDA-4A11-8C2B-DD37D119C841}" srcOrd="3" destOrd="0" parTransId="{463DB90B-FA95-4C29-92E4-A20C3FA4C929}" sibTransId="{A7703750-C62D-4055-ACCF-EDC083CC64AA}"/>
    <dgm:cxn modelId="{331BE4D2-CC47-4482-90B2-1F9BE4444802}" srcId="{3868DF33-132B-4F97-82C3-B9E692478B21}" destId="{46554903-1EE4-4553-8875-A2F4A9C130DB}" srcOrd="0" destOrd="0" parTransId="{B4AC2EC9-A051-4FEC-992B-18275604D295}" sibTransId="{464E24C0-3A65-49D0-BA87-4C0A35DAFF3D}"/>
    <dgm:cxn modelId="{D09F83E5-DADB-41DF-979D-A0E060620EF2}" type="presOf" srcId="{3868DF33-132B-4F97-82C3-B9E692478B21}" destId="{D52FABCF-B4E1-43ED-9596-E3163A21F7B4}" srcOrd="0" destOrd="0" presId="urn:microsoft.com/office/officeart/2005/8/layout/vProcess5"/>
    <dgm:cxn modelId="{276A5FE8-EF41-43CE-854F-0C5A5337FDC3}" srcId="{3868DF33-132B-4F97-82C3-B9E692478B21}" destId="{5BCC3A93-0461-4AE8-BE52-0EE4BA2BBF8D}" srcOrd="1" destOrd="0" parTransId="{0D471494-D1A0-4CDD-8354-5A771D9D2E9C}" sibTransId="{E9FC848C-E36D-48B0-B7DA-24E982D6A2AD}"/>
    <dgm:cxn modelId="{79DA10F2-C48E-4508-8A98-0C128A1B4F35}" type="presOf" srcId="{46554903-1EE4-4553-8875-A2F4A9C130DB}" destId="{78BB6AB3-576B-4500-A826-C23E205A728E}" srcOrd="0" destOrd="0" presId="urn:microsoft.com/office/officeart/2005/8/layout/vProcess5"/>
    <dgm:cxn modelId="{B6253AFC-BAB4-4EB8-8D40-842C9FEC9945}" type="presOf" srcId="{5BCC3A93-0461-4AE8-BE52-0EE4BA2BBF8D}" destId="{890A8327-148C-4B0E-AB5B-5BA49EDA2D20}" srcOrd="0" destOrd="0" presId="urn:microsoft.com/office/officeart/2005/8/layout/vProcess5"/>
    <dgm:cxn modelId="{2B22D48A-96DA-4506-B0E1-7F86CCD25B6B}" type="presParOf" srcId="{D52FABCF-B4E1-43ED-9596-E3163A21F7B4}" destId="{E5F5583D-1833-46F5-ACFD-774BFA76B1B8}" srcOrd="0" destOrd="0" presId="urn:microsoft.com/office/officeart/2005/8/layout/vProcess5"/>
    <dgm:cxn modelId="{2F34151A-A1BC-4A9E-845C-58F16DE2E6B8}" type="presParOf" srcId="{D52FABCF-B4E1-43ED-9596-E3163A21F7B4}" destId="{78BB6AB3-576B-4500-A826-C23E205A728E}" srcOrd="1" destOrd="0" presId="urn:microsoft.com/office/officeart/2005/8/layout/vProcess5"/>
    <dgm:cxn modelId="{F0CBC875-517B-4A93-AA9E-B2A9B0B2951C}" type="presParOf" srcId="{D52FABCF-B4E1-43ED-9596-E3163A21F7B4}" destId="{890A8327-148C-4B0E-AB5B-5BA49EDA2D20}" srcOrd="2" destOrd="0" presId="urn:microsoft.com/office/officeart/2005/8/layout/vProcess5"/>
    <dgm:cxn modelId="{BAB02121-B9BA-4BA1-BBBD-FDB77961685D}" type="presParOf" srcId="{D52FABCF-B4E1-43ED-9596-E3163A21F7B4}" destId="{716540B7-A4DC-4724-BE4F-92F7C5CD2840}" srcOrd="3" destOrd="0" presId="urn:microsoft.com/office/officeart/2005/8/layout/vProcess5"/>
    <dgm:cxn modelId="{F304FD50-B04F-420A-93F8-3E81B464A9D2}" type="presParOf" srcId="{D52FABCF-B4E1-43ED-9596-E3163A21F7B4}" destId="{15953FDC-4FC6-43BB-9787-FA980E080B48}" srcOrd="4" destOrd="0" presId="urn:microsoft.com/office/officeart/2005/8/layout/vProcess5"/>
    <dgm:cxn modelId="{C1EF381C-72CF-460E-9DE6-045CBF6F9E22}" type="presParOf" srcId="{D52FABCF-B4E1-43ED-9596-E3163A21F7B4}" destId="{CE166A5D-A5EA-4260-8ECA-3D7C56C62EB3}" srcOrd="5" destOrd="0" presId="urn:microsoft.com/office/officeart/2005/8/layout/vProcess5"/>
    <dgm:cxn modelId="{A2E19EEE-E590-4C44-8BCC-4928D247029A}" type="presParOf" srcId="{D52FABCF-B4E1-43ED-9596-E3163A21F7B4}" destId="{5CCE6772-B0DD-4524-803E-28ECB56A1609}" srcOrd="6" destOrd="0" presId="urn:microsoft.com/office/officeart/2005/8/layout/vProcess5"/>
    <dgm:cxn modelId="{394F1F6A-68EE-4E62-8B31-D0E7E6EBF67D}" type="presParOf" srcId="{D52FABCF-B4E1-43ED-9596-E3163A21F7B4}" destId="{124BAC3A-3CF8-4CCB-A2F2-8D197D45CD03}" srcOrd="7" destOrd="0" presId="urn:microsoft.com/office/officeart/2005/8/layout/vProcess5"/>
    <dgm:cxn modelId="{2B48C793-AD9E-43AD-861E-60B8DA0D012D}" type="presParOf" srcId="{D52FABCF-B4E1-43ED-9596-E3163A21F7B4}" destId="{DAF67438-8417-43B5-A7CB-B3741AC69D62}" srcOrd="8" destOrd="0" presId="urn:microsoft.com/office/officeart/2005/8/layout/vProcess5"/>
    <dgm:cxn modelId="{18DA045D-277E-41E9-8B4A-FB691DA24C95}" type="presParOf" srcId="{D52FABCF-B4E1-43ED-9596-E3163A21F7B4}" destId="{93F30E13-2DED-4CE8-B2F4-C435D193EACD}" srcOrd="9" destOrd="0" presId="urn:microsoft.com/office/officeart/2005/8/layout/vProcess5"/>
    <dgm:cxn modelId="{812A565B-4718-4295-9306-A5F4635399F1}" type="presParOf" srcId="{D52FABCF-B4E1-43ED-9596-E3163A21F7B4}" destId="{3223432D-1E08-4F3A-ABFC-B8427646CE2D}" srcOrd="10" destOrd="0" presId="urn:microsoft.com/office/officeart/2005/8/layout/vProcess5"/>
    <dgm:cxn modelId="{FF190223-7053-41D6-90C2-ACE78482127F}" type="presParOf" srcId="{D52FABCF-B4E1-43ED-9596-E3163A21F7B4}" destId="{E42AEFDA-3921-4121-A1A0-BE36D5D9CBE8}" srcOrd="11"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D1DC946-4A27-4131-9CDF-2B4E0BC69705}">
      <dsp:nvSpPr>
        <dsp:cNvPr id="0" name=""/>
        <dsp:cNvSpPr/>
      </dsp:nvSpPr>
      <dsp:spPr>
        <a:xfrm>
          <a:off x="0" y="24848"/>
          <a:ext cx="7543800" cy="8798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en-GB" sz="3600" kern="1200" dirty="0">
              <a:latin typeface="Arial" panose="020B0604020202020204" pitchFamily="34" charset="0"/>
              <a:cs typeface="Arial" panose="020B0604020202020204" pitchFamily="34" charset="0"/>
            </a:rPr>
            <a:t>Data reduction and summarisation</a:t>
          </a:r>
          <a:endParaRPr lang="en-GB" sz="3600" kern="1200" dirty="0"/>
        </a:p>
      </dsp:txBody>
      <dsp:txXfrm>
        <a:off x="42950" y="67798"/>
        <a:ext cx="7457900" cy="793940"/>
      </dsp:txXfrm>
    </dsp:sp>
    <dsp:sp modelId="{950072FF-499B-48CA-84D8-8E2978FD34CB}">
      <dsp:nvSpPr>
        <dsp:cNvPr id="0" name=""/>
        <dsp:cNvSpPr/>
      </dsp:nvSpPr>
      <dsp:spPr>
        <a:xfrm>
          <a:off x="0" y="904688"/>
          <a:ext cx="7543800" cy="7783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39516" tIns="35560" rIns="199136" bIns="35560" numCol="1" spcCol="1270" anchor="t" anchorCtr="0">
          <a:noAutofit/>
        </a:bodyPr>
        <a:lstStyle/>
        <a:p>
          <a:pPr marL="285750" lvl="1" indent="-285750" algn="l" defTabSz="1244600">
            <a:lnSpc>
              <a:spcPct val="90000"/>
            </a:lnSpc>
            <a:spcBef>
              <a:spcPct val="0"/>
            </a:spcBef>
            <a:spcAft>
              <a:spcPct val="20000"/>
            </a:spcAft>
            <a:buChar char="•"/>
          </a:pPr>
          <a:r>
            <a:rPr lang="en-GB" sz="2800" kern="1200" dirty="0"/>
            <a:t>Exploit correlations among variables</a:t>
          </a:r>
        </a:p>
      </dsp:txBody>
      <dsp:txXfrm>
        <a:off x="0" y="904688"/>
        <a:ext cx="7543800" cy="778320"/>
      </dsp:txXfrm>
    </dsp:sp>
    <dsp:sp modelId="{A7B671C0-004E-487A-80FB-3B992780D5E8}">
      <dsp:nvSpPr>
        <dsp:cNvPr id="0" name=""/>
        <dsp:cNvSpPr/>
      </dsp:nvSpPr>
      <dsp:spPr>
        <a:xfrm>
          <a:off x="0" y="1683008"/>
          <a:ext cx="7543800" cy="8798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en-GB" sz="3600" kern="1200" dirty="0"/>
            <a:t>Uses</a:t>
          </a:r>
        </a:p>
      </dsp:txBody>
      <dsp:txXfrm>
        <a:off x="42950" y="1725958"/>
        <a:ext cx="7457900" cy="793940"/>
      </dsp:txXfrm>
    </dsp:sp>
    <dsp:sp modelId="{7840EA71-8D62-4A9B-9EDD-A28B131976F4}">
      <dsp:nvSpPr>
        <dsp:cNvPr id="0" name=""/>
        <dsp:cNvSpPr/>
      </dsp:nvSpPr>
      <dsp:spPr>
        <a:xfrm>
          <a:off x="0" y="2562848"/>
          <a:ext cx="7543800" cy="14350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39516" tIns="35560" rIns="199136" bIns="35560" numCol="1" spcCol="1270" anchor="t" anchorCtr="0">
          <a:noAutofit/>
        </a:bodyPr>
        <a:lstStyle/>
        <a:p>
          <a:pPr marL="285750" lvl="1" indent="-285750" algn="l" defTabSz="1244600">
            <a:lnSpc>
              <a:spcPct val="90000"/>
            </a:lnSpc>
            <a:spcBef>
              <a:spcPct val="0"/>
            </a:spcBef>
            <a:spcAft>
              <a:spcPct val="20000"/>
            </a:spcAft>
            <a:buChar char="•"/>
          </a:pPr>
          <a:r>
            <a:rPr lang="en-GB" sz="2800" kern="1200" dirty="0"/>
            <a:t>Correct for multicollinearity</a:t>
          </a:r>
        </a:p>
        <a:p>
          <a:pPr marL="285750" lvl="1" indent="-285750" algn="l" defTabSz="1244600">
            <a:lnSpc>
              <a:spcPct val="90000"/>
            </a:lnSpc>
            <a:spcBef>
              <a:spcPct val="0"/>
            </a:spcBef>
            <a:spcAft>
              <a:spcPct val="20000"/>
            </a:spcAft>
            <a:buChar char="•"/>
          </a:pPr>
          <a:r>
            <a:rPr lang="en-GB" sz="2800" kern="1200" dirty="0"/>
            <a:t>Data reduction</a:t>
          </a:r>
        </a:p>
        <a:p>
          <a:pPr marL="285750" lvl="1" indent="-285750" algn="l" defTabSz="1244600">
            <a:lnSpc>
              <a:spcPct val="90000"/>
            </a:lnSpc>
            <a:spcBef>
              <a:spcPct val="0"/>
            </a:spcBef>
            <a:spcAft>
              <a:spcPct val="20000"/>
            </a:spcAft>
            <a:buChar char="•"/>
          </a:pPr>
          <a:r>
            <a:rPr lang="en-GB" sz="2800" kern="1200" dirty="0"/>
            <a:t>Construct validity</a:t>
          </a:r>
        </a:p>
      </dsp:txBody>
      <dsp:txXfrm>
        <a:off x="0" y="2562848"/>
        <a:ext cx="7543800" cy="1435027"/>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167FAFA-677C-4EF7-BE07-9251984B46CF}">
      <dsp:nvSpPr>
        <dsp:cNvPr id="0" name=""/>
        <dsp:cNvSpPr/>
      </dsp:nvSpPr>
      <dsp:spPr>
        <a:xfrm>
          <a:off x="0" y="445925"/>
          <a:ext cx="7543800" cy="166635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5483" tIns="479044" rIns="585483" bIns="163576" numCol="1" spcCol="1270" anchor="t" anchorCtr="0">
          <a:noAutofit/>
        </a:bodyPr>
        <a:lstStyle/>
        <a:p>
          <a:pPr marL="228600" lvl="1" indent="-228600" algn="l" defTabSz="1022350">
            <a:lnSpc>
              <a:spcPct val="90000"/>
            </a:lnSpc>
            <a:spcBef>
              <a:spcPct val="0"/>
            </a:spcBef>
            <a:spcAft>
              <a:spcPct val="15000"/>
            </a:spcAft>
            <a:buChar char="•"/>
          </a:pPr>
          <a:r>
            <a:rPr lang="en-GB" sz="2300" kern="1200" dirty="0"/>
            <a:t>You know which variables (columns) </a:t>
          </a:r>
          <a:r>
            <a:rPr lang="en-GB" sz="2300" u="sng" kern="1200" dirty="0"/>
            <a:t>should</a:t>
          </a:r>
          <a:r>
            <a:rPr lang="en-GB" sz="2300" kern="1200" dirty="0"/>
            <a:t> go together</a:t>
          </a:r>
        </a:p>
        <a:p>
          <a:pPr marL="228600" lvl="1" indent="-228600" algn="l" defTabSz="1022350">
            <a:lnSpc>
              <a:spcPct val="90000"/>
            </a:lnSpc>
            <a:spcBef>
              <a:spcPct val="0"/>
            </a:spcBef>
            <a:spcAft>
              <a:spcPct val="15000"/>
            </a:spcAft>
            <a:buChar char="•"/>
          </a:pPr>
          <a:r>
            <a:rPr lang="en-GB" sz="2300" kern="1200" dirty="0"/>
            <a:t>3 – 5 statements that capture a concept / construct</a:t>
          </a:r>
        </a:p>
      </dsp:txBody>
      <dsp:txXfrm>
        <a:off x="0" y="445925"/>
        <a:ext cx="7543800" cy="1666350"/>
      </dsp:txXfrm>
    </dsp:sp>
    <dsp:sp modelId="{6071B6C6-2E71-468E-BD13-BAE21BA520A0}">
      <dsp:nvSpPr>
        <dsp:cNvPr id="0" name=""/>
        <dsp:cNvSpPr/>
      </dsp:nvSpPr>
      <dsp:spPr>
        <a:xfrm>
          <a:off x="377190" y="106444"/>
          <a:ext cx="5280660" cy="6789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596" tIns="0" rIns="199596" bIns="0" numCol="1" spcCol="1270" anchor="ctr" anchorCtr="0">
          <a:noAutofit/>
        </a:bodyPr>
        <a:lstStyle/>
        <a:p>
          <a:pPr marL="0" lvl="0" indent="0" algn="l" defTabSz="1022350">
            <a:lnSpc>
              <a:spcPct val="90000"/>
            </a:lnSpc>
            <a:spcBef>
              <a:spcPct val="0"/>
            </a:spcBef>
            <a:spcAft>
              <a:spcPct val="35000"/>
            </a:spcAft>
            <a:buNone/>
          </a:pPr>
          <a:r>
            <a:rPr lang="en-GB" sz="2300" kern="1200" dirty="0"/>
            <a:t>What’s different?</a:t>
          </a:r>
        </a:p>
      </dsp:txBody>
      <dsp:txXfrm>
        <a:off x="410334" y="139588"/>
        <a:ext cx="5214372" cy="612672"/>
      </dsp:txXfrm>
    </dsp:sp>
    <dsp:sp modelId="{EF39C1E6-0939-4671-BC46-DF4E93F9A988}">
      <dsp:nvSpPr>
        <dsp:cNvPr id="0" name=""/>
        <dsp:cNvSpPr/>
      </dsp:nvSpPr>
      <dsp:spPr>
        <a:xfrm>
          <a:off x="0" y="2575954"/>
          <a:ext cx="7543800" cy="1340325"/>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5483" tIns="479044" rIns="585483" bIns="163576" numCol="1" spcCol="1270" anchor="t" anchorCtr="0">
          <a:noAutofit/>
        </a:bodyPr>
        <a:lstStyle/>
        <a:p>
          <a:pPr marL="228600" lvl="1" indent="-228600" algn="l" defTabSz="1022350">
            <a:lnSpc>
              <a:spcPct val="90000"/>
            </a:lnSpc>
            <a:spcBef>
              <a:spcPct val="0"/>
            </a:spcBef>
            <a:spcAft>
              <a:spcPct val="15000"/>
            </a:spcAft>
            <a:buChar char="•"/>
          </a:pPr>
          <a:r>
            <a:rPr lang="en-GB" sz="2300" kern="1200" dirty="0"/>
            <a:t>Use Principal Axis Factoring (instead of PCA)</a:t>
          </a:r>
        </a:p>
        <a:p>
          <a:pPr marL="228600" lvl="1" indent="-228600" algn="l" defTabSz="1022350">
            <a:lnSpc>
              <a:spcPct val="90000"/>
            </a:lnSpc>
            <a:spcBef>
              <a:spcPct val="0"/>
            </a:spcBef>
            <a:spcAft>
              <a:spcPct val="15000"/>
            </a:spcAft>
            <a:buChar char="•"/>
          </a:pPr>
          <a:r>
            <a:rPr lang="en-GB" sz="2300" kern="1200" dirty="0"/>
            <a:t>See how many factors to retain</a:t>
          </a:r>
        </a:p>
      </dsp:txBody>
      <dsp:txXfrm>
        <a:off x="0" y="2575954"/>
        <a:ext cx="7543800" cy="1340325"/>
      </dsp:txXfrm>
    </dsp:sp>
    <dsp:sp modelId="{F4BE7ADE-2950-4EE4-AF19-677F0125A38F}">
      <dsp:nvSpPr>
        <dsp:cNvPr id="0" name=""/>
        <dsp:cNvSpPr/>
      </dsp:nvSpPr>
      <dsp:spPr>
        <a:xfrm>
          <a:off x="377190" y="2236475"/>
          <a:ext cx="5280660" cy="6789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596" tIns="0" rIns="199596" bIns="0" numCol="1" spcCol="1270" anchor="ctr" anchorCtr="0">
          <a:noAutofit/>
        </a:bodyPr>
        <a:lstStyle/>
        <a:p>
          <a:pPr marL="0" lvl="0" indent="0" algn="l" defTabSz="1022350">
            <a:lnSpc>
              <a:spcPct val="90000"/>
            </a:lnSpc>
            <a:spcBef>
              <a:spcPct val="0"/>
            </a:spcBef>
            <a:spcAft>
              <a:spcPct val="35000"/>
            </a:spcAft>
            <a:buNone/>
          </a:pPr>
          <a:r>
            <a:rPr lang="en-GB" sz="2300" kern="1200" dirty="0"/>
            <a:t>Method</a:t>
          </a:r>
        </a:p>
      </dsp:txBody>
      <dsp:txXfrm>
        <a:off x="410334" y="2269619"/>
        <a:ext cx="5214372" cy="612672"/>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BB6AB3-576B-4500-A826-C23E205A728E}">
      <dsp:nvSpPr>
        <dsp:cNvPr id="0" name=""/>
        <dsp:cNvSpPr/>
      </dsp:nvSpPr>
      <dsp:spPr>
        <a:xfrm>
          <a:off x="663" y="58737"/>
          <a:ext cx="6035040" cy="88499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marR="0" lvl="0" indent="0" algn="l" defTabSz="914400" eaLnBrk="1" fontAlgn="auto" latinLnBrk="0" hangingPunct="1">
            <a:lnSpc>
              <a:spcPct val="100000"/>
            </a:lnSpc>
            <a:spcBef>
              <a:spcPct val="0"/>
            </a:spcBef>
            <a:spcAft>
              <a:spcPts val="0"/>
            </a:spcAft>
            <a:buClrTx/>
            <a:buSzTx/>
            <a:buFontTx/>
            <a:buNone/>
            <a:tabLst/>
            <a:defRPr/>
          </a:pPr>
          <a:r>
            <a:rPr lang="en-US" sz="1800" kern="1200" dirty="0"/>
            <a:t>Should factor analysis be applied to the data?</a:t>
          </a:r>
        </a:p>
      </dsp:txBody>
      <dsp:txXfrm>
        <a:off x="26584" y="84658"/>
        <a:ext cx="5005273" cy="833157"/>
      </dsp:txXfrm>
    </dsp:sp>
    <dsp:sp modelId="{890A8327-148C-4B0E-AB5B-5BA49EDA2D20}">
      <dsp:nvSpPr>
        <dsp:cNvPr id="0" name=""/>
        <dsp:cNvSpPr/>
      </dsp:nvSpPr>
      <dsp:spPr>
        <a:xfrm>
          <a:off x="505434" y="1045908"/>
          <a:ext cx="6035040" cy="88499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Which extraction method should be used?</a:t>
          </a:r>
        </a:p>
      </dsp:txBody>
      <dsp:txXfrm>
        <a:off x="531355" y="1071829"/>
        <a:ext cx="4902513" cy="833157"/>
      </dsp:txXfrm>
    </dsp:sp>
    <dsp:sp modelId="{716540B7-A4DC-4724-BE4F-92F7C5CD2840}">
      <dsp:nvSpPr>
        <dsp:cNvPr id="0" name=""/>
        <dsp:cNvSpPr/>
      </dsp:nvSpPr>
      <dsp:spPr>
        <a:xfrm>
          <a:off x="1003325" y="2091817"/>
          <a:ext cx="6035040" cy="88499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How many factors should be retained in solution?</a:t>
          </a:r>
        </a:p>
      </dsp:txBody>
      <dsp:txXfrm>
        <a:off x="1029246" y="2117738"/>
        <a:ext cx="4910057" cy="833157"/>
      </dsp:txXfrm>
    </dsp:sp>
    <dsp:sp modelId="{15953FDC-4FC6-43BB-9787-FA980E080B48}">
      <dsp:nvSpPr>
        <dsp:cNvPr id="0" name=""/>
        <dsp:cNvSpPr/>
      </dsp:nvSpPr>
      <dsp:spPr>
        <a:xfrm>
          <a:off x="1508759" y="3137725"/>
          <a:ext cx="6035040" cy="884999"/>
        </a:xfrm>
        <a:prstGeom prst="roundRect">
          <a:avLst>
            <a:gd name="adj" fmla="val 10000"/>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noFill/>
            </a:rPr>
            <a:t>Should the initial solution be rotated, and if so, using what rotation scheme?</a:t>
          </a:r>
        </a:p>
      </dsp:txBody>
      <dsp:txXfrm>
        <a:off x="1534680" y="3163646"/>
        <a:ext cx="4902513" cy="833157"/>
      </dsp:txXfrm>
    </dsp:sp>
    <dsp:sp modelId="{CE166A5D-A5EA-4260-8ECA-3D7C56C62EB3}">
      <dsp:nvSpPr>
        <dsp:cNvPr id="0" name=""/>
        <dsp:cNvSpPr/>
      </dsp:nvSpPr>
      <dsp:spPr>
        <a:xfrm>
          <a:off x="5459790" y="677829"/>
          <a:ext cx="575249" cy="575249"/>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endParaRPr lang="en-US" sz="2800" kern="1200" dirty="0"/>
        </a:p>
      </dsp:txBody>
      <dsp:txXfrm>
        <a:off x="5589221" y="677829"/>
        <a:ext cx="316387" cy="432875"/>
      </dsp:txXfrm>
    </dsp:sp>
    <dsp:sp modelId="{5CCE6772-B0DD-4524-803E-28ECB56A1609}">
      <dsp:nvSpPr>
        <dsp:cNvPr id="0" name=""/>
        <dsp:cNvSpPr/>
      </dsp:nvSpPr>
      <dsp:spPr>
        <a:xfrm>
          <a:off x="5965224" y="1723737"/>
          <a:ext cx="575249" cy="575249"/>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endParaRPr lang="en-US" sz="2800" kern="1200" dirty="0"/>
        </a:p>
      </dsp:txBody>
      <dsp:txXfrm>
        <a:off x="6094655" y="1723737"/>
        <a:ext cx="316387" cy="432875"/>
      </dsp:txXfrm>
    </dsp:sp>
    <dsp:sp modelId="{124BAC3A-3CF8-4CCB-A2F2-8D197D45CD03}">
      <dsp:nvSpPr>
        <dsp:cNvPr id="0" name=""/>
        <dsp:cNvSpPr/>
      </dsp:nvSpPr>
      <dsp:spPr>
        <a:xfrm>
          <a:off x="6463115" y="2769646"/>
          <a:ext cx="575249" cy="575249"/>
        </a:xfrm>
        <a:prstGeom prst="downArrow">
          <a:avLst>
            <a:gd name="adj1" fmla="val 55000"/>
            <a:gd name="adj2" fmla="val 45000"/>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endParaRPr lang="en-US" sz="2800" kern="1200" dirty="0">
            <a:noFill/>
          </a:endParaRPr>
        </a:p>
      </dsp:txBody>
      <dsp:txXfrm>
        <a:off x="6592546" y="2769646"/>
        <a:ext cx="316387" cy="432875"/>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B4086D-60F0-4EBB-921A-EE016185607C}">
      <dsp:nvSpPr>
        <dsp:cNvPr id="0" name=""/>
        <dsp:cNvSpPr/>
      </dsp:nvSpPr>
      <dsp:spPr>
        <a:xfrm>
          <a:off x="148435" y="846585"/>
          <a:ext cx="3525547" cy="1101733"/>
        </a:xfrm>
        <a:prstGeom prst="rect">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746241" tIns="99060" rIns="99060" bIns="99060" numCol="1" spcCol="1270" anchor="ctr" anchorCtr="0">
          <a:noAutofit/>
        </a:bodyPr>
        <a:lstStyle/>
        <a:p>
          <a:pPr marL="0" lvl="0" indent="0" algn="l" defTabSz="1155700">
            <a:lnSpc>
              <a:spcPct val="90000"/>
            </a:lnSpc>
            <a:spcBef>
              <a:spcPct val="0"/>
            </a:spcBef>
            <a:spcAft>
              <a:spcPct val="35000"/>
            </a:spcAft>
            <a:buNone/>
          </a:pPr>
          <a:r>
            <a:rPr lang="en-GB" sz="2600" kern="1200" dirty="0"/>
            <a:t>A priori</a:t>
          </a:r>
        </a:p>
      </dsp:txBody>
      <dsp:txXfrm>
        <a:off x="148435" y="846585"/>
        <a:ext cx="3525547" cy="1101733"/>
      </dsp:txXfrm>
    </dsp:sp>
    <dsp:sp modelId="{D6402F0A-C053-4053-A368-0EE7D8388308}">
      <dsp:nvSpPr>
        <dsp:cNvPr id="0" name=""/>
        <dsp:cNvSpPr/>
      </dsp:nvSpPr>
      <dsp:spPr>
        <a:xfrm>
          <a:off x="1537" y="687445"/>
          <a:ext cx="771213" cy="1156820"/>
        </a:xfrm>
        <a:prstGeom prst="rect">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C62AAF8-28C5-4E24-8C37-8F2B0BC50100}">
      <dsp:nvSpPr>
        <dsp:cNvPr id="0" name=""/>
        <dsp:cNvSpPr/>
      </dsp:nvSpPr>
      <dsp:spPr>
        <a:xfrm>
          <a:off x="4016714" y="846585"/>
          <a:ext cx="3525547" cy="1101733"/>
        </a:xfrm>
        <a:prstGeom prst="rect">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746241" tIns="99060" rIns="99060" bIns="99060" numCol="1" spcCol="1270" anchor="ctr" anchorCtr="0">
          <a:noAutofit/>
        </a:bodyPr>
        <a:lstStyle/>
        <a:p>
          <a:pPr marL="0" lvl="0" indent="0" algn="l" defTabSz="1155700">
            <a:lnSpc>
              <a:spcPct val="90000"/>
            </a:lnSpc>
            <a:spcBef>
              <a:spcPct val="0"/>
            </a:spcBef>
            <a:spcAft>
              <a:spcPct val="35000"/>
            </a:spcAft>
            <a:buNone/>
          </a:pPr>
          <a:r>
            <a:rPr lang="en-GB" sz="2600" kern="1200" dirty="0"/>
            <a:t>Eigenvalues &gt; 1</a:t>
          </a:r>
        </a:p>
      </dsp:txBody>
      <dsp:txXfrm>
        <a:off x="4016714" y="846585"/>
        <a:ext cx="3525547" cy="1101733"/>
      </dsp:txXfrm>
    </dsp:sp>
    <dsp:sp modelId="{15125DB2-92F8-4390-A6A9-0A36A3D527FF}">
      <dsp:nvSpPr>
        <dsp:cNvPr id="0" name=""/>
        <dsp:cNvSpPr/>
      </dsp:nvSpPr>
      <dsp:spPr>
        <a:xfrm>
          <a:off x="3869816" y="687445"/>
          <a:ext cx="771213" cy="1156820"/>
        </a:xfrm>
        <a:prstGeom prst="rect">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78ACDA6-358E-4597-851F-6AA7A257CB86}">
      <dsp:nvSpPr>
        <dsp:cNvPr id="0" name=""/>
        <dsp:cNvSpPr/>
      </dsp:nvSpPr>
      <dsp:spPr>
        <a:xfrm>
          <a:off x="148435" y="2233545"/>
          <a:ext cx="3525547" cy="1101733"/>
        </a:xfrm>
        <a:prstGeom prst="rect">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746241" tIns="99060" rIns="99060" bIns="99060" numCol="1" spcCol="1270" anchor="ctr" anchorCtr="0">
          <a:noAutofit/>
        </a:bodyPr>
        <a:lstStyle/>
        <a:p>
          <a:pPr marL="0" lvl="0" indent="0" algn="l" defTabSz="1155700">
            <a:lnSpc>
              <a:spcPct val="90000"/>
            </a:lnSpc>
            <a:spcBef>
              <a:spcPct val="0"/>
            </a:spcBef>
            <a:spcAft>
              <a:spcPct val="35000"/>
            </a:spcAft>
            <a:buNone/>
          </a:pPr>
          <a:r>
            <a:rPr lang="en-GB" sz="2600" kern="1200" dirty="0"/>
            <a:t>Scree Plot</a:t>
          </a:r>
        </a:p>
      </dsp:txBody>
      <dsp:txXfrm>
        <a:off x="148435" y="2233545"/>
        <a:ext cx="3525547" cy="1101733"/>
      </dsp:txXfrm>
    </dsp:sp>
    <dsp:sp modelId="{BBFD8A08-4118-4C4B-A2DA-4E88B937C0B2}">
      <dsp:nvSpPr>
        <dsp:cNvPr id="0" name=""/>
        <dsp:cNvSpPr/>
      </dsp:nvSpPr>
      <dsp:spPr>
        <a:xfrm>
          <a:off x="1537" y="2074406"/>
          <a:ext cx="771213" cy="1156820"/>
        </a:xfrm>
        <a:prstGeom prst="rect">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3594296-31B5-4AA7-86B5-812A025ADC69}">
      <dsp:nvSpPr>
        <dsp:cNvPr id="0" name=""/>
        <dsp:cNvSpPr/>
      </dsp:nvSpPr>
      <dsp:spPr>
        <a:xfrm>
          <a:off x="4016714" y="2233545"/>
          <a:ext cx="3525547" cy="1101733"/>
        </a:xfrm>
        <a:prstGeom prst="rect">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746241" tIns="99060" rIns="99060" bIns="99060" numCol="1" spcCol="1270" anchor="ctr" anchorCtr="0">
          <a:noAutofit/>
        </a:bodyPr>
        <a:lstStyle/>
        <a:p>
          <a:pPr marL="0" lvl="0" indent="0" algn="l" defTabSz="1155700">
            <a:lnSpc>
              <a:spcPct val="90000"/>
            </a:lnSpc>
            <a:spcBef>
              <a:spcPct val="0"/>
            </a:spcBef>
            <a:spcAft>
              <a:spcPct val="35000"/>
            </a:spcAft>
            <a:buNone/>
          </a:pPr>
          <a:r>
            <a:rPr lang="en-GB" sz="2600" kern="1200" dirty="0"/>
            <a:t>Percent of Variance Explained (&gt; 60%)</a:t>
          </a:r>
        </a:p>
      </dsp:txBody>
      <dsp:txXfrm>
        <a:off x="4016714" y="2233545"/>
        <a:ext cx="3525547" cy="1101733"/>
      </dsp:txXfrm>
    </dsp:sp>
    <dsp:sp modelId="{71DE1771-0432-4F78-9C3E-CFF05228CE16}">
      <dsp:nvSpPr>
        <dsp:cNvPr id="0" name=""/>
        <dsp:cNvSpPr/>
      </dsp:nvSpPr>
      <dsp:spPr>
        <a:xfrm>
          <a:off x="3869816" y="2074406"/>
          <a:ext cx="771213" cy="1156820"/>
        </a:xfrm>
        <a:prstGeom prst="rect">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BB6AB3-576B-4500-A826-C23E205A728E}">
      <dsp:nvSpPr>
        <dsp:cNvPr id="0" name=""/>
        <dsp:cNvSpPr/>
      </dsp:nvSpPr>
      <dsp:spPr>
        <a:xfrm>
          <a:off x="0" y="0"/>
          <a:ext cx="6035040" cy="88499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marR="0" lvl="0" indent="0" algn="l" defTabSz="914400" eaLnBrk="1" fontAlgn="auto" latinLnBrk="0" hangingPunct="1">
            <a:lnSpc>
              <a:spcPct val="100000"/>
            </a:lnSpc>
            <a:spcBef>
              <a:spcPct val="0"/>
            </a:spcBef>
            <a:spcAft>
              <a:spcPts val="0"/>
            </a:spcAft>
            <a:buClrTx/>
            <a:buSzTx/>
            <a:buFontTx/>
            <a:buNone/>
            <a:tabLst/>
            <a:defRPr/>
          </a:pPr>
          <a:r>
            <a:rPr lang="en-US" sz="1800" kern="1200" dirty="0"/>
            <a:t>Should factor analysis be applied to the data?</a:t>
          </a:r>
        </a:p>
      </dsp:txBody>
      <dsp:txXfrm>
        <a:off x="25921" y="25921"/>
        <a:ext cx="5005273" cy="833157"/>
      </dsp:txXfrm>
    </dsp:sp>
    <dsp:sp modelId="{890A8327-148C-4B0E-AB5B-5BA49EDA2D20}">
      <dsp:nvSpPr>
        <dsp:cNvPr id="0" name=""/>
        <dsp:cNvSpPr/>
      </dsp:nvSpPr>
      <dsp:spPr>
        <a:xfrm>
          <a:off x="505434" y="1045908"/>
          <a:ext cx="6035040" cy="88499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Which extraction method should be used?</a:t>
          </a:r>
        </a:p>
      </dsp:txBody>
      <dsp:txXfrm>
        <a:off x="531355" y="1071829"/>
        <a:ext cx="4902513" cy="833157"/>
      </dsp:txXfrm>
    </dsp:sp>
    <dsp:sp modelId="{716540B7-A4DC-4724-BE4F-92F7C5CD2840}">
      <dsp:nvSpPr>
        <dsp:cNvPr id="0" name=""/>
        <dsp:cNvSpPr/>
      </dsp:nvSpPr>
      <dsp:spPr>
        <a:xfrm>
          <a:off x="1003325" y="2091817"/>
          <a:ext cx="6035040" cy="88499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How many factors should be retained in solution?</a:t>
          </a:r>
        </a:p>
      </dsp:txBody>
      <dsp:txXfrm>
        <a:off x="1029246" y="2117738"/>
        <a:ext cx="4910057" cy="833157"/>
      </dsp:txXfrm>
    </dsp:sp>
    <dsp:sp modelId="{15953FDC-4FC6-43BB-9787-FA980E080B48}">
      <dsp:nvSpPr>
        <dsp:cNvPr id="0" name=""/>
        <dsp:cNvSpPr/>
      </dsp:nvSpPr>
      <dsp:spPr>
        <a:xfrm>
          <a:off x="1508759" y="3137725"/>
          <a:ext cx="6035040" cy="884999"/>
        </a:xfrm>
        <a:prstGeom prst="roundRect">
          <a:avLst>
            <a:gd name="adj" fmla="val 10000"/>
          </a:avLst>
        </a:prstGeom>
        <a:solidFill>
          <a:schemeClr val="accent1"/>
        </a:solidFill>
        <a:ln w="12700" cap="flat" cmpd="sng" algn="ctr">
          <a:solidFill>
            <a:schemeClr val="bg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solidFill>
                <a:schemeClr val="bg1"/>
              </a:solidFill>
            </a:rPr>
            <a:t>Should the initial solution be rotated, and if so, using what rotation scheme?</a:t>
          </a:r>
        </a:p>
      </dsp:txBody>
      <dsp:txXfrm>
        <a:off x="1534680" y="3163646"/>
        <a:ext cx="4902513" cy="833157"/>
      </dsp:txXfrm>
    </dsp:sp>
    <dsp:sp modelId="{CE166A5D-A5EA-4260-8ECA-3D7C56C62EB3}">
      <dsp:nvSpPr>
        <dsp:cNvPr id="0" name=""/>
        <dsp:cNvSpPr/>
      </dsp:nvSpPr>
      <dsp:spPr>
        <a:xfrm>
          <a:off x="5459790" y="677829"/>
          <a:ext cx="575249" cy="575249"/>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endParaRPr lang="en-US" sz="2800" kern="1200" dirty="0"/>
        </a:p>
      </dsp:txBody>
      <dsp:txXfrm>
        <a:off x="5589221" y="677829"/>
        <a:ext cx="316387" cy="432875"/>
      </dsp:txXfrm>
    </dsp:sp>
    <dsp:sp modelId="{5CCE6772-B0DD-4524-803E-28ECB56A1609}">
      <dsp:nvSpPr>
        <dsp:cNvPr id="0" name=""/>
        <dsp:cNvSpPr/>
      </dsp:nvSpPr>
      <dsp:spPr>
        <a:xfrm>
          <a:off x="5965224" y="1723737"/>
          <a:ext cx="575249" cy="575249"/>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endParaRPr lang="en-US" sz="2800" kern="1200" dirty="0"/>
        </a:p>
      </dsp:txBody>
      <dsp:txXfrm>
        <a:off x="6094655" y="1723737"/>
        <a:ext cx="316387" cy="432875"/>
      </dsp:txXfrm>
    </dsp:sp>
    <dsp:sp modelId="{124BAC3A-3CF8-4CCB-A2F2-8D197D45CD03}">
      <dsp:nvSpPr>
        <dsp:cNvPr id="0" name=""/>
        <dsp:cNvSpPr/>
      </dsp:nvSpPr>
      <dsp:spPr>
        <a:xfrm>
          <a:off x="6463115" y="2769646"/>
          <a:ext cx="575249" cy="575249"/>
        </a:xfrm>
        <a:prstGeom prst="downArrow">
          <a:avLst>
            <a:gd name="adj1" fmla="val 55000"/>
            <a:gd name="adj2" fmla="val 45000"/>
          </a:avLst>
        </a:prstGeom>
        <a:solidFill>
          <a:schemeClr val="tx2">
            <a:lumMod val="20000"/>
            <a:lumOff val="8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endParaRPr lang="en-US" sz="2800" kern="1200" dirty="0">
            <a:noFill/>
          </a:endParaRPr>
        </a:p>
      </dsp:txBody>
      <dsp:txXfrm>
        <a:off x="6592546" y="2769646"/>
        <a:ext cx="316387" cy="432875"/>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3BB4DDC-45D6-4BE8-85EE-A1081DC2FCC1}">
      <dsp:nvSpPr>
        <dsp:cNvPr id="0" name=""/>
        <dsp:cNvSpPr/>
      </dsp:nvSpPr>
      <dsp:spPr>
        <a:xfrm>
          <a:off x="0" y="34276"/>
          <a:ext cx="7543800" cy="103135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830" tIns="163830" rIns="163830" bIns="163830" numCol="1" spcCol="1270" anchor="ctr" anchorCtr="0">
          <a:noAutofit/>
        </a:bodyPr>
        <a:lstStyle/>
        <a:p>
          <a:pPr marL="0" lvl="0" indent="0" algn="l" defTabSz="1911350">
            <a:lnSpc>
              <a:spcPct val="90000"/>
            </a:lnSpc>
            <a:spcBef>
              <a:spcPct val="0"/>
            </a:spcBef>
            <a:spcAft>
              <a:spcPct val="35000"/>
            </a:spcAft>
            <a:buNone/>
          </a:pPr>
          <a:r>
            <a:rPr lang="en-US" sz="4300" kern="1200" dirty="0"/>
            <a:t>Topic</a:t>
          </a:r>
          <a:endParaRPr lang="en-GB" sz="4300" kern="1200" dirty="0"/>
        </a:p>
      </dsp:txBody>
      <dsp:txXfrm>
        <a:off x="50347" y="84623"/>
        <a:ext cx="7443106" cy="930660"/>
      </dsp:txXfrm>
    </dsp:sp>
    <dsp:sp modelId="{258ACAE7-767F-42F6-AEDD-9AF90335F390}">
      <dsp:nvSpPr>
        <dsp:cNvPr id="0" name=""/>
        <dsp:cNvSpPr/>
      </dsp:nvSpPr>
      <dsp:spPr>
        <a:xfrm>
          <a:off x="0" y="1065631"/>
          <a:ext cx="7543800" cy="11793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39516" tIns="54610" rIns="305816" bIns="54610" numCol="1" spcCol="1270" anchor="t" anchorCtr="0">
          <a:noAutofit/>
        </a:bodyPr>
        <a:lstStyle/>
        <a:p>
          <a:pPr marL="285750" lvl="1" indent="-285750" algn="l" defTabSz="1511300">
            <a:lnSpc>
              <a:spcPct val="90000"/>
            </a:lnSpc>
            <a:spcBef>
              <a:spcPct val="0"/>
            </a:spcBef>
            <a:spcAft>
              <a:spcPct val="20000"/>
            </a:spcAft>
            <a:buChar char="•"/>
          </a:pPr>
          <a:r>
            <a:rPr lang="en-US" sz="3400" kern="1200" dirty="0"/>
            <a:t>Cluster Analysis</a:t>
          </a:r>
          <a:endParaRPr lang="en-GB" sz="3400" kern="1200" dirty="0"/>
        </a:p>
        <a:p>
          <a:pPr marL="285750" lvl="1" indent="-285750" algn="l" defTabSz="1511300">
            <a:lnSpc>
              <a:spcPct val="90000"/>
            </a:lnSpc>
            <a:spcBef>
              <a:spcPct val="0"/>
            </a:spcBef>
            <a:spcAft>
              <a:spcPct val="20000"/>
            </a:spcAft>
            <a:buChar char="•"/>
          </a:pPr>
          <a:r>
            <a:rPr lang="en-GB" sz="3400" kern="1200" dirty="0"/>
            <a:t>Segmentation</a:t>
          </a:r>
        </a:p>
      </dsp:txBody>
      <dsp:txXfrm>
        <a:off x="0" y="1065631"/>
        <a:ext cx="7543800" cy="1179382"/>
      </dsp:txXfrm>
    </dsp:sp>
    <dsp:sp modelId="{1DF53875-B095-465F-A2D5-C2F8FD5F4C63}">
      <dsp:nvSpPr>
        <dsp:cNvPr id="0" name=""/>
        <dsp:cNvSpPr/>
      </dsp:nvSpPr>
      <dsp:spPr>
        <a:xfrm>
          <a:off x="0" y="2245013"/>
          <a:ext cx="7543800" cy="103135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830" tIns="163830" rIns="163830" bIns="163830" numCol="1" spcCol="1270" anchor="ctr" anchorCtr="0">
          <a:noAutofit/>
        </a:bodyPr>
        <a:lstStyle/>
        <a:p>
          <a:pPr marL="0" lvl="0" indent="0" algn="l" defTabSz="1911350">
            <a:lnSpc>
              <a:spcPct val="90000"/>
            </a:lnSpc>
            <a:spcBef>
              <a:spcPct val="0"/>
            </a:spcBef>
            <a:spcAft>
              <a:spcPct val="35000"/>
            </a:spcAft>
            <a:buNone/>
          </a:pPr>
          <a:r>
            <a:rPr lang="en-GB" sz="4300" kern="1200" dirty="0"/>
            <a:t>Read</a:t>
          </a:r>
        </a:p>
      </dsp:txBody>
      <dsp:txXfrm>
        <a:off x="50347" y="2295360"/>
        <a:ext cx="7443106" cy="930660"/>
      </dsp:txXfrm>
    </dsp:sp>
    <dsp:sp modelId="{D68F5684-6656-466C-84CA-F7C97E7AD7C5}">
      <dsp:nvSpPr>
        <dsp:cNvPr id="0" name=""/>
        <dsp:cNvSpPr/>
      </dsp:nvSpPr>
      <dsp:spPr>
        <a:xfrm>
          <a:off x="0" y="3276368"/>
          <a:ext cx="7543800" cy="712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39516" tIns="54610" rIns="305816" bIns="54610" numCol="1" spcCol="1270" anchor="t" anchorCtr="0">
          <a:noAutofit/>
        </a:bodyPr>
        <a:lstStyle/>
        <a:p>
          <a:pPr marL="285750" lvl="1" indent="-285750" algn="l" defTabSz="1511300">
            <a:lnSpc>
              <a:spcPct val="90000"/>
            </a:lnSpc>
            <a:spcBef>
              <a:spcPct val="0"/>
            </a:spcBef>
            <a:spcAft>
              <a:spcPct val="20000"/>
            </a:spcAft>
            <a:buChar char="•"/>
          </a:pPr>
          <a:r>
            <a:rPr lang="en-GB" sz="3400" kern="1200" dirty="0"/>
            <a:t>Chapter 5 &amp; 6</a:t>
          </a:r>
        </a:p>
      </dsp:txBody>
      <dsp:txXfrm>
        <a:off x="0" y="3276368"/>
        <a:ext cx="7543800" cy="71208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647726-CBE1-4540-AC16-3E3C3F0E1A9F}">
      <dsp:nvSpPr>
        <dsp:cNvPr id="0" name=""/>
        <dsp:cNvSpPr/>
      </dsp:nvSpPr>
      <dsp:spPr>
        <a:xfrm>
          <a:off x="0" y="221550"/>
          <a:ext cx="8229600" cy="11907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38708" tIns="291592" rIns="638708" bIns="170688" numCol="1" spcCol="1270" anchor="t" anchorCtr="0">
          <a:noAutofit/>
        </a:bodyPr>
        <a:lstStyle/>
        <a:p>
          <a:pPr marL="228600" lvl="1" indent="-228600" algn="l" defTabSz="1066800">
            <a:lnSpc>
              <a:spcPct val="90000"/>
            </a:lnSpc>
            <a:spcBef>
              <a:spcPct val="0"/>
            </a:spcBef>
            <a:spcAft>
              <a:spcPct val="15000"/>
            </a:spcAft>
            <a:buChar char="•"/>
          </a:pPr>
          <a:r>
            <a:rPr lang="en-US" sz="2400" kern="1200" dirty="0"/>
            <a:t>Do we need all of them?</a:t>
          </a:r>
        </a:p>
        <a:p>
          <a:pPr marL="228600" lvl="1" indent="-228600" algn="l" defTabSz="1066800">
            <a:lnSpc>
              <a:spcPct val="90000"/>
            </a:lnSpc>
            <a:spcBef>
              <a:spcPct val="0"/>
            </a:spcBef>
            <a:spcAft>
              <a:spcPct val="15000"/>
            </a:spcAft>
            <a:buChar char="•"/>
          </a:pPr>
          <a:r>
            <a:rPr lang="en-US" sz="2400" kern="1200" dirty="0"/>
            <a:t>Can we learn something from correlations?</a:t>
          </a:r>
        </a:p>
      </dsp:txBody>
      <dsp:txXfrm>
        <a:off x="0" y="221550"/>
        <a:ext cx="8229600" cy="1190700"/>
      </dsp:txXfrm>
    </dsp:sp>
    <dsp:sp modelId="{E11BD41F-6404-4390-84BC-4FFCE47FA751}">
      <dsp:nvSpPr>
        <dsp:cNvPr id="0" name=""/>
        <dsp:cNvSpPr/>
      </dsp:nvSpPr>
      <dsp:spPr>
        <a:xfrm>
          <a:off x="411480" y="14910"/>
          <a:ext cx="5760720" cy="4132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7742" tIns="0" rIns="217742" bIns="0" numCol="1" spcCol="1270" anchor="ctr" anchorCtr="0">
          <a:noAutofit/>
        </a:bodyPr>
        <a:lstStyle/>
        <a:p>
          <a:pPr marL="0" lvl="0" indent="0" algn="l" defTabSz="1066800">
            <a:lnSpc>
              <a:spcPct val="90000"/>
            </a:lnSpc>
            <a:spcBef>
              <a:spcPct val="0"/>
            </a:spcBef>
            <a:spcAft>
              <a:spcPct val="35000"/>
            </a:spcAft>
            <a:buNone/>
          </a:pPr>
          <a:r>
            <a:rPr lang="en-US" sz="2400" kern="1200" dirty="0"/>
            <a:t>Several variables – some are correlated</a:t>
          </a:r>
          <a:endParaRPr lang="en-GB" sz="2400" kern="1200" dirty="0"/>
        </a:p>
      </dsp:txBody>
      <dsp:txXfrm>
        <a:off x="431655" y="35085"/>
        <a:ext cx="5720370" cy="37293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CC0A50C-4FE4-40E9-9BC2-25E68C2BA753}">
      <dsp:nvSpPr>
        <dsp:cNvPr id="0" name=""/>
        <dsp:cNvSpPr/>
      </dsp:nvSpPr>
      <dsp:spPr>
        <a:xfrm>
          <a:off x="0" y="349647"/>
          <a:ext cx="7543800" cy="76545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5483" tIns="374904" rIns="585483" bIns="128016" numCol="1" spcCol="1270" anchor="t" anchorCtr="0">
          <a:noAutofit/>
        </a:bodyPr>
        <a:lstStyle/>
        <a:p>
          <a:pPr marL="171450" lvl="1" indent="-171450" algn="l" defTabSz="800100">
            <a:lnSpc>
              <a:spcPct val="90000"/>
            </a:lnSpc>
            <a:spcBef>
              <a:spcPct val="0"/>
            </a:spcBef>
            <a:spcAft>
              <a:spcPct val="15000"/>
            </a:spcAft>
            <a:buChar char="•"/>
          </a:pPr>
          <a:r>
            <a:rPr lang="en-GB" sz="1800" kern="1200" dirty="0"/>
            <a:t>Measurement / Statistical Model</a:t>
          </a:r>
        </a:p>
      </dsp:txBody>
      <dsp:txXfrm>
        <a:off x="0" y="349647"/>
        <a:ext cx="7543800" cy="765450"/>
      </dsp:txXfrm>
    </dsp:sp>
    <dsp:sp modelId="{F4ED3722-C005-4ECD-A69C-31EED2CE1F9D}">
      <dsp:nvSpPr>
        <dsp:cNvPr id="0" name=""/>
        <dsp:cNvSpPr/>
      </dsp:nvSpPr>
      <dsp:spPr>
        <a:xfrm>
          <a:off x="377190" y="83967"/>
          <a:ext cx="5280660" cy="5313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596" tIns="0" rIns="199596" bIns="0" numCol="1" spcCol="1270" anchor="ctr" anchorCtr="0">
          <a:noAutofit/>
        </a:bodyPr>
        <a:lstStyle/>
        <a:p>
          <a:pPr marL="0" lvl="0" indent="0" algn="l" defTabSz="800100">
            <a:lnSpc>
              <a:spcPct val="90000"/>
            </a:lnSpc>
            <a:spcBef>
              <a:spcPct val="0"/>
            </a:spcBef>
            <a:spcAft>
              <a:spcPct val="35000"/>
            </a:spcAft>
            <a:buNone/>
          </a:pPr>
          <a:r>
            <a:rPr lang="en-GB" sz="1800" kern="1200" dirty="0"/>
            <a:t>Exploratory Factor Analysis (EFA)</a:t>
          </a:r>
        </a:p>
      </dsp:txBody>
      <dsp:txXfrm>
        <a:off x="403129" y="109906"/>
        <a:ext cx="5228782" cy="479482"/>
      </dsp:txXfrm>
    </dsp:sp>
    <dsp:sp modelId="{0CC6B376-E6FD-4D32-9B46-D9A0086D44F2}">
      <dsp:nvSpPr>
        <dsp:cNvPr id="0" name=""/>
        <dsp:cNvSpPr/>
      </dsp:nvSpPr>
      <dsp:spPr>
        <a:xfrm>
          <a:off x="0" y="1477977"/>
          <a:ext cx="7543800" cy="16443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5483" tIns="374904" rIns="585483" bIns="128016" numCol="1" spcCol="1270" anchor="t" anchorCtr="0">
          <a:noAutofit/>
        </a:bodyPr>
        <a:lstStyle/>
        <a:p>
          <a:pPr marL="171450" lvl="1" indent="-171450" algn="l" defTabSz="800100">
            <a:lnSpc>
              <a:spcPct val="90000"/>
            </a:lnSpc>
            <a:spcBef>
              <a:spcPct val="0"/>
            </a:spcBef>
            <a:spcAft>
              <a:spcPct val="15000"/>
            </a:spcAft>
            <a:buChar char="•"/>
          </a:pPr>
          <a:r>
            <a:rPr lang="en-GB" sz="1800" kern="1200" dirty="0"/>
            <a:t>Mathematical procedure</a:t>
          </a:r>
        </a:p>
        <a:p>
          <a:pPr marL="171450" lvl="1" indent="-171450" algn="l" defTabSz="800100">
            <a:lnSpc>
              <a:spcPct val="90000"/>
            </a:lnSpc>
            <a:spcBef>
              <a:spcPct val="0"/>
            </a:spcBef>
            <a:spcAft>
              <a:spcPct val="15000"/>
            </a:spcAft>
            <a:buChar char="•"/>
          </a:pPr>
          <a:r>
            <a:rPr lang="en-GB" sz="1800" kern="1200" dirty="0"/>
            <a:t>Used to find:</a:t>
          </a:r>
        </a:p>
        <a:p>
          <a:pPr marL="342900" lvl="2" indent="-171450" algn="l" defTabSz="800100">
            <a:lnSpc>
              <a:spcPct val="90000"/>
            </a:lnSpc>
            <a:spcBef>
              <a:spcPct val="0"/>
            </a:spcBef>
            <a:spcAft>
              <a:spcPct val="15000"/>
            </a:spcAft>
            <a:buChar char="•"/>
          </a:pPr>
          <a:r>
            <a:rPr lang="en-GB" sz="1800" kern="1200" dirty="0"/>
            <a:t>Minimum number of factors</a:t>
          </a:r>
        </a:p>
        <a:p>
          <a:pPr marL="342900" lvl="2" indent="-171450" algn="l" defTabSz="800100">
            <a:lnSpc>
              <a:spcPct val="90000"/>
            </a:lnSpc>
            <a:spcBef>
              <a:spcPct val="0"/>
            </a:spcBef>
            <a:spcAft>
              <a:spcPct val="15000"/>
            </a:spcAft>
            <a:buChar char="•"/>
          </a:pPr>
          <a:r>
            <a:rPr lang="en-GB" sz="1800" kern="1200" dirty="0"/>
            <a:t>Accounting for maximum variance in data</a:t>
          </a:r>
        </a:p>
      </dsp:txBody>
      <dsp:txXfrm>
        <a:off x="0" y="1477977"/>
        <a:ext cx="7543800" cy="1644300"/>
      </dsp:txXfrm>
    </dsp:sp>
    <dsp:sp modelId="{838B42CD-3704-467A-B70E-C57168B14FF8}">
      <dsp:nvSpPr>
        <dsp:cNvPr id="0" name=""/>
        <dsp:cNvSpPr/>
      </dsp:nvSpPr>
      <dsp:spPr>
        <a:xfrm>
          <a:off x="377190" y="1212297"/>
          <a:ext cx="5280660" cy="5313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596" tIns="0" rIns="199596" bIns="0" numCol="1" spcCol="1270" anchor="ctr" anchorCtr="0">
          <a:noAutofit/>
        </a:bodyPr>
        <a:lstStyle/>
        <a:p>
          <a:pPr marL="0" lvl="0" indent="0" algn="l" defTabSz="800100">
            <a:lnSpc>
              <a:spcPct val="90000"/>
            </a:lnSpc>
            <a:spcBef>
              <a:spcPct val="0"/>
            </a:spcBef>
            <a:spcAft>
              <a:spcPct val="35000"/>
            </a:spcAft>
            <a:buNone/>
          </a:pPr>
          <a:r>
            <a:rPr lang="en-GB" sz="1800" kern="1200" dirty="0"/>
            <a:t>Principal Component Analysis (PCA)</a:t>
          </a:r>
        </a:p>
      </dsp:txBody>
      <dsp:txXfrm>
        <a:off x="403129" y="1238236"/>
        <a:ext cx="5228782" cy="479482"/>
      </dsp:txXfrm>
    </dsp:sp>
    <dsp:sp modelId="{361680A8-79FB-44B1-AF0C-7092A47018F1}">
      <dsp:nvSpPr>
        <dsp:cNvPr id="0" name=""/>
        <dsp:cNvSpPr/>
      </dsp:nvSpPr>
      <dsp:spPr>
        <a:xfrm>
          <a:off x="0" y="3485157"/>
          <a:ext cx="7543800" cy="4536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49181DC-7B3F-43BC-85C2-F8E0C50169C5}">
      <dsp:nvSpPr>
        <dsp:cNvPr id="0" name=""/>
        <dsp:cNvSpPr/>
      </dsp:nvSpPr>
      <dsp:spPr>
        <a:xfrm>
          <a:off x="377190" y="3219477"/>
          <a:ext cx="5280660" cy="5313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596" tIns="0" rIns="199596" bIns="0" numCol="1" spcCol="1270" anchor="ctr" anchorCtr="0">
          <a:noAutofit/>
        </a:bodyPr>
        <a:lstStyle/>
        <a:p>
          <a:pPr marL="0" lvl="0" indent="0" algn="l" defTabSz="800100">
            <a:lnSpc>
              <a:spcPct val="90000"/>
            </a:lnSpc>
            <a:spcBef>
              <a:spcPct val="0"/>
            </a:spcBef>
            <a:spcAft>
              <a:spcPct val="35000"/>
            </a:spcAft>
            <a:buNone/>
          </a:pPr>
          <a:r>
            <a:rPr lang="en-GB" sz="1800" kern="1200" dirty="0"/>
            <a:t>EFA and PCA are often used interchangeably</a:t>
          </a:r>
        </a:p>
      </dsp:txBody>
      <dsp:txXfrm>
        <a:off x="403129" y="3245416"/>
        <a:ext cx="5228782" cy="47948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1FB2A5D-7B61-4C0B-BD93-8F5270D928C4}">
      <dsp:nvSpPr>
        <dsp:cNvPr id="0" name=""/>
        <dsp:cNvSpPr/>
      </dsp:nvSpPr>
      <dsp:spPr>
        <a:xfrm>
          <a:off x="0" y="1109562"/>
          <a:ext cx="3703638" cy="8694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87443" tIns="249936" rIns="287443" bIns="85344" numCol="1" spcCol="1270" anchor="t" anchorCtr="0">
          <a:noAutofit/>
        </a:bodyPr>
        <a:lstStyle/>
        <a:p>
          <a:pPr marL="114300" lvl="1" indent="-114300" algn="l" defTabSz="533400">
            <a:lnSpc>
              <a:spcPct val="90000"/>
            </a:lnSpc>
            <a:spcBef>
              <a:spcPct val="0"/>
            </a:spcBef>
            <a:spcAft>
              <a:spcPct val="15000"/>
            </a:spcAft>
            <a:buChar char="•"/>
          </a:pPr>
          <a:r>
            <a:rPr lang="en-GB" sz="1200" kern="1200" dirty="0"/>
            <a:t>Small values mean variables cannot be explained by other variables</a:t>
          </a:r>
        </a:p>
        <a:p>
          <a:pPr marL="114300" lvl="1" indent="-114300" algn="l" defTabSz="533400">
            <a:lnSpc>
              <a:spcPct val="90000"/>
            </a:lnSpc>
            <a:spcBef>
              <a:spcPct val="0"/>
            </a:spcBef>
            <a:spcAft>
              <a:spcPct val="15000"/>
            </a:spcAft>
            <a:buChar char="•"/>
          </a:pPr>
          <a:r>
            <a:rPr lang="en-GB" sz="1200" kern="1200" dirty="0"/>
            <a:t>&gt; .50</a:t>
          </a:r>
        </a:p>
      </dsp:txBody>
      <dsp:txXfrm>
        <a:off x="0" y="1109562"/>
        <a:ext cx="3703638" cy="869400"/>
      </dsp:txXfrm>
    </dsp:sp>
    <dsp:sp modelId="{A361400E-9291-4F88-9020-12678FC9C156}">
      <dsp:nvSpPr>
        <dsp:cNvPr id="0" name=""/>
        <dsp:cNvSpPr/>
      </dsp:nvSpPr>
      <dsp:spPr>
        <a:xfrm>
          <a:off x="185181" y="932442"/>
          <a:ext cx="2592546" cy="3542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7992" tIns="0" rIns="97992" bIns="0" numCol="1" spcCol="1270" anchor="ctr" anchorCtr="0">
          <a:noAutofit/>
        </a:bodyPr>
        <a:lstStyle/>
        <a:p>
          <a:pPr marL="0" lvl="0" indent="0" algn="l" defTabSz="533400">
            <a:lnSpc>
              <a:spcPct val="90000"/>
            </a:lnSpc>
            <a:spcBef>
              <a:spcPct val="0"/>
            </a:spcBef>
            <a:spcAft>
              <a:spcPct val="35000"/>
            </a:spcAft>
            <a:buNone/>
          </a:pPr>
          <a:r>
            <a:rPr lang="en-GB" sz="1200" kern="1200" dirty="0"/>
            <a:t>KMO Measure of Sampling Adequacy</a:t>
          </a:r>
        </a:p>
      </dsp:txBody>
      <dsp:txXfrm>
        <a:off x="202474" y="949735"/>
        <a:ext cx="2557960" cy="319654"/>
      </dsp:txXfrm>
    </dsp:sp>
    <dsp:sp modelId="{FCB53720-7470-42E5-99CB-000848E20375}">
      <dsp:nvSpPr>
        <dsp:cNvPr id="0" name=""/>
        <dsp:cNvSpPr/>
      </dsp:nvSpPr>
      <dsp:spPr>
        <a:xfrm>
          <a:off x="0" y="2220882"/>
          <a:ext cx="3703638" cy="8694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87443" tIns="249936" rIns="287443" bIns="85344" numCol="1" spcCol="1270" anchor="t" anchorCtr="0">
          <a:noAutofit/>
        </a:bodyPr>
        <a:lstStyle/>
        <a:p>
          <a:pPr marL="114300" lvl="1" indent="-114300" algn="l" defTabSz="533400">
            <a:lnSpc>
              <a:spcPct val="90000"/>
            </a:lnSpc>
            <a:spcBef>
              <a:spcPct val="0"/>
            </a:spcBef>
            <a:spcAft>
              <a:spcPct val="15000"/>
            </a:spcAft>
            <a:buChar char="•"/>
          </a:pPr>
          <a:r>
            <a:rPr lang="en-GB" sz="1200" kern="1200" dirty="0"/>
            <a:t>H</a:t>
          </a:r>
          <a:r>
            <a:rPr lang="en-GB" sz="1200" kern="1200" baseline="-25000" dirty="0"/>
            <a:t>0</a:t>
          </a:r>
          <a:r>
            <a:rPr lang="en-GB" sz="1200" kern="1200" dirty="0"/>
            <a:t>: Variables are uncorrelated (No Factor Analysis)</a:t>
          </a:r>
        </a:p>
        <a:p>
          <a:pPr marL="114300" lvl="1" indent="-114300" algn="l" defTabSz="533400">
            <a:lnSpc>
              <a:spcPct val="90000"/>
            </a:lnSpc>
            <a:spcBef>
              <a:spcPct val="0"/>
            </a:spcBef>
            <a:spcAft>
              <a:spcPct val="15000"/>
            </a:spcAft>
            <a:buChar char="•"/>
          </a:pPr>
          <a:r>
            <a:rPr lang="en-GB" sz="1200" kern="1200" dirty="0"/>
            <a:t>H</a:t>
          </a:r>
          <a:r>
            <a:rPr lang="en-GB" sz="1200" kern="1200" baseline="-25000" dirty="0"/>
            <a:t>1</a:t>
          </a:r>
          <a:r>
            <a:rPr lang="en-GB" sz="1200" kern="1200" dirty="0"/>
            <a:t>: Variables are correlated </a:t>
          </a:r>
        </a:p>
      </dsp:txBody>
      <dsp:txXfrm>
        <a:off x="0" y="2220882"/>
        <a:ext cx="3703638" cy="869400"/>
      </dsp:txXfrm>
    </dsp:sp>
    <dsp:sp modelId="{8B82F223-EA64-45B9-B6B1-A7333CB98A5E}">
      <dsp:nvSpPr>
        <dsp:cNvPr id="0" name=""/>
        <dsp:cNvSpPr/>
      </dsp:nvSpPr>
      <dsp:spPr>
        <a:xfrm>
          <a:off x="185181" y="2043762"/>
          <a:ext cx="2592546" cy="3542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7992" tIns="0" rIns="97992" bIns="0" numCol="1" spcCol="1270" anchor="ctr" anchorCtr="0">
          <a:noAutofit/>
        </a:bodyPr>
        <a:lstStyle/>
        <a:p>
          <a:pPr marL="0" lvl="0" indent="0" algn="l" defTabSz="533400">
            <a:lnSpc>
              <a:spcPct val="90000"/>
            </a:lnSpc>
            <a:spcBef>
              <a:spcPct val="0"/>
            </a:spcBef>
            <a:spcAft>
              <a:spcPct val="35000"/>
            </a:spcAft>
            <a:buNone/>
          </a:pPr>
          <a:r>
            <a:rPr lang="en-GB" sz="1200" kern="1200" dirty="0"/>
            <a:t>Bartlett’s Test</a:t>
          </a:r>
        </a:p>
      </dsp:txBody>
      <dsp:txXfrm>
        <a:off x="202474" y="2061055"/>
        <a:ext cx="2557960" cy="31965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DE4B1E-1B3E-4529-A59A-B1760E35D36A}">
      <dsp:nvSpPr>
        <dsp:cNvPr id="0" name=""/>
        <dsp:cNvSpPr/>
      </dsp:nvSpPr>
      <dsp:spPr>
        <a:xfrm>
          <a:off x="1186085" y="173"/>
          <a:ext cx="2298501" cy="114925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60960" rIns="91440" bIns="60960" numCol="1" spcCol="1270" anchor="ctr" anchorCtr="0">
          <a:noAutofit/>
        </a:bodyPr>
        <a:lstStyle/>
        <a:p>
          <a:pPr marL="0" lvl="0" indent="0" algn="ctr" defTabSz="2133600">
            <a:lnSpc>
              <a:spcPct val="90000"/>
            </a:lnSpc>
            <a:spcBef>
              <a:spcPct val="0"/>
            </a:spcBef>
            <a:spcAft>
              <a:spcPct val="35000"/>
            </a:spcAft>
            <a:buNone/>
          </a:pPr>
          <a:r>
            <a:rPr lang="en-GB" sz="4800" kern="1200" dirty="0"/>
            <a:t>Reliable</a:t>
          </a:r>
        </a:p>
      </dsp:txBody>
      <dsp:txXfrm>
        <a:off x="1219745" y="33833"/>
        <a:ext cx="2231181" cy="1081930"/>
      </dsp:txXfrm>
    </dsp:sp>
    <dsp:sp modelId="{11028A7D-0C8C-4318-8E0D-7AF2919B4F6E}">
      <dsp:nvSpPr>
        <dsp:cNvPr id="0" name=""/>
        <dsp:cNvSpPr/>
      </dsp:nvSpPr>
      <dsp:spPr>
        <a:xfrm>
          <a:off x="1415935" y="1149424"/>
          <a:ext cx="229850" cy="861938"/>
        </a:xfrm>
        <a:custGeom>
          <a:avLst/>
          <a:gdLst/>
          <a:ahLst/>
          <a:cxnLst/>
          <a:rect l="0" t="0" r="0" b="0"/>
          <a:pathLst>
            <a:path>
              <a:moveTo>
                <a:pt x="0" y="0"/>
              </a:moveTo>
              <a:lnTo>
                <a:pt x="0" y="861938"/>
              </a:lnTo>
              <a:lnTo>
                <a:pt x="229850" y="861938"/>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9391E71-DA1F-45C4-8A5A-1523E43AA510}">
      <dsp:nvSpPr>
        <dsp:cNvPr id="0" name=""/>
        <dsp:cNvSpPr/>
      </dsp:nvSpPr>
      <dsp:spPr>
        <a:xfrm>
          <a:off x="1645786" y="1436737"/>
          <a:ext cx="1838801" cy="114925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GB" sz="1200" kern="1200" dirty="0"/>
            <a:t>The extent to which a scale produces consistent results if repeated measurements are made on the characteristic</a:t>
          </a:r>
        </a:p>
      </dsp:txBody>
      <dsp:txXfrm>
        <a:off x="1679446" y="1470397"/>
        <a:ext cx="1771481" cy="1081930"/>
      </dsp:txXfrm>
    </dsp:sp>
    <dsp:sp modelId="{3BB7D3F0-18C3-4268-A525-76D7DF9B4CA7}">
      <dsp:nvSpPr>
        <dsp:cNvPr id="0" name=""/>
        <dsp:cNvSpPr/>
      </dsp:nvSpPr>
      <dsp:spPr>
        <a:xfrm>
          <a:off x="1415935" y="1149424"/>
          <a:ext cx="229850" cy="2298501"/>
        </a:xfrm>
        <a:custGeom>
          <a:avLst/>
          <a:gdLst/>
          <a:ahLst/>
          <a:cxnLst/>
          <a:rect l="0" t="0" r="0" b="0"/>
          <a:pathLst>
            <a:path>
              <a:moveTo>
                <a:pt x="0" y="0"/>
              </a:moveTo>
              <a:lnTo>
                <a:pt x="0" y="2298501"/>
              </a:lnTo>
              <a:lnTo>
                <a:pt x="229850" y="229850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1172EAD-3514-41A4-84D2-F6CE40DA7E67}">
      <dsp:nvSpPr>
        <dsp:cNvPr id="0" name=""/>
        <dsp:cNvSpPr/>
      </dsp:nvSpPr>
      <dsp:spPr>
        <a:xfrm>
          <a:off x="1645786" y="2873300"/>
          <a:ext cx="1838801" cy="114925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GB" sz="1200" kern="1200" dirty="0"/>
            <a:t>Assessed with Coefficient </a:t>
          </a:r>
          <a:r>
            <a:rPr lang="el-GR" sz="1200" kern="1200" dirty="0">
              <a:latin typeface="Calibri"/>
            </a:rPr>
            <a:t>α</a:t>
          </a:r>
          <a:endParaRPr lang="en-GB" sz="1200" kern="1200" dirty="0"/>
        </a:p>
      </dsp:txBody>
      <dsp:txXfrm>
        <a:off x="1679446" y="2906960"/>
        <a:ext cx="1771481" cy="1081930"/>
      </dsp:txXfrm>
    </dsp:sp>
    <dsp:sp modelId="{461517EF-1156-489D-96EB-40C9B2391CE8}">
      <dsp:nvSpPr>
        <dsp:cNvPr id="0" name=""/>
        <dsp:cNvSpPr/>
      </dsp:nvSpPr>
      <dsp:spPr>
        <a:xfrm>
          <a:off x="4059212" y="173"/>
          <a:ext cx="2298501" cy="114925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60960" rIns="91440" bIns="60960" numCol="1" spcCol="1270" anchor="ctr" anchorCtr="0">
          <a:noAutofit/>
        </a:bodyPr>
        <a:lstStyle/>
        <a:p>
          <a:pPr marL="0" lvl="0" indent="0" algn="ctr" defTabSz="2133600">
            <a:lnSpc>
              <a:spcPct val="90000"/>
            </a:lnSpc>
            <a:spcBef>
              <a:spcPct val="0"/>
            </a:spcBef>
            <a:spcAft>
              <a:spcPct val="35000"/>
            </a:spcAft>
            <a:buNone/>
          </a:pPr>
          <a:r>
            <a:rPr lang="en-GB" sz="4800" kern="1200" dirty="0"/>
            <a:t>Valid</a:t>
          </a:r>
        </a:p>
      </dsp:txBody>
      <dsp:txXfrm>
        <a:off x="4092872" y="33833"/>
        <a:ext cx="2231181" cy="1081930"/>
      </dsp:txXfrm>
    </dsp:sp>
    <dsp:sp modelId="{07C87FB5-A2F1-4B9F-A50F-E4D440F5A136}">
      <dsp:nvSpPr>
        <dsp:cNvPr id="0" name=""/>
        <dsp:cNvSpPr/>
      </dsp:nvSpPr>
      <dsp:spPr>
        <a:xfrm>
          <a:off x="4289062" y="1149424"/>
          <a:ext cx="229850" cy="861938"/>
        </a:xfrm>
        <a:custGeom>
          <a:avLst/>
          <a:gdLst/>
          <a:ahLst/>
          <a:cxnLst/>
          <a:rect l="0" t="0" r="0" b="0"/>
          <a:pathLst>
            <a:path>
              <a:moveTo>
                <a:pt x="0" y="0"/>
              </a:moveTo>
              <a:lnTo>
                <a:pt x="0" y="861938"/>
              </a:lnTo>
              <a:lnTo>
                <a:pt x="229850" y="861938"/>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E47B0DD-B16E-4502-BB33-D828F74CC51C}">
      <dsp:nvSpPr>
        <dsp:cNvPr id="0" name=""/>
        <dsp:cNvSpPr/>
      </dsp:nvSpPr>
      <dsp:spPr>
        <a:xfrm>
          <a:off x="4518913" y="1436737"/>
          <a:ext cx="1838801" cy="114925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GB" sz="1200" kern="1200" dirty="0"/>
            <a:t>The extent to which differences in observed scale scores reflect true differences among objects on the characteristic being measured</a:t>
          </a:r>
        </a:p>
      </dsp:txBody>
      <dsp:txXfrm>
        <a:off x="4552573" y="1470397"/>
        <a:ext cx="1771481" cy="1081930"/>
      </dsp:txXfrm>
    </dsp:sp>
    <dsp:sp modelId="{15E00A45-FFCF-42B4-8FFC-07551DB5F74A}">
      <dsp:nvSpPr>
        <dsp:cNvPr id="0" name=""/>
        <dsp:cNvSpPr/>
      </dsp:nvSpPr>
      <dsp:spPr>
        <a:xfrm>
          <a:off x="4289062" y="1149424"/>
          <a:ext cx="229850" cy="2298501"/>
        </a:xfrm>
        <a:custGeom>
          <a:avLst/>
          <a:gdLst/>
          <a:ahLst/>
          <a:cxnLst/>
          <a:rect l="0" t="0" r="0" b="0"/>
          <a:pathLst>
            <a:path>
              <a:moveTo>
                <a:pt x="0" y="0"/>
              </a:moveTo>
              <a:lnTo>
                <a:pt x="0" y="2298501"/>
              </a:lnTo>
              <a:lnTo>
                <a:pt x="229850" y="229850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0F2C240-0E1E-4E87-9449-D3CC3830BCF6}">
      <dsp:nvSpPr>
        <dsp:cNvPr id="0" name=""/>
        <dsp:cNvSpPr/>
      </dsp:nvSpPr>
      <dsp:spPr>
        <a:xfrm>
          <a:off x="4518913" y="2873300"/>
          <a:ext cx="1838801" cy="114925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GB" sz="1200" kern="1200" dirty="0"/>
            <a:t>Are you measuring what you set out to measure?</a:t>
          </a:r>
        </a:p>
      </dsp:txBody>
      <dsp:txXfrm>
        <a:off x="4552573" y="2906960"/>
        <a:ext cx="1771481" cy="108193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0036984-AB43-4D02-96D7-CE65E0E1932A}">
      <dsp:nvSpPr>
        <dsp:cNvPr id="0" name=""/>
        <dsp:cNvSpPr/>
      </dsp:nvSpPr>
      <dsp:spPr>
        <a:xfrm>
          <a:off x="3637820" y="1533034"/>
          <a:ext cx="1474871" cy="701904"/>
        </a:xfrm>
        <a:custGeom>
          <a:avLst/>
          <a:gdLst/>
          <a:ahLst/>
          <a:cxnLst/>
          <a:rect l="0" t="0" r="0" b="0"/>
          <a:pathLst>
            <a:path>
              <a:moveTo>
                <a:pt x="0" y="0"/>
              </a:moveTo>
              <a:lnTo>
                <a:pt x="0" y="478327"/>
              </a:lnTo>
              <a:lnTo>
                <a:pt x="1474871" y="478327"/>
              </a:lnTo>
              <a:lnTo>
                <a:pt x="1474871" y="70190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1B106C7-64E9-4C30-8685-370E78AEE204}">
      <dsp:nvSpPr>
        <dsp:cNvPr id="0" name=""/>
        <dsp:cNvSpPr/>
      </dsp:nvSpPr>
      <dsp:spPr>
        <a:xfrm>
          <a:off x="2162948" y="1533034"/>
          <a:ext cx="1474871" cy="701904"/>
        </a:xfrm>
        <a:custGeom>
          <a:avLst/>
          <a:gdLst/>
          <a:ahLst/>
          <a:cxnLst/>
          <a:rect l="0" t="0" r="0" b="0"/>
          <a:pathLst>
            <a:path>
              <a:moveTo>
                <a:pt x="1474871" y="0"/>
              </a:moveTo>
              <a:lnTo>
                <a:pt x="1474871" y="478327"/>
              </a:lnTo>
              <a:lnTo>
                <a:pt x="0" y="478327"/>
              </a:lnTo>
              <a:lnTo>
                <a:pt x="0" y="70190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B790325-2DBB-415B-A75A-C82B6BC7CBFC}">
      <dsp:nvSpPr>
        <dsp:cNvPr id="0" name=""/>
        <dsp:cNvSpPr/>
      </dsp:nvSpPr>
      <dsp:spPr>
        <a:xfrm>
          <a:off x="2431107" y="508"/>
          <a:ext cx="2413426" cy="153252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08CCAB0-16A9-4CDD-99D0-F5CE8AE5EC9D}">
      <dsp:nvSpPr>
        <dsp:cNvPr id="0" name=""/>
        <dsp:cNvSpPr/>
      </dsp:nvSpPr>
      <dsp:spPr>
        <a:xfrm>
          <a:off x="2699265" y="255259"/>
          <a:ext cx="2413426" cy="153252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GB" sz="3100" kern="1200" dirty="0"/>
            <a:t>Construct Validity</a:t>
          </a:r>
        </a:p>
      </dsp:txBody>
      <dsp:txXfrm>
        <a:off x="2744151" y="300145"/>
        <a:ext cx="2323654" cy="1442753"/>
      </dsp:txXfrm>
    </dsp:sp>
    <dsp:sp modelId="{6B842E87-B4FE-4FB8-A884-F43D58E7BE2A}">
      <dsp:nvSpPr>
        <dsp:cNvPr id="0" name=""/>
        <dsp:cNvSpPr/>
      </dsp:nvSpPr>
      <dsp:spPr>
        <a:xfrm>
          <a:off x="956235" y="2234939"/>
          <a:ext cx="2413426" cy="153252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8EB8912-9F2B-4237-8D3D-851A0A021DCB}">
      <dsp:nvSpPr>
        <dsp:cNvPr id="0" name=""/>
        <dsp:cNvSpPr/>
      </dsp:nvSpPr>
      <dsp:spPr>
        <a:xfrm>
          <a:off x="1224394" y="2489690"/>
          <a:ext cx="2413426" cy="153252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GB" sz="3100" kern="1200" dirty="0"/>
            <a:t>Discriminant Validity</a:t>
          </a:r>
        </a:p>
      </dsp:txBody>
      <dsp:txXfrm>
        <a:off x="1269280" y="2534576"/>
        <a:ext cx="2323654" cy="1442753"/>
      </dsp:txXfrm>
    </dsp:sp>
    <dsp:sp modelId="{CAFC227C-9F75-48FD-A275-BF846DC47721}">
      <dsp:nvSpPr>
        <dsp:cNvPr id="0" name=""/>
        <dsp:cNvSpPr/>
      </dsp:nvSpPr>
      <dsp:spPr>
        <a:xfrm>
          <a:off x="3905979" y="2234939"/>
          <a:ext cx="2413426" cy="153252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58B4240-6AA9-48F4-B96F-9D200D799878}">
      <dsp:nvSpPr>
        <dsp:cNvPr id="0" name=""/>
        <dsp:cNvSpPr/>
      </dsp:nvSpPr>
      <dsp:spPr>
        <a:xfrm>
          <a:off x="4174137" y="2489690"/>
          <a:ext cx="2413426" cy="153252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GB" sz="3100" kern="1200" dirty="0"/>
            <a:t>Convergent Validity</a:t>
          </a:r>
        </a:p>
      </dsp:txBody>
      <dsp:txXfrm>
        <a:off x="4219023" y="2534576"/>
        <a:ext cx="2323654" cy="1442753"/>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BB6AB3-576B-4500-A826-C23E205A728E}">
      <dsp:nvSpPr>
        <dsp:cNvPr id="0" name=""/>
        <dsp:cNvSpPr/>
      </dsp:nvSpPr>
      <dsp:spPr>
        <a:xfrm>
          <a:off x="0" y="0"/>
          <a:ext cx="6035040" cy="88499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marR="0" lvl="0" indent="0" algn="l" defTabSz="914400" eaLnBrk="1" fontAlgn="auto" latinLnBrk="0" hangingPunct="1">
            <a:lnSpc>
              <a:spcPct val="100000"/>
            </a:lnSpc>
            <a:spcBef>
              <a:spcPct val="0"/>
            </a:spcBef>
            <a:spcAft>
              <a:spcPts val="0"/>
            </a:spcAft>
            <a:buClrTx/>
            <a:buSzTx/>
            <a:buFontTx/>
            <a:buNone/>
            <a:tabLst/>
            <a:defRPr/>
          </a:pPr>
          <a:r>
            <a:rPr lang="en-US" sz="1800" kern="1200" dirty="0"/>
            <a:t>Should factor analysis be applied to the data?</a:t>
          </a:r>
        </a:p>
      </dsp:txBody>
      <dsp:txXfrm>
        <a:off x="25921" y="25921"/>
        <a:ext cx="5005273" cy="833157"/>
      </dsp:txXfrm>
    </dsp:sp>
    <dsp:sp modelId="{890A8327-148C-4B0E-AB5B-5BA49EDA2D20}">
      <dsp:nvSpPr>
        <dsp:cNvPr id="0" name=""/>
        <dsp:cNvSpPr/>
      </dsp:nvSpPr>
      <dsp:spPr>
        <a:xfrm>
          <a:off x="505434" y="1045908"/>
          <a:ext cx="6035040" cy="884999"/>
        </a:xfrm>
        <a:prstGeom prst="roundRect">
          <a:avLst>
            <a:gd name="adj" fmla="val 10000"/>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noFill/>
            </a:rPr>
            <a:t>Which extraction method should be used?</a:t>
          </a:r>
        </a:p>
      </dsp:txBody>
      <dsp:txXfrm>
        <a:off x="531355" y="1071829"/>
        <a:ext cx="4902513" cy="833157"/>
      </dsp:txXfrm>
    </dsp:sp>
    <dsp:sp modelId="{716540B7-A4DC-4724-BE4F-92F7C5CD2840}">
      <dsp:nvSpPr>
        <dsp:cNvPr id="0" name=""/>
        <dsp:cNvSpPr/>
      </dsp:nvSpPr>
      <dsp:spPr>
        <a:xfrm>
          <a:off x="1003325" y="2091817"/>
          <a:ext cx="6035040" cy="884999"/>
        </a:xfrm>
        <a:prstGeom prst="roundRect">
          <a:avLst>
            <a:gd name="adj" fmla="val 10000"/>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noFill/>
            </a:rPr>
            <a:t>How many factors should be retained in solution?</a:t>
          </a:r>
        </a:p>
      </dsp:txBody>
      <dsp:txXfrm>
        <a:off x="1029246" y="2117738"/>
        <a:ext cx="4910057" cy="833157"/>
      </dsp:txXfrm>
    </dsp:sp>
    <dsp:sp modelId="{15953FDC-4FC6-43BB-9787-FA980E080B48}">
      <dsp:nvSpPr>
        <dsp:cNvPr id="0" name=""/>
        <dsp:cNvSpPr/>
      </dsp:nvSpPr>
      <dsp:spPr>
        <a:xfrm>
          <a:off x="1508759" y="3137725"/>
          <a:ext cx="6035040" cy="884999"/>
        </a:xfrm>
        <a:prstGeom prst="roundRect">
          <a:avLst>
            <a:gd name="adj" fmla="val 10000"/>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noFill/>
            </a:rPr>
            <a:t>Should the initial solution be rotated, and if so, using what rotation scheme?</a:t>
          </a:r>
        </a:p>
      </dsp:txBody>
      <dsp:txXfrm>
        <a:off x="1534680" y="3163646"/>
        <a:ext cx="4902513" cy="833157"/>
      </dsp:txXfrm>
    </dsp:sp>
    <dsp:sp modelId="{CE166A5D-A5EA-4260-8ECA-3D7C56C62EB3}">
      <dsp:nvSpPr>
        <dsp:cNvPr id="0" name=""/>
        <dsp:cNvSpPr/>
      </dsp:nvSpPr>
      <dsp:spPr>
        <a:xfrm>
          <a:off x="5459790" y="677829"/>
          <a:ext cx="575249" cy="575249"/>
        </a:xfrm>
        <a:prstGeom prst="downArrow">
          <a:avLst>
            <a:gd name="adj1" fmla="val 55000"/>
            <a:gd name="adj2" fmla="val 45000"/>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endParaRPr lang="en-US" sz="2800" kern="1200" dirty="0"/>
        </a:p>
      </dsp:txBody>
      <dsp:txXfrm>
        <a:off x="5589221" y="677829"/>
        <a:ext cx="316387" cy="432875"/>
      </dsp:txXfrm>
    </dsp:sp>
    <dsp:sp modelId="{5CCE6772-B0DD-4524-803E-28ECB56A1609}">
      <dsp:nvSpPr>
        <dsp:cNvPr id="0" name=""/>
        <dsp:cNvSpPr/>
      </dsp:nvSpPr>
      <dsp:spPr>
        <a:xfrm>
          <a:off x="5965224" y="1723737"/>
          <a:ext cx="575249" cy="575249"/>
        </a:xfrm>
        <a:prstGeom prst="downArrow">
          <a:avLst>
            <a:gd name="adj1" fmla="val 55000"/>
            <a:gd name="adj2" fmla="val 45000"/>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endParaRPr lang="en-US" sz="2800" kern="1200" dirty="0"/>
        </a:p>
      </dsp:txBody>
      <dsp:txXfrm>
        <a:off x="6094655" y="1723737"/>
        <a:ext cx="316387" cy="432875"/>
      </dsp:txXfrm>
    </dsp:sp>
    <dsp:sp modelId="{124BAC3A-3CF8-4CCB-A2F2-8D197D45CD03}">
      <dsp:nvSpPr>
        <dsp:cNvPr id="0" name=""/>
        <dsp:cNvSpPr/>
      </dsp:nvSpPr>
      <dsp:spPr>
        <a:xfrm>
          <a:off x="6463115" y="2769646"/>
          <a:ext cx="575249" cy="575249"/>
        </a:xfrm>
        <a:prstGeom prst="downArrow">
          <a:avLst>
            <a:gd name="adj1" fmla="val 55000"/>
            <a:gd name="adj2" fmla="val 45000"/>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endParaRPr lang="en-US" sz="2800" kern="1200" dirty="0"/>
        </a:p>
      </dsp:txBody>
      <dsp:txXfrm>
        <a:off x="6592546" y="2769646"/>
        <a:ext cx="316387" cy="432875"/>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F785F8D-8123-49E7-AF56-1953FD188829}">
      <dsp:nvSpPr>
        <dsp:cNvPr id="0" name=""/>
        <dsp:cNvSpPr/>
      </dsp:nvSpPr>
      <dsp:spPr>
        <a:xfrm>
          <a:off x="148435" y="846585"/>
          <a:ext cx="3525547" cy="1101733"/>
        </a:xfrm>
        <a:prstGeom prst="rect">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746241" tIns="99060" rIns="99060" bIns="99060" numCol="1" spcCol="1270" anchor="ctr" anchorCtr="0">
          <a:noAutofit/>
        </a:bodyPr>
        <a:lstStyle/>
        <a:p>
          <a:pPr marL="0" lvl="0" indent="0" algn="l" defTabSz="1155700">
            <a:lnSpc>
              <a:spcPct val="90000"/>
            </a:lnSpc>
            <a:spcBef>
              <a:spcPct val="0"/>
            </a:spcBef>
            <a:spcAft>
              <a:spcPct val="35000"/>
            </a:spcAft>
            <a:buNone/>
          </a:pPr>
          <a:r>
            <a:rPr lang="en-GB" sz="2600" kern="1200" dirty="0"/>
            <a:t>Correlations</a:t>
          </a:r>
        </a:p>
      </dsp:txBody>
      <dsp:txXfrm>
        <a:off x="148435" y="846585"/>
        <a:ext cx="3525547" cy="1101733"/>
      </dsp:txXfrm>
    </dsp:sp>
    <dsp:sp modelId="{0B3AFA01-0E95-4685-93EE-F4D986E67747}">
      <dsp:nvSpPr>
        <dsp:cNvPr id="0" name=""/>
        <dsp:cNvSpPr/>
      </dsp:nvSpPr>
      <dsp:spPr>
        <a:xfrm>
          <a:off x="1537" y="687445"/>
          <a:ext cx="771213" cy="1156820"/>
        </a:xfrm>
        <a:prstGeom prst="rect">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951765E-BD36-41F9-A0E2-D727DBF8A59C}">
      <dsp:nvSpPr>
        <dsp:cNvPr id="0" name=""/>
        <dsp:cNvSpPr/>
      </dsp:nvSpPr>
      <dsp:spPr>
        <a:xfrm>
          <a:off x="4016714" y="846585"/>
          <a:ext cx="3525547" cy="1101733"/>
        </a:xfrm>
        <a:prstGeom prst="rect">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746241" tIns="99060" rIns="99060" bIns="99060" numCol="1" spcCol="1270" anchor="ctr" anchorCtr="0">
          <a:noAutofit/>
        </a:bodyPr>
        <a:lstStyle/>
        <a:p>
          <a:pPr marL="0" lvl="0" indent="0" algn="l" defTabSz="1155700">
            <a:lnSpc>
              <a:spcPct val="90000"/>
            </a:lnSpc>
            <a:spcBef>
              <a:spcPct val="0"/>
            </a:spcBef>
            <a:spcAft>
              <a:spcPct val="35000"/>
            </a:spcAft>
            <a:buNone/>
          </a:pPr>
          <a:r>
            <a:rPr lang="en-GB" sz="2600" kern="1200" dirty="0"/>
            <a:t>KMO Measure of Sampling Adequacy</a:t>
          </a:r>
        </a:p>
      </dsp:txBody>
      <dsp:txXfrm>
        <a:off x="4016714" y="846585"/>
        <a:ext cx="3525547" cy="1101733"/>
      </dsp:txXfrm>
    </dsp:sp>
    <dsp:sp modelId="{AD56A4FA-9856-4B70-812D-EBAC88AACEB5}">
      <dsp:nvSpPr>
        <dsp:cNvPr id="0" name=""/>
        <dsp:cNvSpPr/>
      </dsp:nvSpPr>
      <dsp:spPr>
        <a:xfrm>
          <a:off x="3869816" y="687445"/>
          <a:ext cx="771213" cy="1156820"/>
        </a:xfrm>
        <a:prstGeom prst="rect">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65240E0-B746-4D17-B4AE-BD671F4A07C2}">
      <dsp:nvSpPr>
        <dsp:cNvPr id="0" name=""/>
        <dsp:cNvSpPr/>
      </dsp:nvSpPr>
      <dsp:spPr>
        <a:xfrm>
          <a:off x="2082575" y="2233545"/>
          <a:ext cx="3525547" cy="1101733"/>
        </a:xfrm>
        <a:prstGeom prst="rect">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746241" tIns="99060" rIns="99060" bIns="99060" numCol="1" spcCol="1270" anchor="ctr" anchorCtr="0">
          <a:noAutofit/>
        </a:bodyPr>
        <a:lstStyle/>
        <a:p>
          <a:pPr marL="0" lvl="0" indent="0" algn="l" defTabSz="1155700">
            <a:lnSpc>
              <a:spcPct val="90000"/>
            </a:lnSpc>
            <a:spcBef>
              <a:spcPct val="0"/>
            </a:spcBef>
            <a:spcAft>
              <a:spcPct val="35000"/>
            </a:spcAft>
            <a:buNone/>
          </a:pPr>
          <a:r>
            <a:rPr lang="en-GB" sz="2600" kern="1200" dirty="0"/>
            <a:t>Bartlett’s Test of Sphericity</a:t>
          </a:r>
        </a:p>
      </dsp:txBody>
      <dsp:txXfrm>
        <a:off x="2082575" y="2233545"/>
        <a:ext cx="3525547" cy="1101733"/>
      </dsp:txXfrm>
    </dsp:sp>
    <dsp:sp modelId="{9EBEBF77-0905-4B95-8898-A63EA4B0AE49}">
      <dsp:nvSpPr>
        <dsp:cNvPr id="0" name=""/>
        <dsp:cNvSpPr/>
      </dsp:nvSpPr>
      <dsp:spPr>
        <a:xfrm>
          <a:off x="1935677" y="2074406"/>
          <a:ext cx="771213" cy="1156820"/>
        </a:xfrm>
        <a:prstGeom prst="rect">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BB6AB3-576B-4500-A826-C23E205A728E}">
      <dsp:nvSpPr>
        <dsp:cNvPr id="0" name=""/>
        <dsp:cNvSpPr/>
      </dsp:nvSpPr>
      <dsp:spPr>
        <a:xfrm>
          <a:off x="0" y="0"/>
          <a:ext cx="6035040" cy="88499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marR="0" lvl="0" indent="0" algn="l" defTabSz="914400" eaLnBrk="1" fontAlgn="auto" latinLnBrk="0" hangingPunct="1">
            <a:lnSpc>
              <a:spcPct val="100000"/>
            </a:lnSpc>
            <a:spcBef>
              <a:spcPct val="0"/>
            </a:spcBef>
            <a:spcAft>
              <a:spcPts val="0"/>
            </a:spcAft>
            <a:buClrTx/>
            <a:buSzTx/>
            <a:buFontTx/>
            <a:buNone/>
            <a:tabLst/>
            <a:defRPr/>
          </a:pPr>
          <a:r>
            <a:rPr lang="en-US" sz="1800" kern="1200" dirty="0"/>
            <a:t>Should factor analysis be applied to the data?</a:t>
          </a:r>
        </a:p>
      </dsp:txBody>
      <dsp:txXfrm>
        <a:off x="25921" y="25921"/>
        <a:ext cx="5005273" cy="833157"/>
      </dsp:txXfrm>
    </dsp:sp>
    <dsp:sp modelId="{890A8327-148C-4B0E-AB5B-5BA49EDA2D20}">
      <dsp:nvSpPr>
        <dsp:cNvPr id="0" name=""/>
        <dsp:cNvSpPr/>
      </dsp:nvSpPr>
      <dsp:spPr>
        <a:xfrm>
          <a:off x="505434" y="1045908"/>
          <a:ext cx="6035040" cy="88499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Which extraction method should be used?</a:t>
          </a:r>
        </a:p>
      </dsp:txBody>
      <dsp:txXfrm>
        <a:off x="531355" y="1071829"/>
        <a:ext cx="4902513" cy="833157"/>
      </dsp:txXfrm>
    </dsp:sp>
    <dsp:sp modelId="{716540B7-A4DC-4724-BE4F-92F7C5CD2840}">
      <dsp:nvSpPr>
        <dsp:cNvPr id="0" name=""/>
        <dsp:cNvSpPr/>
      </dsp:nvSpPr>
      <dsp:spPr>
        <a:xfrm>
          <a:off x="1003325" y="2091817"/>
          <a:ext cx="6035040" cy="884999"/>
        </a:xfrm>
        <a:prstGeom prst="roundRect">
          <a:avLst>
            <a:gd name="adj" fmla="val 10000"/>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noFill/>
            </a:rPr>
            <a:t>How many factors should be retained in solution?</a:t>
          </a:r>
        </a:p>
      </dsp:txBody>
      <dsp:txXfrm>
        <a:off x="1029246" y="2117738"/>
        <a:ext cx="4910057" cy="833157"/>
      </dsp:txXfrm>
    </dsp:sp>
    <dsp:sp modelId="{15953FDC-4FC6-43BB-9787-FA980E080B48}">
      <dsp:nvSpPr>
        <dsp:cNvPr id="0" name=""/>
        <dsp:cNvSpPr/>
      </dsp:nvSpPr>
      <dsp:spPr>
        <a:xfrm>
          <a:off x="1508759" y="3137725"/>
          <a:ext cx="6035040" cy="884999"/>
        </a:xfrm>
        <a:prstGeom prst="roundRect">
          <a:avLst>
            <a:gd name="adj" fmla="val 10000"/>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noFill/>
            </a:rPr>
            <a:t>Should the initial solution be rotated, and if so, using what rotation scheme?</a:t>
          </a:r>
        </a:p>
      </dsp:txBody>
      <dsp:txXfrm>
        <a:off x="1534680" y="3163646"/>
        <a:ext cx="4902513" cy="833157"/>
      </dsp:txXfrm>
    </dsp:sp>
    <dsp:sp modelId="{CE166A5D-A5EA-4260-8ECA-3D7C56C62EB3}">
      <dsp:nvSpPr>
        <dsp:cNvPr id="0" name=""/>
        <dsp:cNvSpPr/>
      </dsp:nvSpPr>
      <dsp:spPr>
        <a:xfrm>
          <a:off x="5459790" y="677829"/>
          <a:ext cx="575249" cy="575249"/>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endParaRPr lang="en-US" sz="2800" kern="1200" dirty="0"/>
        </a:p>
      </dsp:txBody>
      <dsp:txXfrm>
        <a:off x="5589221" y="677829"/>
        <a:ext cx="316387" cy="432875"/>
      </dsp:txXfrm>
    </dsp:sp>
    <dsp:sp modelId="{5CCE6772-B0DD-4524-803E-28ECB56A1609}">
      <dsp:nvSpPr>
        <dsp:cNvPr id="0" name=""/>
        <dsp:cNvSpPr/>
      </dsp:nvSpPr>
      <dsp:spPr>
        <a:xfrm>
          <a:off x="5965224" y="1723737"/>
          <a:ext cx="575249" cy="575249"/>
        </a:xfrm>
        <a:prstGeom prst="downArrow">
          <a:avLst>
            <a:gd name="adj1" fmla="val 55000"/>
            <a:gd name="adj2" fmla="val 45000"/>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endParaRPr lang="en-US" sz="2800" kern="1200" dirty="0"/>
        </a:p>
      </dsp:txBody>
      <dsp:txXfrm>
        <a:off x="6094655" y="1723737"/>
        <a:ext cx="316387" cy="432875"/>
      </dsp:txXfrm>
    </dsp:sp>
    <dsp:sp modelId="{124BAC3A-3CF8-4CCB-A2F2-8D197D45CD03}">
      <dsp:nvSpPr>
        <dsp:cNvPr id="0" name=""/>
        <dsp:cNvSpPr/>
      </dsp:nvSpPr>
      <dsp:spPr>
        <a:xfrm>
          <a:off x="6463115" y="2769646"/>
          <a:ext cx="575249" cy="575249"/>
        </a:xfrm>
        <a:prstGeom prst="downArrow">
          <a:avLst>
            <a:gd name="adj1" fmla="val 55000"/>
            <a:gd name="adj2" fmla="val 45000"/>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endParaRPr lang="en-US" sz="2800" kern="1200" dirty="0"/>
        </a:p>
      </dsp:txBody>
      <dsp:txXfrm>
        <a:off x="6592546" y="2769646"/>
        <a:ext cx="316387" cy="432875"/>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0.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12.xml><?xml version="1.0" encoding="utf-8"?>
<dgm:layoutDef xmlns:dgm="http://schemas.openxmlformats.org/drawingml/2006/diagram" xmlns:a="http://schemas.openxmlformats.org/drawingml/2006/main" uniqueId="urn:microsoft.com/office/officeart/2008/layout/PictureStrips">
  <dgm:title val=""/>
  <dgm:desc val=""/>
  <dgm:catLst>
    <dgm:cat type="list" pri="12500"/>
    <dgm:cat type="picture" pri="13000"/>
    <dgm:cat type="pictureconvert" pri="13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40" srcId="0" destId="10" srcOrd="0" destOrd="0"/>
        <dgm:cxn modelId="50" srcId="0" destId="20" srcOrd="1" destOrd="0"/>
        <dgm:cxn modelId="60" srcId="0" destId="30" srcOrd="2" destOrd="0"/>
        <dgm:cxn modelId="70" srcId="0" destId="40" srcOrd="2"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h" refFor="ch" refForName="composite" op="equ" fact="0.1"/>
      <dgm:constr type="h" for="ch" forName="sibTrans" refType="h" refFor="ch" refForName="composite" op="equ" fact="0.1"/>
      <dgm:constr type="w" for="ch" forName="sibTrans" refType="h" refFor="ch" refForName="sibTrans" op="equ"/>
    </dgm:constrLst>
    <dgm:forEach name="nodesForEach" axis="ch" ptType="node">
      <dgm:layoutNode name="composite">
        <dgm:alg type="composite">
          <dgm:param type="ar" val="3"/>
        </dgm:alg>
        <dgm:shape xmlns:r="http://schemas.openxmlformats.org/officeDocument/2006/relationships" r:blip="">
          <dgm:adjLst/>
        </dgm:shape>
        <dgm:choose name="Name4">
          <dgm:if name="Name5" func="var" arg="dir" op="equ" val="norm">
            <dgm:constrLst>
              <dgm:constr type="l" for="ch" forName="rect1" refType="w" fact="0.04"/>
              <dgm:constr type="t" for="ch" forName="rect1" refType="h" fact="0.13"/>
              <dgm:constr type="w" for="ch" forName="rect1" refType="w" fact="0.96"/>
              <dgm:constr type="h" for="ch" forName="rect1" refType="h" fact="0.9"/>
              <dgm:constr type="l" for="ch" forName="rect2" refType="w" fact="0"/>
              <dgm:constr type="t" for="ch" forName="rect2" refType="h" fact="0"/>
              <dgm:constr type="w" for="ch" forName="rect2" refType="w" fact="0.21"/>
              <dgm:constr type="h" for="ch" forName="rect2" refType="w" fact="0.315"/>
            </dgm:constrLst>
          </dgm:if>
          <dgm:else name="Name6">
            <dgm:constrLst>
              <dgm:constr type="l" for="ch" forName="rect1" refType="w" fact="0"/>
              <dgm:constr type="t" for="ch" forName="rect1" refType="h" fact="0.13"/>
              <dgm:constr type="w" for="ch" forName="rect1" refType="w" fact="0.96"/>
              <dgm:constr type="h" for="ch" forName="rect1" refType="h" fact="0.9"/>
              <dgm:constr type="l" for="ch" forName="rect2" refType="w" fact="0.79"/>
              <dgm:constr type="t" for="ch" forName="rect2" refType="h" fact="0"/>
              <dgm:constr type="w" for="ch" forName="rect2" refType="w" fact="0.21"/>
              <dgm:constr type="h" for="ch" forName="rect2" refType="w" fact="0.315"/>
            </dgm:constrLst>
          </dgm:else>
        </dgm:choose>
        <dgm:layoutNode name="rect1" styleLbl="trAlignAcc1">
          <dgm:varLst>
            <dgm:bulletEnabled val="1"/>
          </dgm:varLst>
          <dgm:alg type="tx">
            <dgm:param type="parTxLTRAlign" val="l"/>
          </dgm:alg>
          <dgm:shape xmlns:r="http://schemas.openxmlformats.org/officeDocument/2006/relationships" type="rect" r:blip="">
            <dgm:adjLst/>
          </dgm:shape>
          <dgm:presOf axis="desOrSelf" ptType="node"/>
          <dgm:choose name="Name7">
            <dgm:if name="Name8" func="var" arg="dir" op="equ" val="norm">
              <dgm:constrLst>
                <dgm:constr type="lMarg" refType="w" fact="0.6"/>
                <dgm:constr type="rMarg" refType="primFontSz" fact="0.3"/>
                <dgm:constr type="tMarg" refType="primFontSz" fact="0.3"/>
                <dgm:constr type="bMarg" refType="primFontSz" fact="0.3"/>
              </dgm:constrLst>
            </dgm:if>
            <dgm:else name="Name9">
              <dgm:constrLst>
                <dgm:constr type="lMarg" refType="primFontSz" fact="0.3"/>
                <dgm:constr type="rMarg" refType="w" fact="0.6"/>
                <dgm:constr type="tMarg" refType="primFontSz" fact="0.3"/>
                <dgm:constr type="bMarg" refType="primFontSz" fact="0.3"/>
              </dgm:constrLst>
            </dgm:else>
          </dgm:choose>
          <dgm:ruleLst>
            <dgm:rule type="primFontSz" val="5" fact="NaN" max="NaN"/>
          </dgm:ruleLst>
        </dgm:layoutNode>
        <dgm:layoutNode name="rect2" styleLbl="fgImgPlac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1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8.xml><?xml version="1.0" encoding="utf-8"?>
<dgm:layoutDef xmlns:dgm="http://schemas.openxmlformats.org/drawingml/2006/diagram" xmlns:a="http://schemas.openxmlformats.org/drawingml/2006/main" uniqueId="urn:microsoft.com/office/officeart/2008/layout/PictureStrips">
  <dgm:title val=""/>
  <dgm:desc val=""/>
  <dgm:catLst>
    <dgm:cat type="list" pri="12500"/>
    <dgm:cat type="picture" pri="13000"/>
    <dgm:cat type="pictureconvert" pri="13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40" srcId="0" destId="10" srcOrd="0" destOrd="0"/>
        <dgm:cxn modelId="50" srcId="0" destId="20" srcOrd="1" destOrd="0"/>
        <dgm:cxn modelId="60" srcId="0" destId="30" srcOrd="2" destOrd="0"/>
        <dgm:cxn modelId="70" srcId="0" destId="40" srcOrd="2"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h" refFor="ch" refForName="composite" op="equ" fact="0.1"/>
      <dgm:constr type="h" for="ch" forName="sibTrans" refType="h" refFor="ch" refForName="composite" op="equ" fact="0.1"/>
      <dgm:constr type="w" for="ch" forName="sibTrans" refType="h" refFor="ch" refForName="sibTrans" op="equ"/>
    </dgm:constrLst>
    <dgm:forEach name="nodesForEach" axis="ch" ptType="node">
      <dgm:layoutNode name="composite">
        <dgm:alg type="composite">
          <dgm:param type="ar" val="3"/>
        </dgm:alg>
        <dgm:shape xmlns:r="http://schemas.openxmlformats.org/officeDocument/2006/relationships" r:blip="">
          <dgm:adjLst/>
        </dgm:shape>
        <dgm:choose name="Name4">
          <dgm:if name="Name5" func="var" arg="dir" op="equ" val="norm">
            <dgm:constrLst>
              <dgm:constr type="l" for="ch" forName="rect1" refType="w" fact="0.04"/>
              <dgm:constr type="t" for="ch" forName="rect1" refType="h" fact="0.13"/>
              <dgm:constr type="w" for="ch" forName="rect1" refType="w" fact="0.96"/>
              <dgm:constr type="h" for="ch" forName="rect1" refType="h" fact="0.9"/>
              <dgm:constr type="l" for="ch" forName="rect2" refType="w" fact="0"/>
              <dgm:constr type="t" for="ch" forName="rect2" refType="h" fact="0"/>
              <dgm:constr type="w" for="ch" forName="rect2" refType="w" fact="0.21"/>
              <dgm:constr type="h" for="ch" forName="rect2" refType="w" fact="0.315"/>
            </dgm:constrLst>
          </dgm:if>
          <dgm:else name="Name6">
            <dgm:constrLst>
              <dgm:constr type="l" for="ch" forName="rect1" refType="w" fact="0"/>
              <dgm:constr type="t" for="ch" forName="rect1" refType="h" fact="0.13"/>
              <dgm:constr type="w" for="ch" forName="rect1" refType="w" fact="0.96"/>
              <dgm:constr type="h" for="ch" forName="rect1" refType="h" fact="0.9"/>
              <dgm:constr type="l" for="ch" forName="rect2" refType="w" fact="0.79"/>
              <dgm:constr type="t" for="ch" forName="rect2" refType="h" fact="0"/>
              <dgm:constr type="w" for="ch" forName="rect2" refType="w" fact="0.21"/>
              <dgm:constr type="h" for="ch" forName="rect2" refType="w" fact="0.315"/>
            </dgm:constrLst>
          </dgm:else>
        </dgm:choose>
        <dgm:layoutNode name="rect1" styleLbl="trAlignAcc1">
          <dgm:varLst>
            <dgm:bulletEnabled val="1"/>
          </dgm:varLst>
          <dgm:alg type="tx">
            <dgm:param type="parTxLTRAlign" val="l"/>
          </dgm:alg>
          <dgm:shape xmlns:r="http://schemas.openxmlformats.org/officeDocument/2006/relationships" type="rect" r:blip="">
            <dgm:adjLst/>
          </dgm:shape>
          <dgm:presOf axis="desOrSelf" ptType="node"/>
          <dgm:choose name="Name7">
            <dgm:if name="Name8" func="var" arg="dir" op="equ" val="norm">
              <dgm:constrLst>
                <dgm:constr type="lMarg" refType="w" fact="0.6"/>
                <dgm:constr type="rMarg" refType="primFontSz" fact="0.3"/>
                <dgm:constr type="tMarg" refType="primFontSz" fact="0.3"/>
                <dgm:constr type="bMarg" refType="primFontSz" fact="0.3"/>
              </dgm:constrLst>
            </dgm:if>
            <dgm:else name="Name9">
              <dgm:constrLst>
                <dgm:constr type="lMarg" refType="primFontSz" fact="0.3"/>
                <dgm:constr type="rMarg" refType="w" fact="0.6"/>
                <dgm:constr type="tMarg" refType="primFontSz" fact="0.3"/>
                <dgm:constr type="bMarg" refType="primFontSz" fact="0.3"/>
              </dgm:constrLst>
            </dgm:else>
          </dgm:choose>
          <dgm:ruleLst>
            <dgm:rule type="primFontSz" val="5" fact="NaN" max="NaN"/>
          </dgm:ruleLst>
        </dgm:layoutNode>
        <dgm:layoutNode name="rect2" styleLbl="fgImgPlac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FBD7A7E-E875-4D46-8170-67A70DCE1643}" type="datetimeFigureOut">
              <a:rPr lang="en-GB" smtClean="0"/>
              <a:t>27/10/2021</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C129D33-7ABF-47F4-9515-30CA12917F18}" type="slidenum">
              <a:rPr lang="en-GB" smtClean="0"/>
              <a:t>‹#›</a:t>
            </a:fld>
            <a:endParaRPr lang="en-GB"/>
          </a:p>
        </p:txBody>
      </p:sp>
    </p:spTree>
    <p:extLst>
      <p:ext uri="{BB962C8B-B14F-4D97-AF65-F5344CB8AC3E}">
        <p14:creationId xmlns:p14="http://schemas.microsoft.com/office/powerpoint/2010/main" val="20754329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21613D2A-ECC4-4726-A902-01D6248A7260}" type="slidenum">
              <a:rPr lang="en-US" smtClean="0"/>
              <a:pPr/>
              <a:t>3</a:t>
            </a:fld>
            <a:endParaRPr lang="en-US" dirty="0"/>
          </a:p>
        </p:txBody>
      </p:sp>
    </p:spTree>
    <p:extLst>
      <p:ext uri="{BB962C8B-B14F-4D97-AF65-F5344CB8AC3E}">
        <p14:creationId xmlns:p14="http://schemas.microsoft.com/office/powerpoint/2010/main" val="7410182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indent="0">
              <a:buFont typeface="Arial" panose="020B0604020202020204" pitchFamily="34" charset="0"/>
              <a:buNone/>
            </a:pPr>
            <a:r>
              <a:rPr lang="en-US" sz="1200" dirty="0">
                <a:latin typeface="+mn-lt"/>
                <a:cs typeface="Times New Roman" pitchFamily="18" charset="0"/>
              </a:rPr>
              <a:t>The unique factors are uncorrelated with each other and with the common factors. </a:t>
            </a:r>
          </a:p>
          <a:p>
            <a:pPr marL="171450" indent="-171450">
              <a:buFont typeface="Arial" panose="020B0604020202020204" pitchFamily="34" charset="0"/>
              <a:buChar char="•"/>
            </a:pPr>
            <a:r>
              <a:rPr lang="en-US" sz="1200" dirty="0">
                <a:latin typeface="+mn-lt"/>
                <a:cs typeface="Times New Roman" pitchFamily="18" charset="0"/>
              </a:rPr>
              <a:t>Instead, we would like fewer factors.</a:t>
            </a:r>
          </a:p>
          <a:p>
            <a:pPr marL="171450" indent="-171450">
              <a:buFont typeface="Arial" panose="020B0604020202020204" pitchFamily="34" charset="0"/>
              <a:buChar char="•"/>
            </a:pPr>
            <a:r>
              <a:rPr lang="en-US" sz="1200" dirty="0">
                <a:latin typeface="+mn-lt"/>
                <a:cs typeface="Times New Roman" pitchFamily="18" charset="0"/>
              </a:rPr>
              <a:t>But, we don’t‘ want to lose much information (variance)</a:t>
            </a:r>
          </a:p>
          <a:p>
            <a:pPr marL="171450" indent="-171450">
              <a:buFont typeface="Arial" panose="020B0604020202020204" pitchFamily="34" charset="0"/>
              <a:buChar char="•"/>
            </a:pPr>
            <a:r>
              <a:rPr lang="en-US" sz="1200" dirty="0">
                <a:latin typeface="+mn-lt"/>
                <a:cs typeface="Times New Roman" pitchFamily="18" charset="0"/>
              </a:rPr>
              <a:t>So, the idea is to exploit correlations</a:t>
            </a:r>
          </a:p>
          <a:p>
            <a:pPr marL="628650" lvl="1" indent="-171450">
              <a:buFont typeface="Wingdings" panose="05000000000000000000" pitchFamily="2" charset="2"/>
              <a:buChar char="§"/>
            </a:pPr>
            <a:r>
              <a:rPr lang="en-US" dirty="0">
                <a:latin typeface="+mn-lt"/>
                <a:cs typeface="Times New Roman" pitchFamily="18" charset="0"/>
              </a:rPr>
              <a:t>Intuitively, if some variables</a:t>
            </a:r>
            <a:r>
              <a:rPr lang="en-US" baseline="0" dirty="0">
                <a:latin typeface="+mn-lt"/>
                <a:cs typeface="Times New Roman" pitchFamily="18" charset="0"/>
              </a:rPr>
              <a:t> are already correlated then they are capturing the same thing</a:t>
            </a:r>
          </a:p>
          <a:p>
            <a:pPr marL="628650" lvl="1" indent="-171450">
              <a:buFont typeface="Wingdings" panose="05000000000000000000" pitchFamily="2" charset="2"/>
              <a:buChar char="§"/>
            </a:pPr>
            <a:r>
              <a:rPr lang="en-US" baseline="0" dirty="0">
                <a:latin typeface="+mn-lt"/>
                <a:cs typeface="Times New Roman" pitchFamily="18" charset="0"/>
              </a:rPr>
              <a:t>If we put them all together, we can have one big attribute capturing all of the underlying variables</a:t>
            </a:r>
            <a:endParaRPr lang="en-US" baseline="0" dirty="0">
              <a:latin typeface="+mn-lt"/>
              <a:cs typeface="+mn-cs"/>
            </a:endParaRPr>
          </a:p>
          <a:p>
            <a:pPr marL="0" indent="0">
              <a:buFont typeface="Arial" panose="020B0604020202020204" pitchFamily="34" charset="0"/>
              <a:buNone/>
            </a:pPr>
            <a:endParaRPr lang="en-US" sz="1200" dirty="0">
              <a:latin typeface="+mn-lt"/>
              <a:cs typeface="Times New Roman" pitchFamily="18" charset="0"/>
            </a:endParaRPr>
          </a:p>
          <a:p>
            <a:pPr marL="171450" indent="-171450">
              <a:buFont typeface="Arial" panose="020B0604020202020204" pitchFamily="34" charset="0"/>
              <a:buChar char="•"/>
            </a:pPr>
            <a:r>
              <a:rPr lang="en-US" sz="1200" dirty="0">
                <a:latin typeface="+mn-lt"/>
                <a:cs typeface="Times New Roman" pitchFamily="18" charset="0"/>
              </a:rPr>
              <a:t>In our final solution, the unique factors are uncorrelated with each other and with the common factors.</a:t>
            </a:r>
          </a:p>
        </p:txBody>
      </p:sp>
      <p:sp>
        <p:nvSpPr>
          <p:cNvPr id="4" name="Slide Number Placeholder 3"/>
          <p:cNvSpPr>
            <a:spLocks noGrp="1"/>
          </p:cNvSpPr>
          <p:nvPr>
            <p:ph type="sldNum" sz="quarter" idx="10"/>
          </p:nvPr>
        </p:nvSpPr>
        <p:spPr/>
        <p:txBody>
          <a:bodyPr/>
          <a:lstStyle/>
          <a:p>
            <a:fld id="{21613D2A-ECC4-4726-A902-01D6248A7260}" type="slidenum">
              <a:rPr lang="en-US" smtClean="0"/>
              <a:pPr/>
              <a:t>12</a:t>
            </a:fld>
            <a:endParaRPr 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r>
              <a:rPr lang="en-US" sz="1100" dirty="0"/>
              <a:t>Principal</a:t>
            </a:r>
            <a:r>
              <a:rPr lang="en-US" sz="1100" baseline="0" dirty="0"/>
              <a:t> Components inverts the system of equations so that each factor</a:t>
            </a:r>
            <a:r>
              <a:rPr lang="en-GB" sz="1100" dirty="0"/>
              <a:t> is expressed as a linear combination of the observed variables.</a:t>
            </a:r>
            <a:r>
              <a:rPr lang="en-US" sz="1100" baseline="0" dirty="0"/>
              <a:t> </a:t>
            </a:r>
          </a:p>
          <a:p>
            <a:endParaRPr lang="en-US" sz="1100" baseline="0" dirty="0"/>
          </a:p>
          <a:p>
            <a:r>
              <a:rPr lang="en-US" sz="1100" dirty="0"/>
              <a:t>Where:</a:t>
            </a:r>
          </a:p>
          <a:p>
            <a:pPr marL="183600" lvl="0" indent="-183600">
              <a:buFont typeface="Arial" pitchFamily="34" charset="0"/>
              <a:buChar char="•"/>
            </a:pPr>
            <a:r>
              <a:rPr lang="en-US" sz="1100" dirty="0"/>
              <a:t>f</a:t>
            </a:r>
            <a:r>
              <a:rPr lang="en-US" sz="1100" baseline="-25000" dirty="0"/>
              <a:t>i</a:t>
            </a:r>
            <a:r>
              <a:rPr lang="en-US" sz="1100" dirty="0"/>
              <a:t>	=	estimate of i</a:t>
            </a:r>
            <a:r>
              <a:rPr lang="en-US" sz="1100" baseline="30000" dirty="0"/>
              <a:t>th</a:t>
            </a:r>
            <a:r>
              <a:rPr lang="en-US" sz="1100" dirty="0"/>
              <a:t> factor</a:t>
            </a:r>
          </a:p>
          <a:p>
            <a:pPr marL="183600" lvl="0" indent="-183600">
              <a:buFont typeface="Arial" pitchFamily="34" charset="0"/>
              <a:buChar char="•"/>
            </a:pPr>
            <a:r>
              <a:rPr lang="en-US" sz="1100" dirty="0"/>
              <a:t>w</a:t>
            </a:r>
            <a:r>
              <a:rPr lang="en-US" sz="1100" baseline="-25000" dirty="0"/>
              <a:t>i</a:t>
            </a:r>
            <a:r>
              <a:rPr lang="en-US" sz="1100" dirty="0"/>
              <a:t> 	=	weight or factor score coefficient</a:t>
            </a:r>
          </a:p>
          <a:p>
            <a:endParaRPr lang="en-US" sz="1100" dirty="0"/>
          </a:p>
          <a:p>
            <a:r>
              <a:rPr lang="en-US" sz="1100" dirty="0"/>
              <a:t>Principal</a:t>
            </a:r>
            <a:r>
              <a:rPr lang="en-US" sz="1100" baseline="0" dirty="0"/>
              <a:t> components is the recommended analysis when the primary concern is to determine the minimum number of factors that will account for maximum variance in the data for use in subsequent multivariate analysis. The factors are called ‘principal components’.</a:t>
            </a:r>
          </a:p>
          <a:p>
            <a:endParaRPr lang="en-US" sz="1100" baseline="0" dirty="0"/>
          </a:p>
          <a:p>
            <a:pPr marR="0" algn="l" defTabSz="914400" rtl="0" eaLnBrk="1" fontAlgn="auto" latinLnBrk="0" hangingPunct="1">
              <a:buClrTx/>
              <a:buSzTx/>
              <a:buFontTx/>
              <a:buNone/>
              <a:tabLst/>
              <a:defRPr/>
            </a:pPr>
            <a:r>
              <a:rPr lang="en-US" sz="1100" dirty="0">
                <a:cs typeface="Times New Roman" pitchFamily="18" charset="0"/>
              </a:rPr>
              <a:t>The common factors themselves can be expressed as linear combinations of the observed variables.</a:t>
            </a:r>
          </a:p>
          <a:p>
            <a:pPr marR="0" algn="l" defTabSz="914400" rtl="0" eaLnBrk="1" fontAlgn="auto" latinLnBrk="0" hangingPunct="1">
              <a:buClrTx/>
              <a:buSzTx/>
              <a:buFontTx/>
              <a:buNone/>
              <a:tabLst/>
              <a:defRPr/>
            </a:pPr>
            <a:endParaRPr lang="en-US" sz="1100" dirty="0">
              <a:cs typeface="Times New Roman" pitchFamily="18" charset="0"/>
            </a:endParaRPr>
          </a:p>
          <a:p>
            <a:pPr marL="183600" indent="-183600">
              <a:buFont typeface="Arial" pitchFamily="34" charset="0"/>
              <a:buChar char="•"/>
            </a:pPr>
            <a:r>
              <a:rPr lang="en-US" sz="1100" dirty="0">
                <a:cs typeface="Times New Roman" pitchFamily="18" charset="0"/>
              </a:rPr>
              <a:t>It is possible to select weights or factor score coefficients so that the first factor explains the largest portion of the total variance.  </a:t>
            </a:r>
          </a:p>
          <a:p>
            <a:pPr marL="183600" indent="-183600">
              <a:buFont typeface="Arial" pitchFamily="34" charset="0"/>
              <a:buChar char="•"/>
            </a:pPr>
            <a:r>
              <a:rPr lang="en-US" sz="1100" dirty="0">
                <a:cs typeface="Times New Roman" pitchFamily="18" charset="0"/>
              </a:rPr>
              <a:t>Then a second set of weights can be selected, so that the second factor accounts for most of the residual variance, subject to being uncorrelated with the first factor.  </a:t>
            </a:r>
          </a:p>
          <a:p>
            <a:pPr marL="183600" indent="-183600">
              <a:buFont typeface="Arial" pitchFamily="34" charset="0"/>
              <a:buChar char="•"/>
            </a:pPr>
            <a:r>
              <a:rPr lang="en-US" sz="1100" dirty="0">
                <a:cs typeface="Times New Roman" pitchFamily="18" charset="0"/>
              </a:rPr>
              <a:t>This same principle could be applied to selecting additional weights for the additional factors.</a:t>
            </a:r>
          </a:p>
          <a:p>
            <a:pPr>
              <a:buFont typeface="Arial" pitchFamily="34" charset="0"/>
              <a:buChar char="•"/>
            </a:pPr>
            <a:endParaRPr lang="en-US" sz="1100" dirty="0">
              <a:cs typeface="Times New Roman" pitchFamily="18" charset="0"/>
            </a:endParaRPr>
          </a:p>
          <a:p>
            <a:pPr marR="0" algn="l" defTabSz="914400" rtl="0" eaLnBrk="1" fontAlgn="auto" latinLnBrk="0" hangingPunct="1">
              <a:buClrTx/>
              <a:buSzTx/>
              <a:buFont typeface="Arial" pitchFamily="34" charset="0"/>
              <a:buNone/>
              <a:tabLst/>
              <a:defRPr/>
            </a:pPr>
            <a:r>
              <a:rPr lang="en-GB" sz="1100" dirty="0"/>
              <a:t>Mathematically, factor analysis is somewhat similar to multiple regression analysis, in that each variable is expressed as a linear combination of underlying factors. </a:t>
            </a:r>
            <a:endParaRPr lang="en-US" sz="1100" dirty="0"/>
          </a:p>
        </p:txBody>
      </p:sp>
      <p:sp>
        <p:nvSpPr>
          <p:cNvPr id="4" name="Slide Number Placeholder 3"/>
          <p:cNvSpPr>
            <a:spLocks noGrp="1"/>
          </p:cNvSpPr>
          <p:nvPr>
            <p:ph type="sldNum" sz="quarter" idx="10"/>
          </p:nvPr>
        </p:nvSpPr>
        <p:spPr/>
        <p:txBody>
          <a:bodyPr/>
          <a:lstStyle/>
          <a:p>
            <a:fld id="{21613D2A-ECC4-4726-A902-01D6248A7260}" type="slidenum">
              <a:rPr lang="en-US" smtClean="0"/>
              <a:pPr/>
              <a:t>13</a:t>
            </a:fld>
            <a:endParaRPr 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a:t>The factors are determined in a manner where the first captures the most variance, the second captures the second </a:t>
            </a:r>
          </a:p>
          <a:p>
            <a:r>
              <a:rPr lang="en-GB" dirty="0"/>
              <a:t>Captures the second most, etc.</a:t>
            </a:r>
          </a:p>
          <a:p>
            <a:r>
              <a:rPr lang="en-GB" dirty="0"/>
              <a:t>The analyst</a:t>
            </a:r>
            <a:r>
              <a:rPr lang="en-GB" baseline="0" dirty="0"/>
              <a:t> must decide how many factors to keep</a:t>
            </a:r>
          </a:p>
          <a:p>
            <a:endParaRPr lang="en-GB" baseline="0" dirty="0"/>
          </a:p>
          <a:p>
            <a:r>
              <a:rPr lang="en-GB" baseline="0" dirty="0"/>
              <a:t>There is a trade-off:</a:t>
            </a:r>
          </a:p>
          <a:p>
            <a:pPr marL="0" indent="0">
              <a:buFont typeface="Arial" panose="020B0604020202020204" pitchFamily="34" charset="0"/>
              <a:buNone/>
            </a:pPr>
            <a:r>
              <a:rPr lang="en-GB" baseline="0" dirty="0"/>
              <a:t>On one hand – want fewest numbers of factors</a:t>
            </a:r>
          </a:p>
          <a:p>
            <a:pPr marL="0" indent="0">
              <a:buFont typeface="Arial" panose="020B0604020202020204" pitchFamily="34" charset="0"/>
              <a:buNone/>
            </a:pPr>
            <a:r>
              <a:rPr lang="en-GB" baseline="0" dirty="0"/>
              <a:t>	This would imply 1 factor</a:t>
            </a:r>
          </a:p>
          <a:p>
            <a:pPr marL="0" indent="0">
              <a:buFont typeface="Arial" panose="020B0604020202020204" pitchFamily="34" charset="0"/>
              <a:buNone/>
            </a:pPr>
            <a:r>
              <a:rPr lang="en-GB" baseline="0" dirty="0"/>
              <a:t>On the other hand – want to capture the most variance</a:t>
            </a:r>
          </a:p>
          <a:p>
            <a:pPr marL="0" indent="0">
              <a:buFont typeface="Arial" panose="020B0604020202020204" pitchFamily="34" charset="0"/>
              <a:buNone/>
            </a:pPr>
            <a:r>
              <a:rPr lang="en-GB" baseline="0" dirty="0"/>
              <a:t>	This would imply 1 factor for each observed variable</a:t>
            </a:r>
            <a:endParaRPr lang="en-GB" dirty="0"/>
          </a:p>
        </p:txBody>
      </p:sp>
      <p:sp>
        <p:nvSpPr>
          <p:cNvPr id="4" name="Slide Number Placeholder 3"/>
          <p:cNvSpPr>
            <a:spLocks noGrp="1"/>
          </p:cNvSpPr>
          <p:nvPr>
            <p:ph type="sldNum" sz="quarter" idx="10"/>
          </p:nvPr>
        </p:nvSpPr>
        <p:spPr/>
        <p:txBody>
          <a:bodyPr/>
          <a:lstStyle/>
          <a:p>
            <a:fld id="{21613D2A-ECC4-4726-A902-01D6248A7260}" type="slidenum">
              <a:rPr lang="en-US" smtClean="0"/>
              <a:pPr/>
              <a:t>14</a:t>
            </a:fld>
            <a:endParaRPr 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Mathematically, factor analysis is somewhat similar to multiple regression analysis, in that each factor is expressed as a linear combination of observed variables. </a:t>
            </a:r>
          </a:p>
        </p:txBody>
      </p:sp>
      <p:sp>
        <p:nvSpPr>
          <p:cNvPr id="4" name="Slide Number Placeholder 3"/>
          <p:cNvSpPr>
            <a:spLocks noGrp="1"/>
          </p:cNvSpPr>
          <p:nvPr>
            <p:ph type="sldNum" sz="quarter" idx="10"/>
          </p:nvPr>
        </p:nvSpPr>
        <p:spPr/>
        <p:txBody>
          <a:bodyPr/>
          <a:lstStyle/>
          <a:p>
            <a:fld id="{21613D2A-ECC4-4726-A902-01D6248A7260}" type="slidenum">
              <a:rPr lang="en-US" smtClean="0"/>
              <a:pPr/>
              <a:t>15</a:t>
            </a:fld>
            <a:endParaRPr 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indent="-285750" algn="l"/>
            <a:r>
              <a:rPr lang="en-US" dirty="0"/>
              <a:t>Principal Component</a:t>
            </a:r>
            <a:r>
              <a:rPr lang="en-US" baseline="0" dirty="0"/>
              <a:t> Analysis is a m</a:t>
            </a:r>
            <a:r>
              <a:rPr lang="en-US" dirty="0"/>
              <a:t>athematical procedure</a:t>
            </a:r>
          </a:p>
        </p:txBody>
      </p:sp>
      <p:sp>
        <p:nvSpPr>
          <p:cNvPr id="4" name="Slide Number Placeholder 3"/>
          <p:cNvSpPr>
            <a:spLocks noGrp="1"/>
          </p:cNvSpPr>
          <p:nvPr>
            <p:ph type="sldNum" sz="quarter" idx="10"/>
          </p:nvPr>
        </p:nvSpPr>
        <p:spPr/>
        <p:txBody>
          <a:bodyPr/>
          <a:lstStyle/>
          <a:p>
            <a:fld id="{21613D2A-ECC4-4726-A902-01D6248A7260}" type="slidenum">
              <a:rPr lang="en-US" smtClean="0"/>
              <a:pPr/>
              <a:t>16</a:t>
            </a:fld>
            <a:endParaRPr 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The analyst’s decision would be easy if the factors worked out that there was no overlap</a:t>
            </a:r>
            <a:r>
              <a:rPr lang="en-US" baseline="0" dirty="0"/>
              <a:t> – </a:t>
            </a:r>
          </a:p>
          <a:p>
            <a:r>
              <a:rPr lang="en-US" baseline="0" dirty="0"/>
              <a:t>that each observed  variable fell into one factor </a:t>
            </a:r>
          </a:p>
          <a:p>
            <a:r>
              <a:rPr lang="en-US" baseline="0" dirty="0"/>
              <a:t>But, it doesn’t work out that way.</a:t>
            </a:r>
            <a:endParaRPr lang="en-US" dirty="0"/>
          </a:p>
        </p:txBody>
      </p:sp>
      <p:sp>
        <p:nvSpPr>
          <p:cNvPr id="4" name="Slide Number Placeholder 3"/>
          <p:cNvSpPr>
            <a:spLocks noGrp="1"/>
          </p:cNvSpPr>
          <p:nvPr>
            <p:ph type="sldNum" sz="quarter" idx="10"/>
          </p:nvPr>
        </p:nvSpPr>
        <p:spPr/>
        <p:txBody>
          <a:bodyPr/>
          <a:lstStyle/>
          <a:p>
            <a:fld id="{21613D2A-ECC4-4726-A902-01D6248A7260}" type="slidenum">
              <a:rPr lang="en-US" smtClean="0"/>
              <a:pPr/>
              <a:t>17</a:t>
            </a:fld>
            <a:endParaRPr 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21613D2A-ECC4-4726-A902-01D6248A7260}" type="slidenum">
              <a:rPr lang="en-US" smtClean="0"/>
              <a:pPr/>
              <a:t>18</a:t>
            </a:fld>
            <a:endParaRPr lang="en-US" dirty="0"/>
          </a:p>
        </p:txBody>
      </p:sp>
    </p:spTree>
    <p:extLst>
      <p:ext uri="{BB962C8B-B14F-4D97-AF65-F5344CB8AC3E}">
        <p14:creationId xmlns:p14="http://schemas.microsoft.com/office/powerpoint/2010/main" val="23003679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82880" indent="-182880">
              <a:buFont typeface="Arial" pitchFamily="34" charset="0"/>
              <a:buChar char="•"/>
            </a:pPr>
            <a:r>
              <a:rPr lang="en-US" dirty="0"/>
              <a:t>Open </a:t>
            </a:r>
            <a:r>
              <a:rPr lang="en-US" dirty="0" err="1"/>
              <a:t>toothpaste.sav</a:t>
            </a:r>
            <a:endParaRPr lang="en-US" dirty="0"/>
          </a:p>
          <a:p>
            <a:pPr marL="182880" indent="-182880">
              <a:buFont typeface="Arial" pitchFamily="34" charset="0"/>
              <a:buChar char="•"/>
            </a:pPr>
            <a:r>
              <a:rPr lang="en-US" dirty="0"/>
              <a:t>30 respondents each rated their level of agreement with these 6 statements regarding toothpaste.</a:t>
            </a:r>
          </a:p>
          <a:p>
            <a:pPr marL="182880" indent="-182880">
              <a:buFont typeface="Arial" pitchFamily="34" charset="0"/>
              <a:buChar char="•"/>
            </a:pPr>
            <a:r>
              <a:rPr lang="en-US" dirty="0"/>
              <a:t>Use on ratio/interval scaled data</a:t>
            </a:r>
          </a:p>
        </p:txBody>
      </p:sp>
      <p:sp>
        <p:nvSpPr>
          <p:cNvPr id="4" name="Slide Number Placeholder 3"/>
          <p:cNvSpPr>
            <a:spLocks noGrp="1"/>
          </p:cNvSpPr>
          <p:nvPr>
            <p:ph type="sldNum" sz="quarter" idx="10"/>
          </p:nvPr>
        </p:nvSpPr>
        <p:spPr/>
        <p:txBody>
          <a:bodyPr/>
          <a:lstStyle/>
          <a:p>
            <a:fld id="{21613D2A-ECC4-4726-A902-01D6248A7260}" type="slidenum">
              <a:rPr lang="en-US" smtClean="0"/>
              <a:pPr/>
              <a:t>19</a:t>
            </a:fld>
            <a:endParaRPr 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21613D2A-ECC4-4726-A902-01D6248A7260}" type="slidenum">
              <a:rPr lang="en-US" smtClean="0"/>
              <a:pPr/>
              <a:t>20</a:t>
            </a:fld>
            <a:endParaRPr 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Please run bivariate correlations for all 6 variables.</a:t>
            </a:r>
          </a:p>
          <a:p>
            <a:r>
              <a:rPr lang="en-GB" dirty="0"/>
              <a:t>In the options menu, please request the means and standard deviations.</a:t>
            </a:r>
          </a:p>
          <a:p>
            <a:endParaRPr lang="en-GB" dirty="0"/>
          </a:p>
          <a:p>
            <a:r>
              <a:rPr lang="en-GB" dirty="0" err="1"/>
              <a:t>Analyse</a:t>
            </a:r>
            <a:r>
              <a:rPr lang="en-GB" dirty="0" err="1">
                <a:sym typeface="Wingdings" panose="05000000000000000000" pitchFamily="2" charset="2"/>
              </a:rPr>
              <a:t>CorrelBivariate</a:t>
            </a:r>
            <a:r>
              <a:rPr lang="en-GB" dirty="0">
                <a:sym typeface="Wingdings" panose="05000000000000000000" pitchFamily="2" charset="2"/>
              </a:rPr>
              <a:t>…from </a:t>
            </a:r>
          </a:p>
          <a:p>
            <a:r>
              <a:rPr lang="en-GB" dirty="0">
                <a:sym typeface="Wingdings" panose="05000000000000000000" pitchFamily="2" charset="2"/>
              </a:rPr>
              <a:t>‘’Options’’  tick= Means &amp; standard</a:t>
            </a:r>
            <a:r>
              <a:rPr lang="en-GB" baseline="0" dirty="0">
                <a:sym typeface="Wingdings" panose="05000000000000000000" pitchFamily="2" charset="2"/>
              </a:rPr>
              <a:t>  </a:t>
            </a:r>
            <a:r>
              <a:rPr lang="en-GB" baseline="0" dirty="0" err="1">
                <a:sym typeface="Wingdings" panose="05000000000000000000" pitchFamily="2" charset="2"/>
              </a:rPr>
              <a:t>continueOK</a:t>
            </a:r>
            <a:endParaRPr lang="en-GB" dirty="0">
              <a:sym typeface="Wingdings" panose="05000000000000000000" pitchFamily="2" charset="2"/>
            </a:endParaRPr>
          </a:p>
          <a:p>
            <a:r>
              <a:rPr lang="en-GB" dirty="0">
                <a:sym typeface="Wingdings" panose="05000000000000000000" pitchFamily="2" charset="2"/>
              </a:rPr>
              <a:t>		</a:t>
            </a:r>
            <a:endParaRPr lang="en-GB" dirty="0"/>
          </a:p>
        </p:txBody>
      </p:sp>
      <p:sp>
        <p:nvSpPr>
          <p:cNvPr id="4" name="Slide Number Placeholder 3"/>
          <p:cNvSpPr>
            <a:spLocks noGrp="1"/>
          </p:cNvSpPr>
          <p:nvPr>
            <p:ph type="sldNum" sz="quarter" idx="10"/>
          </p:nvPr>
        </p:nvSpPr>
        <p:spPr/>
        <p:txBody>
          <a:bodyPr/>
          <a:lstStyle/>
          <a:p>
            <a:fld id="{21613D2A-ECC4-4726-A902-01D6248A7260}" type="slidenum">
              <a:rPr lang="en-US" smtClean="0"/>
              <a:pPr/>
              <a:t>21</a:t>
            </a:fld>
            <a:endParaRPr lang="en-US" dirty="0"/>
          </a:p>
        </p:txBody>
      </p:sp>
    </p:spTree>
    <p:extLst>
      <p:ext uri="{BB962C8B-B14F-4D97-AF65-F5344CB8AC3E}">
        <p14:creationId xmlns:p14="http://schemas.microsoft.com/office/powerpoint/2010/main" val="31817305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21613D2A-ECC4-4726-A902-01D6248A7260}" type="slidenum">
              <a:rPr lang="en-US" smtClean="0"/>
              <a:pPr/>
              <a:t>4</a:t>
            </a:fld>
            <a:endParaRPr 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While</a:t>
            </a:r>
            <a:r>
              <a:rPr lang="en-GB" baseline="0" dirty="0"/>
              <a:t> this sample is a bit small, it meets the minimum standard of 5 observations per variable.</a:t>
            </a:r>
            <a:endParaRPr lang="en-GB" dirty="0"/>
          </a:p>
        </p:txBody>
      </p:sp>
      <p:sp>
        <p:nvSpPr>
          <p:cNvPr id="4" name="Slide Number Placeholder 3"/>
          <p:cNvSpPr>
            <a:spLocks noGrp="1"/>
          </p:cNvSpPr>
          <p:nvPr>
            <p:ph type="sldNum" sz="quarter" idx="10"/>
          </p:nvPr>
        </p:nvSpPr>
        <p:spPr/>
        <p:txBody>
          <a:bodyPr/>
          <a:lstStyle/>
          <a:p>
            <a:fld id="{21613D2A-ECC4-4726-A902-01D6248A7260}" type="slidenum">
              <a:rPr lang="en-US" smtClean="0"/>
              <a:pPr/>
              <a:t>22</a:t>
            </a:fld>
            <a:endParaRPr lang="en-US" dirty="0"/>
          </a:p>
        </p:txBody>
      </p:sp>
    </p:spTree>
    <p:extLst>
      <p:ext uri="{BB962C8B-B14F-4D97-AF65-F5344CB8AC3E}">
        <p14:creationId xmlns:p14="http://schemas.microsoft.com/office/powerpoint/2010/main" val="211358762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Look at the correlation matrix first . . .</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Are any variables correlated with each other?....’Yes’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For factor analysis to be appropriate, the variables must be correlated. In</a:t>
            </a:r>
            <a:r>
              <a:rPr lang="en-US" baseline="0" dirty="0"/>
              <a:t> practice, this is usually the case. If the correlations between all the variables are small, factor analysis may not be appropriate.</a:t>
            </a:r>
          </a:p>
          <a:p>
            <a:endParaRPr lang="en-US" baseline="0" dirty="0"/>
          </a:p>
          <a:p>
            <a:r>
              <a:rPr lang="en-US" baseline="0" dirty="0"/>
              <a:t>The table above provides an indication that factor analysis is suitable for analyzing the data.</a:t>
            </a:r>
            <a:endParaRPr lang="en-US" dirty="0"/>
          </a:p>
          <a:p>
            <a:endParaRPr lang="en-GB" dirty="0"/>
          </a:p>
        </p:txBody>
      </p:sp>
      <p:sp>
        <p:nvSpPr>
          <p:cNvPr id="4" name="Slide Number Placeholder 3"/>
          <p:cNvSpPr>
            <a:spLocks noGrp="1"/>
          </p:cNvSpPr>
          <p:nvPr>
            <p:ph type="sldNum" sz="quarter" idx="10"/>
          </p:nvPr>
        </p:nvSpPr>
        <p:spPr/>
        <p:txBody>
          <a:bodyPr/>
          <a:lstStyle/>
          <a:p>
            <a:fld id="{21613D2A-ECC4-4726-A902-01D6248A7260}" type="slidenum">
              <a:rPr lang="en-US" smtClean="0"/>
              <a:pPr/>
              <a:t>23</a:t>
            </a:fld>
            <a:endParaRPr lang="en-US" dirty="0"/>
          </a:p>
        </p:txBody>
      </p:sp>
    </p:spTree>
    <p:extLst>
      <p:ext uri="{BB962C8B-B14F-4D97-AF65-F5344CB8AC3E}">
        <p14:creationId xmlns:p14="http://schemas.microsoft.com/office/powerpoint/2010/main" val="18751522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228600" indent="-228600">
              <a:buFont typeface="Arial" panose="020B0604020202020204" pitchFamily="34" charset="0"/>
              <a:buChar char="•"/>
            </a:pPr>
            <a:r>
              <a:rPr lang="en-US" dirty="0"/>
              <a:t>Analyze → Data Reduction → Factor</a:t>
            </a:r>
          </a:p>
          <a:p>
            <a:pPr marL="228600" indent="-228600">
              <a:buFont typeface="Arial" panose="020B0604020202020204" pitchFamily="34" charset="0"/>
              <a:buChar char="•"/>
            </a:pPr>
            <a:r>
              <a:rPr lang="en-US" dirty="0"/>
              <a:t>Insert</a:t>
            </a:r>
            <a:r>
              <a:rPr lang="en-US" baseline="0" dirty="0"/>
              <a:t> all 6 variables into the Variables box</a:t>
            </a:r>
          </a:p>
          <a:p>
            <a:pPr marL="228600" indent="-228600">
              <a:buFont typeface="Arial" panose="020B0604020202020204" pitchFamily="34" charset="0"/>
              <a:buChar char="•"/>
            </a:pPr>
            <a:r>
              <a:rPr lang="en-US" baseline="0" dirty="0"/>
              <a:t>Select the </a:t>
            </a:r>
            <a:r>
              <a:rPr lang="en-US" baseline="0" dirty="0" err="1"/>
              <a:t>Descriptives</a:t>
            </a:r>
            <a:r>
              <a:rPr lang="en-US" baseline="0" dirty="0"/>
              <a:t> box</a:t>
            </a:r>
            <a:endParaRPr lang="en-US" dirty="0"/>
          </a:p>
          <a:p>
            <a:pPr marL="685800" lvl="1" indent="-228600">
              <a:buFont typeface="Arial" panose="020B0604020202020204" pitchFamily="34" charset="0"/>
              <a:buChar char="•"/>
            </a:pPr>
            <a:r>
              <a:rPr lang="en-US" dirty="0"/>
              <a:t>Note that you could request</a:t>
            </a:r>
            <a:r>
              <a:rPr lang="en-US" baseline="0" dirty="0"/>
              <a:t> </a:t>
            </a:r>
            <a:r>
              <a:rPr lang="en-US" baseline="0" dirty="0" err="1"/>
              <a:t>descriptives</a:t>
            </a:r>
            <a:r>
              <a:rPr lang="en-US" baseline="0" dirty="0"/>
              <a:t> and correlations through factor analysis without doing this task separately</a:t>
            </a:r>
          </a:p>
          <a:p>
            <a:pPr marL="685800" lvl="1" indent="-228600">
              <a:buFont typeface="Arial" panose="020B0604020202020204" pitchFamily="34" charset="0"/>
              <a:buChar char="•"/>
            </a:pPr>
            <a:r>
              <a:rPr lang="en-US" dirty="0"/>
              <a:t>Be sure to tick KMO &amp; Bartlett’s Test of </a:t>
            </a:r>
            <a:r>
              <a:rPr lang="en-US" dirty="0" err="1"/>
              <a:t>Sphericity</a:t>
            </a:r>
            <a:endParaRPr lang="en-US" dirty="0"/>
          </a:p>
          <a:p>
            <a:pPr marL="685800" lvl="1" indent="-228600">
              <a:buFont typeface="Arial" panose="020B0604020202020204" pitchFamily="34" charset="0"/>
              <a:buChar char="•"/>
            </a:pPr>
            <a:r>
              <a:rPr lang="en-US" dirty="0"/>
              <a:t>Tick</a:t>
            </a:r>
            <a:r>
              <a:rPr lang="en-US" baseline="0" dirty="0"/>
              <a:t> box for coefficients too</a:t>
            </a:r>
          </a:p>
          <a:p>
            <a:pPr marL="685800" lvl="1" indent="-228600">
              <a:buFont typeface="Arial" panose="020B0604020202020204" pitchFamily="34" charset="0"/>
              <a:buChar char="•"/>
            </a:pPr>
            <a:r>
              <a:rPr lang="en-US" baseline="0" dirty="0"/>
              <a:t>Continue </a:t>
            </a:r>
            <a:r>
              <a:rPr lang="en-US" baseline="0" dirty="0">
                <a:sym typeface="Wingdings" panose="05000000000000000000" pitchFamily="2" charset="2"/>
              </a:rPr>
              <a:t> Extraction</a:t>
            </a:r>
            <a:endParaRPr lang="en-US" dirty="0"/>
          </a:p>
        </p:txBody>
      </p:sp>
      <p:sp>
        <p:nvSpPr>
          <p:cNvPr id="4" name="Slide Number Placeholder 3"/>
          <p:cNvSpPr>
            <a:spLocks noGrp="1"/>
          </p:cNvSpPr>
          <p:nvPr>
            <p:ph type="sldNum" sz="quarter" idx="10"/>
          </p:nvPr>
        </p:nvSpPr>
        <p:spPr/>
        <p:txBody>
          <a:bodyPr/>
          <a:lstStyle/>
          <a:p>
            <a:fld id="{21613D2A-ECC4-4726-A902-01D6248A7260}" type="slidenum">
              <a:rPr lang="en-US" smtClean="0"/>
              <a:pPr/>
              <a:t>24</a:t>
            </a:fld>
            <a:endParaRPr lang="en-US"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Extraction Box: </a:t>
            </a:r>
          </a:p>
          <a:p>
            <a:pPr marL="228600" indent="-228600">
              <a:buFont typeface="Arial" panose="020B0604020202020204" pitchFamily="34" charset="0"/>
              <a:buChar char="•"/>
            </a:pPr>
            <a:r>
              <a:rPr lang="en-GB" dirty="0"/>
              <a:t>Be sure to check that </a:t>
            </a:r>
            <a:r>
              <a:rPr lang="en-GB" b="1" dirty="0"/>
              <a:t>Principal Component Analysis </a:t>
            </a:r>
            <a:r>
              <a:rPr lang="en-GB" dirty="0"/>
              <a:t>is selected </a:t>
            </a:r>
          </a:p>
          <a:p>
            <a:pPr marL="228600" indent="-228600">
              <a:buFont typeface="Arial" panose="020B0604020202020204" pitchFamily="34" charset="0"/>
              <a:buChar char="•"/>
            </a:pPr>
            <a:r>
              <a:rPr lang="en-GB" dirty="0"/>
              <a:t>Tick</a:t>
            </a:r>
            <a:r>
              <a:rPr lang="en-GB" baseline="0" dirty="0"/>
              <a:t> the </a:t>
            </a:r>
            <a:r>
              <a:rPr lang="en-GB" dirty="0"/>
              <a:t>box for the </a:t>
            </a:r>
            <a:r>
              <a:rPr lang="en-GB" b="1" dirty="0"/>
              <a:t>scree</a:t>
            </a:r>
            <a:r>
              <a:rPr lang="en-GB" b="1" baseline="0" dirty="0"/>
              <a:t> plot</a:t>
            </a:r>
          </a:p>
          <a:p>
            <a:pPr marL="228600" indent="-228600">
              <a:buFont typeface="Arial" panose="020B0604020202020204" pitchFamily="34" charset="0"/>
              <a:buChar char="•"/>
            </a:pPr>
            <a:r>
              <a:rPr lang="en-GB" baseline="0" dirty="0"/>
              <a:t>Leave default the </a:t>
            </a:r>
            <a:r>
              <a:rPr lang="en-GB" b="1" baseline="0" dirty="0"/>
              <a:t>eigenvalues &gt; 1 </a:t>
            </a:r>
            <a:r>
              <a:rPr lang="en-GB" baseline="0" dirty="0"/>
              <a:t>(this will be explained later)</a:t>
            </a:r>
          </a:p>
          <a:p>
            <a:pPr marL="0" indent="0">
              <a:buFont typeface="Arial" panose="020B0604020202020204" pitchFamily="34" charset="0"/>
              <a:buNone/>
            </a:pPr>
            <a:r>
              <a:rPr lang="en-GB" baseline="0" dirty="0"/>
              <a:t>Rotation Box: </a:t>
            </a:r>
          </a:p>
          <a:p>
            <a:pPr marL="228600" indent="-228600">
              <a:buFont typeface="Arial" panose="020B0604020202020204" pitchFamily="34" charset="0"/>
              <a:buChar char="•"/>
            </a:pPr>
            <a:r>
              <a:rPr lang="en-GB" baseline="0" dirty="0"/>
              <a:t>Tick </a:t>
            </a:r>
            <a:r>
              <a:rPr lang="en-GB" b="1" baseline="0" dirty="0" err="1"/>
              <a:t>varimax</a:t>
            </a:r>
            <a:r>
              <a:rPr lang="en-GB" baseline="0" dirty="0"/>
              <a:t> rotation </a:t>
            </a:r>
          </a:p>
          <a:p>
            <a:pPr marL="228600" indent="-228600">
              <a:buFont typeface="Arial" panose="020B0604020202020204" pitchFamily="34" charset="0"/>
              <a:buChar char="•"/>
            </a:pPr>
            <a:r>
              <a:rPr lang="en-GB" baseline="0" dirty="0"/>
              <a:t>Tick box for the </a:t>
            </a:r>
            <a:r>
              <a:rPr lang="en-GB" b="1" baseline="0" dirty="0"/>
              <a:t>loading plot</a:t>
            </a:r>
            <a:endParaRPr lang="en-GB" b="1" dirty="0"/>
          </a:p>
        </p:txBody>
      </p:sp>
      <p:sp>
        <p:nvSpPr>
          <p:cNvPr id="4" name="Slide Number Placeholder 3"/>
          <p:cNvSpPr>
            <a:spLocks noGrp="1"/>
          </p:cNvSpPr>
          <p:nvPr>
            <p:ph type="sldNum" sz="quarter" idx="10"/>
          </p:nvPr>
        </p:nvSpPr>
        <p:spPr/>
        <p:txBody>
          <a:bodyPr/>
          <a:lstStyle/>
          <a:p>
            <a:fld id="{21613D2A-ECC4-4726-A902-01D6248A7260}" type="slidenum">
              <a:rPr lang="en-US" smtClean="0"/>
              <a:pPr/>
              <a:t>25</a:t>
            </a:fld>
            <a:endParaRPr lang="en-US" dirty="0"/>
          </a:p>
        </p:txBody>
      </p:sp>
    </p:spTree>
    <p:extLst>
      <p:ext uri="{BB962C8B-B14F-4D97-AF65-F5344CB8AC3E}">
        <p14:creationId xmlns:p14="http://schemas.microsoft.com/office/powerpoint/2010/main" val="169868500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Scores: </a:t>
            </a:r>
          </a:p>
          <a:p>
            <a:pPr marL="228600" indent="-228600">
              <a:buFont typeface="Arial" panose="020B0604020202020204" pitchFamily="34" charset="0"/>
              <a:buChar char="•"/>
            </a:pPr>
            <a:r>
              <a:rPr lang="en-GB" dirty="0"/>
              <a:t>Save as variables (typically do this only on </a:t>
            </a:r>
            <a:r>
              <a:rPr lang="en-GB" b="1" dirty="0"/>
              <a:t>final</a:t>
            </a:r>
            <a:r>
              <a:rPr lang="en-GB" dirty="0"/>
              <a:t> factor analysis)</a:t>
            </a:r>
          </a:p>
          <a:p>
            <a:pPr marL="228600" indent="-228600">
              <a:buFont typeface="Arial" panose="020B0604020202020204" pitchFamily="34" charset="0"/>
              <a:buChar char="•"/>
            </a:pPr>
            <a:r>
              <a:rPr lang="en-GB" dirty="0"/>
              <a:t>Display Factor</a:t>
            </a:r>
            <a:r>
              <a:rPr lang="en-GB" baseline="0" dirty="0"/>
              <a:t> Score Coefficient Matrix</a:t>
            </a:r>
          </a:p>
          <a:p>
            <a:pPr marL="228600" indent="-228600">
              <a:buFont typeface="Arial" panose="020B0604020202020204" pitchFamily="34" charset="0"/>
              <a:buChar char="•"/>
            </a:pPr>
            <a:endParaRPr lang="en-GB" baseline="0" dirty="0"/>
          </a:p>
          <a:p>
            <a:r>
              <a:rPr lang="en-GB" baseline="0" dirty="0"/>
              <a:t>Options: Tick sorted by size</a:t>
            </a:r>
            <a:r>
              <a:rPr lang="en-GB" baseline="0" dirty="0">
                <a:sym typeface="Wingdings" panose="05000000000000000000" pitchFamily="2" charset="2"/>
              </a:rPr>
              <a:t> </a:t>
            </a:r>
            <a:r>
              <a:rPr lang="en-GB" baseline="0" dirty="0" err="1">
                <a:sym typeface="Wingdings" panose="05000000000000000000" pitchFamily="2" charset="2"/>
              </a:rPr>
              <a:t>ContinueOK</a:t>
            </a:r>
            <a:endParaRPr lang="en-GB" dirty="0"/>
          </a:p>
        </p:txBody>
      </p:sp>
      <p:sp>
        <p:nvSpPr>
          <p:cNvPr id="4" name="Slide Number Placeholder 3"/>
          <p:cNvSpPr>
            <a:spLocks noGrp="1"/>
          </p:cNvSpPr>
          <p:nvPr>
            <p:ph type="sldNum" sz="quarter" idx="10"/>
          </p:nvPr>
        </p:nvSpPr>
        <p:spPr/>
        <p:txBody>
          <a:bodyPr/>
          <a:lstStyle/>
          <a:p>
            <a:fld id="{21613D2A-ECC4-4726-A902-01D6248A7260}" type="slidenum">
              <a:rPr lang="en-US" smtClean="0"/>
              <a:pPr/>
              <a:t>26</a:t>
            </a:fld>
            <a:endParaRPr lang="en-US" dirty="0"/>
          </a:p>
        </p:txBody>
      </p:sp>
    </p:spTree>
    <p:extLst>
      <p:ext uri="{BB962C8B-B14F-4D97-AF65-F5344CB8AC3E}">
        <p14:creationId xmlns:p14="http://schemas.microsoft.com/office/powerpoint/2010/main" val="131213635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Note that these</a:t>
            </a:r>
            <a:r>
              <a:rPr lang="en-GB" baseline="0" dirty="0"/>
              <a:t> analyses do not have to be done separately, as we just did. </a:t>
            </a:r>
          </a:p>
          <a:p>
            <a:r>
              <a:rPr lang="en-GB" baseline="0" dirty="0"/>
              <a:t>Should see same patterns in Correlations Matrix.</a:t>
            </a:r>
            <a:endParaRPr lang="en-GB" dirty="0"/>
          </a:p>
        </p:txBody>
      </p:sp>
      <p:sp>
        <p:nvSpPr>
          <p:cNvPr id="4" name="Slide Number Placeholder 3"/>
          <p:cNvSpPr>
            <a:spLocks noGrp="1"/>
          </p:cNvSpPr>
          <p:nvPr>
            <p:ph type="sldNum" sz="quarter" idx="10"/>
          </p:nvPr>
        </p:nvSpPr>
        <p:spPr/>
        <p:txBody>
          <a:bodyPr/>
          <a:lstStyle/>
          <a:p>
            <a:fld id="{21613D2A-ECC4-4726-A902-01D6248A7260}" type="slidenum">
              <a:rPr lang="en-US" smtClean="0"/>
              <a:pPr/>
              <a:t>27</a:t>
            </a:fld>
            <a:endParaRPr lang="en-US" dirty="0"/>
          </a:p>
        </p:txBody>
      </p:sp>
    </p:spTree>
    <p:extLst>
      <p:ext uri="{BB962C8B-B14F-4D97-AF65-F5344CB8AC3E}">
        <p14:creationId xmlns:p14="http://schemas.microsoft.com/office/powerpoint/2010/main" val="72123559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dirty="0">
                <a:cs typeface="Arial" panose="020B0604020202020204" pitchFamily="34" charset="0"/>
              </a:rPr>
              <a:t>The Kaiser-Meyer-</a:t>
            </a:r>
            <a:r>
              <a:rPr lang="en-GB" sz="1200" dirty="0" err="1">
                <a:cs typeface="Arial" panose="020B0604020202020204" pitchFamily="34" charset="0"/>
              </a:rPr>
              <a:t>Olkin</a:t>
            </a:r>
            <a:r>
              <a:rPr lang="en-GB" sz="1200" dirty="0">
                <a:cs typeface="Arial" panose="020B0604020202020204" pitchFamily="34" charset="0"/>
              </a:rPr>
              <a:t> (KMO) measure of sampling adequacy. Small values of the KMO statistic indicate that the correlations between pairs of variables cannot be explained by other variables and that factor analysis may not be appropriate (&gt;0.5).</a:t>
            </a:r>
          </a:p>
          <a:p>
            <a:endParaRPr lang="en-GB" sz="1200" dirty="0">
              <a:cs typeface="Arial" panose="020B0604020202020204" pitchFamily="34" charset="0"/>
            </a:endParaRPr>
          </a:p>
          <a:p>
            <a:r>
              <a:rPr lang="en-GB" sz="1200" dirty="0">
                <a:cs typeface="Arial" panose="020B0604020202020204" pitchFamily="34" charset="0"/>
              </a:rPr>
              <a:t>Another useful statistic is the Bartlett's Test of </a:t>
            </a:r>
            <a:r>
              <a:rPr lang="en-GB" sz="1200" dirty="0" err="1">
                <a:cs typeface="Arial" panose="020B0604020202020204" pitchFamily="34" charset="0"/>
              </a:rPr>
              <a:t>Sphericity</a:t>
            </a:r>
            <a:r>
              <a:rPr lang="en-GB" sz="1200" dirty="0">
                <a:cs typeface="Arial" panose="020B0604020202020204" pitchFamily="34" charset="0"/>
              </a:rPr>
              <a:t> which can be used to test the null hypothesis that the variables are uncorrelated in the population,</a:t>
            </a:r>
            <a:r>
              <a:rPr lang="en-GB" sz="1200" baseline="0" dirty="0">
                <a:cs typeface="Arial" panose="020B0604020202020204" pitchFamily="34" charset="0"/>
              </a:rPr>
              <a:t> implying that factor analysis is not appropriate</a:t>
            </a:r>
            <a:r>
              <a:rPr lang="en-GB" sz="1200" dirty="0">
                <a:cs typeface="Arial" panose="020B0604020202020204" pitchFamily="34" charset="0"/>
              </a:rPr>
              <a:t>: in other words, the population correlation matrix is an identity matrix.</a:t>
            </a:r>
          </a:p>
          <a:p>
            <a:pPr marL="171450" indent="-171450">
              <a:buFont typeface="Arial" panose="020B0604020202020204" pitchFamily="34" charset="0"/>
              <a:buChar char="•"/>
            </a:pPr>
            <a:r>
              <a:rPr lang="en-GB" sz="1200" dirty="0">
                <a:cs typeface="Arial" panose="020B0604020202020204" pitchFamily="34" charset="0"/>
              </a:rPr>
              <a:t> If this hypothesis cannot be rejected, then the appropriateness of factor analysis should be questioned (Reject H</a:t>
            </a:r>
            <a:r>
              <a:rPr lang="en-GB" sz="1200" baseline="-25000" dirty="0">
                <a:cs typeface="Arial" panose="020B0604020202020204" pitchFamily="34" charset="0"/>
              </a:rPr>
              <a:t>0</a:t>
            </a:r>
            <a:r>
              <a:rPr lang="en-GB" sz="1200" dirty="0">
                <a:cs typeface="Arial" panose="020B0604020202020204" pitchFamily="34" charset="0"/>
              </a:rPr>
              <a:t>).</a:t>
            </a:r>
          </a:p>
          <a:p>
            <a:pPr marL="171450" indent="-171450">
              <a:buFont typeface="Arial" panose="020B0604020202020204" pitchFamily="34" charset="0"/>
              <a:buChar char="•"/>
            </a:pPr>
            <a:r>
              <a:rPr lang="en-GB" sz="1200" dirty="0">
                <a:cs typeface="Arial" panose="020B0604020202020204" pitchFamily="34" charset="0"/>
              </a:rPr>
              <a:t>If this hypothesis can be rejected, then factor analysis can be useful(Reject H0)</a:t>
            </a:r>
          </a:p>
          <a:p>
            <a:pPr marL="171450" indent="-171450">
              <a:buFont typeface="Arial" panose="020B0604020202020204" pitchFamily="34" charset="0"/>
              <a:buChar char="•"/>
            </a:pPr>
            <a:endParaRPr lang="en-GB" sz="1200" dirty="0">
              <a:cs typeface="Arial" panose="020B0604020202020204" pitchFamily="34" charset="0"/>
            </a:endParaRPr>
          </a:p>
          <a:p>
            <a:pPr marL="171450" indent="-171450">
              <a:buFont typeface="Arial" panose="020B0604020202020204" pitchFamily="34" charset="0"/>
              <a:buChar char="•"/>
            </a:pPr>
            <a:r>
              <a:rPr lang="en-GB" sz="1200" dirty="0">
                <a:cs typeface="Arial" panose="020B0604020202020204" pitchFamily="34" charset="0"/>
              </a:rPr>
              <a:t>Note: </a:t>
            </a:r>
            <a:r>
              <a:rPr lang="en-GB" sz="1200" dirty="0" err="1">
                <a:cs typeface="Arial" panose="020B0604020202020204" pitchFamily="34" charset="0"/>
              </a:rPr>
              <a:t>Ho</a:t>
            </a:r>
            <a:r>
              <a:rPr lang="en-GB" sz="1200" dirty="0">
                <a:cs typeface="Arial" panose="020B0604020202020204" pitchFamily="34" charset="0"/>
              </a:rPr>
              <a:t> Variables </a:t>
            </a:r>
            <a:r>
              <a:rPr lang="en-GB" sz="1200" dirty="0">
                <a:cs typeface="Arial" panose="020B0604020202020204" pitchFamily="34" charset="0"/>
                <a:sym typeface="Wingdings" panose="05000000000000000000" pitchFamily="2" charset="2"/>
              </a:rPr>
              <a:t> Uncorrelated</a:t>
            </a:r>
          </a:p>
          <a:p>
            <a:pPr marL="628650" lvl="1" indent="-171450">
              <a:buFont typeface="Arial" panose="020B0604020202020204" pitchFamily="34" charset="0"/>
              <a:buChar char="•"/>
            </a:pPr>
            <a:r>
              <a:rPr lang="en-GB" sz="1200" dirty="0">
                <a:cs typeface="Arial" panose="020B0604020202020204" pitchFamily="34" charset="0"/>
                <a:sym typeface="Wingdings" panose="05000000000000000000" pitchFamily="2" charset="2"/>
              </a:rPr>
              <a:t>H1 </a:t>
            </a:r>
            <a:r>
              <a:rPr lang="en-GB" sz="1200" dirty="0" err="1">
                <a:cs typeface="Arial" panose="020B0604020202020204" pitchFamily="34" charset="0"/>
                <a:sym typeface="Wingdings" panose="05000000000000000000" pitchFamily="2" charset="2"/>
              </a:rPr>
              <a:t>Vairiables</a:t>
            </a:r>
            <a:r>
              <a:rPr lang="en-GB" sz="1200" baseline="0" dirty="0">
                <a:cs typeface="Arial" panose="020B0604020202020204" pitchFamily="34" charset="0"/>
                <a:sym typeface="Wingdings" panose="05000000000000000000" pitchFamily="2" charset="2"/>
              </a:rPr>
              <a:t> are correlated.</a:t>
            </a:r>
          </a:p>
          <a:p>
            <a:pPr marL="628650" lvl="1" indent="-171450">
              <a:buFont typeface="Arial" panose="020B0604020202020204" pitchFamily="34" charset="0"/>
              <a:buChar char="•"/>
            </a:pPr>
            <a:r>
              <a:rPr lang="en-GB" sz="1200" baseline="0" dirty="0">
                <a:cs typeface="Arial" panose="020B0604020202020204" pitchFamily="34" charset="0"/>
                <a:sym typeface="Wingdings" panose="05000000000000000000" pitchFamily="2" charset="2"/>
              </a:rPr>
              <a:t>Since p&lt;0.05 we reject </a:t>
            </a:r>
            <a:r>
              <a:rPr lang="en-GB" sz="1200" baseline="0" dirty="0" err="1">
                <a:cs typeface="Arial" panose="020B0604020202020204" pitchFamily="34" charset="0"/>
                <a:sym typeface="Wingdings" panose="05000000000000000000" pitchFamily="2" charset="2"/>
              </a:rPr>
              <a:t>Ho</a:t>
            </a:r>
            <a:endParaRPr lang="en-GB" sz="1200" dirty="0">
              <a:cs typeface="Arial" panose="020B0604020202020204" pitchFamily="34" charset="0"/>
            </a:endParaRPr>
          </a:p>
          <a:p>
            <a:endParaRPr lang="en-GB" dirty="0"/>
          </a:p>
        </p:txBody>
      </p:sp>
      <p:sp>
        <p:nvSpPr>
          <p:cNvPr id="4" name="Slide Number Placeholder 3"/>
          <p:cNvSpPr>
            <a:spLocks noGrp="1"/>
          </p:cNvSpPr>
          <p:nvPr>
            <p:ph type="sldNum" sz="quarter" idx="10"/>
          </p:nvPr>
        </p:nvSpPr>
        <p:spPr/>
        <p:txBody>
          <a:bodyPr/>
          <a:lstStyle/>
          <a:p>
            <a:fld id="{21613D2A-ECC4-4726-A902-01D6248A7260}" type="slidenum">
              <a:rPr lang="en-US" smtClean="0"/>
              <a:pPr/>
              <a:t>28</a:t>
            </a:fld>
            <a:endParaRPr lang="en-US" dirty="0"/>
          </a:p>
        </p:txBody>
      </p:sp>
    </p:spTree>
    <p:extLst>
      <p:ext uri="{BB962C8B-B14F-4D97-AF65-F5344CB8AC3E}">
        <p14:creationId xmlns:p14="http://schemas.microsoft.com/office/powerpoint/2010/main" val="129320247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228600" marR="0"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Typically use standardized data (the x’s) and standardized component/factor scores (the f’s). </a:t>
            </a:r>
          </a:p>
          <a:p>
            <a:pPr marL="228600" marR="0" lvl="0"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a:t>
            </a:r>
            <a:r>
              <a:rPr lang="en-US" baseline="0" dirty="0"/>
              <a:t>he standardization of each variable </a:t>
            </a:r>
            <a:r>
              <a:rPr lang="en-US" dirty="0"/>
              <a:t>is why the Initial Communalities</a:t>
            </a:r>
            <a:r>
              <a:rPr lang="en-US" baseline="0" dirty="0"/>
              <a:t> are 1’s for each variable.</a:t>
            </a:r>
            <a:endParaRPr lang="en-US" dirty="0"/>
          </a:p>
          <a:p>
            <a:pPr marL="228600" marR="0"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“Communalities” - % of variance in each original variable explained by ‘the solution’</a:t>
            </a:r>
          </a:p>
          <a:p>
            <a:pPr marL="685800" marR="0" lvl="1"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Remember</a:t>
            </a:r>
            <a:r>
              <a:rPr lang="en-US" baseline="0" dirty="0"/>
              <a:t> our goal is not </a:t>
            </a:r>
            <a:r>
              <a:rPr lang="en-US" baseline="0" dirty="0" err="1"/>
              <a:t>fto</a:t>
            </a:r>
            <a:r>
              <a:rPr lang="en-US" baseline="0" dirty="0"/>
              <a:t> lose too much of the variation in each variable</a:t>
            </a:r>
          </a:p>
          <a:p>
            <a:pPr marL="685800" marR="0" lvl="1"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a:t>‘The Solution’ will be explained shortly</a:t>
            </a:r>
            <a:endParaRPr lang="en-US" dirty="0"/>
          </a:p>
          <a:p>
            <a:endParaRPr lang="en-US" dirty="0"/>
          </a:p>
        </p:txBody>
      </p:sp>
      <p:sp>
        <p:nvSpPr>
          <p:cNvPr id="4" name="Slide Number Placeholder 3"/>
          <p:cNvSpPr>
            <a:spLocks noGrp="1"/>
          </p:cNvSpPr>
          <p:nvPr>
            <p:ph type="sldNum" sz="quarter" idx="10"/>
          </p:nvPr>
        </p:nvSpPr>
        <p:spPr/>
        <p:txBody>
          <a:bodyPr/>
          <a:lstStyle/>
          <a:p>
            <a:fld id="{21613D2A-ECC4-4726-A902-01D6248A7260}" type="slidenum">
              <a:rPr lang="en-US" smtClean="0"/>
              <a:pPr/>
              <a:t>29</a:t>
            </a:fld>
            <a:endParaRPr lang="en-US"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Note the first column is labelled component</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These are the factors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Labelled component as in Principal component analysis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Since there are 6 variables having 6 components ( or factors) is the trivial solution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Perfect – since cumulative variance explained = 100%</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But no dimension reduction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‘’Total variance explained’’ – 82.488%</a:t>
            </a:r>
            <a:r>
              <a:rPr lang="en-US" baseline="0" dirty="0"/>
              <a:t> of variance across all original variables explained by the solution</a:t>
            </a:r>
            <a:r>
              <a:rPr lang="en-US" dirty="0"/>
              <a:t>– use the eigenvalues to measure.</a:t>
            </a:r>
          </a:p>
          <a:p>
            <a:r>
              <a:rPr lang="en-US" dirty="0"/>
              <a:t>How many factors</a:t>
            </a:r>
            <a:r>
              <a:rPr lang="en-US" baseline="0" dirty="0"/>
              <a:t> to maintain?</a:t>
            </a:r>
          </a:p>
          <a:p>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a:cs typeface="Times New Roman" pitchFamily="18" charset="0"/>
              </a:rPr>
              <a:t>Determination Based on Latent Roots (or Eigenvalues). </a:t>
            </a:r>
            <a:r>
              <a:rPr lang="en-US" sz="1200" dirty="0">
                <a:cs typeface="Times New Roman" pitchFamily="18" charset="0"/>
              </a:rPr>
              <a:t>An Eigenvalue represents the amount of variance associated with the factor. In this approach, only factors with latent roots (Eigenvalues) greater than 1.0 are retained. The rationale is that the variation in each variable is 1.0 after the variable has been standardized, and a factor should account for at least that much variation to be considered useful from a data reduction perspective. Essentially, factors with variance less than 1.0 are no better than a single variable.  If the number of variables is less than 20, this approach will result in a conservative number of factors.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1" dirty="0">
              <a:cs typeface="Times New Roman" pitchFamily="18"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b="1" dirty="0">
                <a:cs typeface="Times New Roman" pitchFamily="18" charset="0"/>
              </a:rPr>
              <a:t>Determination Based on Percentage of Variance.   </a:t>
            </a:r>
            <a:r>
              <a:rPr lang="en-US" dirty="0">
                <a:cs typeface="Times New Roman" pitchFamily="18" charset="0"/>
              </a:rPr>
              <a:t>In this approach the number of factors extracted is determined so that the cumulative percentage of variance extracted by the factors reaches a satisfactory level.  It is recommended that the factors extracted should account for at least 60% of the variance.</a:t>
            </a:r>
          </a:p>
          <a:p>
            <a:endParaRPr lang="en-US" dirty="0"/>
          </a:p>
        </p:txBody>
      </p:sp>
      <p:sp>
        <p:nvSpPr>
          <p:cNvPr id="4" name="Slide Number Placeholder 3"/>
          <p:cNvSpPr>
            <a:spLocks noGrp="1"/>
          </p:cNvSpPr>
          <p:nvPr>
            <p:ph type="sldNum" sz="quarter" idx="10"/>
          </p:nvPr>
        </p:nvSpPr>
        <p:spPr/>
        <p:txBody>
          <a:bodyPr/>
          <a:lstStyle/>
          <a:p>
            <a:fld id="{21613D2A-ECC4-4726-A902-01D6248A7260}" type="slidenum">
              <a:rPr lang="en-US" smtClean="0"/>
              <a:pPr/>
              <a:t>30</a:t>
            </a:fld>
            <a:endParaRPr lang="en-US"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a:cs typeface="Times New Roman" pitchFamily="18" charset="0"/>
              </a:rPr>
              <a:t>Determination Based on Scree Plot.   </a:t>
            </a:r>
            <a:r>
              <a:rPr lang="en-US" dirty="0">
                <a:cs typeface="Times New Roman" pitchFamily="18" charset="0"/>
              </a:rPr>
              <a:t>A scree test is a plot of the latent roots</a:t>
            </a:r>
            <a:r>
              <a:rPr lang="en-US" baseline="0" dirty="0">
                <a:cs typeface="Times New Roman" pitchFamily="18" charset="0"/>
              </a:rPr>
              <a:t> (</a:t>
            </a:r>
            <a:r>
              <a:rPr lang="en-US" dirty="0">
                <a:cs typeface="Times New Roman" pitchFamily="18" charset="0"/>
              </a:rPr>
              <a:t>Eigenvalues) against the number of factors in order of extraction.  Experimental evidence indicates that the point at which the scree (where the “elbow” begins) denotes the true number of factors. Generally, the number of factors determined by a scree plot will be one (or a few) more than that determined by the Eigenvalue criterion. </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cs typeface="Times New Roman" pitchFamily="18"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dirty="0">
                <a:cs typeface="Times New Roman" pitchFamily="18" charset="0"/>
              </a:rPr>
              <a:t>In this case, the straight line begins at Factor 3, so this may</a:t>
            </a:r>
            <a:r>
              <a:rPr lang="en-US" baseline="0" dirty="0">
                <a:cs typeface="Times New Roman" pitchFamily="18" charset="0"/>
              </a:rPr>
              <a:t> be an option. But, based on the percentage of variance, there is very little gain from 2 to 3 factors. </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cs typeface="Times New Roman" pitchFamily="18" charset="0"/>
              </a:rPr>
              <a:t>If you wanted to do this:</a:t>
            </a:r>
          </a:p>
          <a:p>
            <a:pPr marL="228600" marR="0"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a:cs typeface="Times New Roman" pitchFamily="18" charset="0"/>
              </a:rPr>
              <a:t>In the Extraction box</a:t>
            </a:r>
          </a:p>
          <a:p>
            <a:pPr marL="228600" marR="0"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a:cs typeface="Times New Roman" pitchFamily="18" charset="0"/>
              </a:rPr>
              <a:t>Uncheck the ‘Based on Eigenvalue’ option</a:t>
            </a:r>
          </a:p>
          <a:p>
            <a:pPr marL="228600" marR="0"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a:cs typeface="Times New Roman" pitchFamily="18" charset="0"/>
              </a:rPr>
              <a:t>Check the ‘Fixed Number of Factors’ </a:t>
            </a:r>
          </a:p>
          <a:p>
            <a:pPr marL="685800" marR="0" lvl="1"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a:cs typeface="Times New Roman" pitchFamily="18" charset="0"/>
              </a:rPr>
              <a:t>Insert the number of factors in the space provided</a:t>
            </a:r>
          </a:p>
          <a:p>
            <a:pPr marL="685800" marR="0" lvl="1"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a:cs typeface="Times New Roman" pitchFamily="18" charset="0"/>
              </a:rPr>
              <a:t>In this example, insert 3</a:t>
            </a:r>
            <a:endParaRPr lang="en-US" dirty="0">
              <a:cs typeface="Times New Roman" pitchFamily="18"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dirty="0" err="1">
                <a:cs typeface="Times New Roman" pitchFamily="18" charset="0"/>
              </a:rPr>
              <a:t>Analayse</a:t>
            </a:r>
            <a:r>
              <a:rPr lang="en-US" dirty="0">
                <a:cs typeface="Times New Roman" pitchFamily="18" charset="0"/>
                <a:sym typeface="Wingdings" panose="05000000000000000000" pitchFamily="2" charset="2"/>
              </a:rPr>
              <a:t> Dimension Reduction  Extract</a:t>
            </a:r>
            <a:endParaRPr lang="en-US" dirty="0">
              <a:cs typeface="Times New Roman" pitchFamily="18" charset="0"/>
            </a:endParaRPr>
          </a:p>
          <a:p>
            <a:endParaRPr lang="en-US" dirty="0"/>
          </a:p>
        </p:txBody>
      </p:sp>
      <p:sp>
        <p:nvSpPr>
          <p:cNvPr id="4" name="Slide Number Placeholder 3"/>
          <p:cNvSpPr>
            <a:spLocks noGrp="1"/>
          </p:cNvSpPr>
          <p:nvPr>
            <p:ph type="sldNum" sz="quarter" idx="10"/>
          </p:nvPr>
        </p:nvSpPr>
        <p:spPr/>
        <p:txBody>
          <a:bodyPr/>
          <a:lstStyle/>
          <a:p>
            <a:fld id="{21613D2A-ECC4-4726-A902-01D6248A7260}" type="slidenum">
              <a:rPr lang="en-US" smtClean="0"/>
              <a:pPr/>
              <a:t>31</a:t>
            </a:fld>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Arial" panose="020B0604020202020204" pitchFamily="34" charset="0"/>
              <a:buChar char="•"/>
            </a:pPr>
            <a:r>
              <a:rPr lang="en-GB" dirty="0"/>
              <a:t>For each</a:t>
            </a:r>
            <a:r>
              <a:rPr lang="en-GB" baseline="0" dirty="0"/>
              <a:t> attribute above, there are probably several features of the car that contribute to the feature</a:t>
            </a:r>
          </a:p>
          <a:p>
            <a:pPr marL="228600" indent="-228600">
              <a:buFont typeface="Arial" panose="020B0604020202020204" pitchFamily="34" charset="0"/>
              <a:buChar char="•"/>
            </a:pPr>
            <a:r>
              <a:rPr lang="en-GB" baseline="0" dirty="0"/>
              <a:t>Use factor analysis to see which features go together and name the ‘super’ attribute that represents the set</a:t>
            </a:r>
            <a:endParaRPr lang="en-GB" dirty="0"/>
          </a:p>
        </p:txBody>
      </p:sp>
      <p:sp>
        <p:nvSpPr>
          <p:cNvPr id="4" name="Slide Number Placeholder 3"/>
          <p:cNvSpPr>
            <a:spLocks noGrp="1"/>
          </p:cNvSpPr>
          <p:nvPr>
            <p:ph type="sldNum" sz="quarter" idx="10"/>
          </p:nvPr>
        </p:nvSpPr>
        <p:spPr/>
        <p:txBody>
          <a:bodyPr/>
          <a:lstStyle/>
          <a:p>
            <a:fld id="{21613D2A-ECC4-4726-A902-01D6248A7260}" type="slidenum">
              <a:rPr lang="en-US" smtClean="0"/>
              <a:pPr/>
              <a:t>5</a:t>
            </a:fld>
            <a:endParaRPr lang="en-US" dirty="0"/>
          </a:p>
        </p:txBody>
      </p:sp>
    </p:spTree>
    <p:extLst>
      <p:ext uri="{BB962C8B-B14F-4D97-AF65-F5344CB8AC3E}">
        <p14:creationId xmlns:p14="http://schemas.microsoft.com/office/powerpoint/2010/main" val="185855199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“Total variance explained” - % of variance across all original variables explained by the solution – use the eigenvalues to measure.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main question the analyst must answer is How many factors</a:t>
            </a:r>
            <a:r>
              <a:rPr lang="en-US" baseline="0" dirty="0"/>
              <a:t> to maintain?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a:t>The eigenvalues solution is 2 factors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a:t>The scree plot says- 3 – however based on the percentage of variance gained (7.362%) there is very little to be gained by going from 2 to 3 factors.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a:t>For any solution: the ‘cumulative %’ of variance explained should be at least 60%</a:t>
            </a:r>
          </a:p>
          <a:p>
            <a:endParaRPr lang="en-US" dirty="0"/>
          </a:p>
          <a:p>
            <a:endParaRPr lang="en-US" baseline="0" dirty="0"/>
          </a:p>
        </p:txBody>
      </p:sp>
      <p:sp>
        <p:nvSpPr>
          <p:cNvPr id="4" name="Slide Number Placeholder 3"/>
          <p:cNvSpPr>
            <a:spLocks noGrp="1"/>
          </p:cNvSpPr>
          <p:nvPr>
            <p:ph type="sldNum" sz="quarter" idx="10"/>
          </p:nvPr>
        </p:nvSpPr>
        <p:spPr/>
        <p:txBody>
          <a:bodyPr/>
          <a:lstStyle/>
          <a:p>
            <a:fld id="{21613D2A-ECC4-4726-A902-01D6248A7260}" type="slidenum">
              <a:rPr lang="en-US" smtClean="0"/>
              <a:pPr/>
              <a:t>32</a:t>
            </a:fld>
            <a:endParaRPr lang="en-US"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21613D2A-ECC4-4726-A902-01D6248A7260}" type="slidenum">
              <a:rPr lang="en-US" smtClean="0"/>
              <a:pPr/>
              <a:t>33</a:t>
            </a:fld>
            <a:endParaRPr lang="en-US"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cs typeface="Times New Roman" pitchFamily="18" charset="0"/>
              </a:rPr>
              <a:t>Although the initial or unrotated factor matrix indicates the relationship between the factors and individual variables, it seldom results in factors that can be interpreted, because the factors are correlated with many variables. </a:t>
            </a:r>
          </a:p>
          <a:p>
            <a:endParaRPr lang="en-US" dirty="0">
              <a:cs typeface="Times New Roman" pitchFamily="18" charset="0"/>
            </a:endParaRPr>
          </a:p>
          <a:p>
            <a:r>
              <a:rPr lang="en-US" dirty="0">
                <a:cs typeface="Times New Roman" pitchFamily="18" charset="0"/>
              </a:rPr>
              <a:t>This graph is not part of the SPSS output , it was created to illustrate how the variables fall onto the factors before the </a:t>
            </a:r>
            <a:r>
              <a:rPr lang="en-US" dirty="0" err="1">
                <a:cs typeface="Times New Roman" pitchFamily="18" charset="0"/>
              </a:rPr>
              <a:t>roatation</a:t>
            </a:r>
            <a:r>
              <a:rPr lang="en-US" dirty="0">
                <a:cs typeface="Times New Roman" pitchFamily="18" charset="0"/>
              </a:rPr>
              <a:t>.</a:t>
            </a:r>
            <a:endParaRPr lang="en-US" dirty="0"/>
          </a:p>
        </p:txBody>
      </p:sp>
      <p:sp>
        <p:nvSpPr>
          <p:cNvPr id="4" name="Slide Number Placeholder 3"/>
          <p:cNvSpPr>
            <a:spLocks noGrp="1"/>
          </p:cNvSpPr>
          <p:nvPr>
            <p:ph type="sldNum" sz="quarter" idx="10"/>
          </p:nvPr>
        </p:nvSpPr>
        <p:spPr/>
        <p:txBody>
          <a:bodyPr/>
          <a:lstStyle/>
          <a:p>
            <a:fld id="{21613D2A-ECC4-4726-A902-01D6248A7260}" type="slidenum">
              <a:rPr lang="en-US" smtClean="0"/>
              <a:pPr/>
              <a:t>34</a:t>
            </a:fld>
            <a:endParaRPr lang="en-US"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“Rotation” – mathematical transformation on the solution to enhance interpretation</a:t>
            </a:r>
          </a:p>
          <a:p>
            <a:pPr lvl="0"/>
            <a:endParaRPr lang="en-US" sz="1200" kern="1200" dirty="0">
              <a:solidFill>
                <a:schemeClr val="tx1"/>
              </a:solidFill>
              <a:latin typeface="+mn-lt"/>
              <a:ea typeface="+mn-ea"/>
              <a:cs typeface="+mn-cs"/>
            </a:endParaRPr>
          </a:p>
          <a:p>
            <a:pPr lvl="0"/>
            <a:r>
              <a:rPr lang="en-US" sz="1200" kern="1200" dirty="0">
                <a:solidFill>
                  <a:schemeClr val="tx1"/>
                </a:solidFill>
                <a:latin typeface="+mn-lt"/>
                <a:ea typeface="+mn-ea"/>
                <a:cs typeface="+mn-cs"/>
              </a:rPr>
              <a:t>By rotating</a:t>
            </a:r>
            <a:r>
              <a:rPr lang="en-US" sz="1200" kern="1200" baseline="0" dirty="0">
                <a:solidFill>
                  <a:schemeClr val="tx1"/>
                </a:solidFill>
                <a:latin typeface="+mn-lt"/>
                <a:ea typeface="+mn-ea"/>
                <a:cs typeface="+mn-cs"/>
              </a:rPr>
              <a:t> the factors:</a:t>
            </a:r>
          </a:p>
          <a:p>
            <a:pPr marL="228600" lvl="0" indent="-228600">
              <a:buFont typeface="Arial" panose="020B0604020202020204" pitchFamily="34" charset="0"/>
              <a:buChar char="•"/>
            </a:pPr>
            <a:r>
              <a:rPr lang="en-US" sz="1200" kern="1200" baseline="0" dirty="0">
                <a:solidFill>
                  <a:schemeClr val="tx1"/>
                </a:solidFill>
                <a:latin typeface="+mn-lt"/>
                <a:ea typeface="+mn-ea"/>
                <a:cs typeface="+mn-cs"/>
              </a:rPr>
              <a:t>We would like each factor to have nonzero, or significant, loadings or coefficients for only some of the variables. </a:t>
            </a:r>
          </a:p>
          <a:p>
            <a:pPr marL="228600" lvl="0" indent="-228600">
              <a:buFont typeface="Arial" panose="020B0604020202020204" pitchFamily="34" charset="0"/>
              <a:buChar char="•"/>
            </a:pPr>
            <a:r>
              <a:rPr lang="en-US" sz="1200" kern="1200" baseline="0" dirty="0">
                <a:solidFill>
                  <a:schemeClr val="tx1"/>
                </a:solidFill>
                <a:latin typeface="+mn-lt"/>
                <a:ea typeface="+mn-ea"/>
                <a:cs typeface="+mn-cs"/>
              </a:rPr>
              <a:t>We would like each variable to have nonzero or significant loadings with only a few factors, if possible with only one. </a:t>
            </a:r>
          </a:p>
          <a:p>
            <a:pPr marL="228600" lvl="0" indent="-228600">
              <a:buFont typeface="Arial" panose="020B0604020202020204" pitchFamily="34" charset="0"/>
              <a:buChar char="•"/>
            </a:pPr>
            <a:r>
              <a:rPr lang="en-US" sz="1200" kern="1200" baseline="0" dirty="0">
                <a:solidFill>
                  <a:schemeClr val="tx1"/>
                </a:solidFill>
                <a:latin typeface="+mn-lt"/>
                <a:ea typeface="+mn-ea"/>
                <a:cs typeface="+mn-cs"/>
              </a:rPr>
              <a:t>This is shown by falling close to one </a:t>
            </a:r>
            <a:r>
              <a:rPr lang="en-US" sz="1200" kern="1200" baseline="0" dirty="0" err="1">
                <a:solidFill>
                  <a:schemeClr val="tx1"/>
                </a:solidFill>
                <a:latin typeface="+mn-lt"/>
                <a:ea typeface="+mn-ea"/>
                <a:cs typeface="+mn-cs"/>
              </a:rPr>
              <a:t>axix</a:t>
            </a:r>
            <a:r>
              <a:rPr lang="en-US" sz="1200" kern="1200" baseline="0" dirty="0">
                <a:solidFill>
                  <a:schemeClr val="tx1"/>
                </a:solidFill>
                <a:latin typeface="+mn-lt"/>
                <a:ea typeface="+mn-ea"/>
                <a:cs typeface="+mn-cs"/>
              </a:rPr>
              <a:t>.</a:t>
            </a:r>
            <a:endParaRPr lang="en-US" sz="120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21613D2A-ECC4-4726-A902-01D6248A7260}" type="slidenum">
              <a:rPr lang="en-US" smtClean="0"/>
              <a:pPr/>
              <a:t>35</a:t>
            </a:fld>
            <a:endParaRPr lang="en-US" dirty="0"/>
          </a:p>
        </p:txBody>
      </p:sp>
    </p:spTree>
    <p:extLst>
      <p:ext uri="{BB962C8B-B14F-4D97-AF65-F5344CB8AC3E}">
        <p14:creationId xmlns:p14="http://schemas.microsoft.com/office/powerpoint/2010/main" val="270037555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228600" indent="-228600">
              <a:buFont typeface="Arial" panose="020B0604020202020204" pitchFamily="34" charset="0"/>
              <a:buChar char="•"/>
            </a:pPr>
            <a:r>
              <a:rPr lang="en-US" sz="1200" dirty="0"/>
              <a:t>Rotation aids interpretation</a:t>
            </a:r>
          </a:p>
          <a:p>
            <a:pPr marL="228600" indent="-228600">
              <a:buFont typeface="Arial" panose="020B0604020202020204" pitchFamily="34" charset="0"/>
              <a:buChar char="•"/>
            </a:pPr>
            <a:r>
              <a:rPr lang="en-US" sz="1200" dirty="0"/>
              <a:t>Rotation does not add explanation of variance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aseline="0" dirty="0"/>
              <a:t>By looking at the variables that support Component 1 – what would you name this factor?</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aseline="0" dirty="0"/>
              <a:t>	Prevents cavities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aseline="0" dirty="0"/>
              <a:t>	Strengthens gums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aseline="0" dirty="0"/>
              <a:t>	Tooth decay unimportant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aseline="0" dirty="0"/>
              <a:t>By looking at the variables that support Component 2 – what would you name this factor?</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aseline="0" dirty="0"/>
              <a:t>	Attractive teeth</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aseline="0" dirty="0"/>
              <a:t>	Freshens breath</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aseline="0" dirty="0"/>
              <a:t>	Shiny teeth</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indent="0">
              <a:buFont typeface="Arial" panose="020B0604020202020204" pitchFamily="34" charset="0"/>
              <a:buNone/>
            </a:pPr>
            <a:endParaRPr lang="en-US" sz="1200" dirty="0"/>
          </a:p>
        </p:txBody>
      </p:sp>
      <p:sp>
        <p:nvSpPr>
          <p:cNvPr id="4" name="Slide Number Placeholder 3"/>
          <p:cNvSpPr>
            <a:spLocks noGrp="1"/>
          </p:cNvSpPr>
          <p:nvPr>
            <p:ph type="sldNum" sz="quarter" idx="10"/>
          </p:nvPr>
        </p:nvSpPr>
        <p:spPr/>
        <p:txBody>
          <a:bodyPr/>
          <a:lstStyle/>
          <a:p>
            <a:fld id="{21613D2A-ECC4-4726-A902-01D6248A7260}" type="slidenum">
              <a:rPr lang="en-US" smtClean="0"/>
              <a:pPr/>
              <a:t>36</a:t>
            </a:fld>
            <a:endParaRPr lang="en-US"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The rotation does not help explain additional</a:t>
            </a:r>
            <a:r>
              <a:rPr lang="en-US" baseline="0" dirty="0"/>
              <a:t> variance. The contribution of each factor may have changed, but no additional variation has been accounted for, or lost. </a:t>
            </a:r>
          </a:p>
          <a:p>
            <a:pPr marL="171450" indent="-171450">
              <a:buFont typeface="Arial" panose="020B0604020202020204" pitchFamily="34" charset="0"/>
              <a:buChar char="•"/>
            </a:pPr>
            <a:r>
              <a:rPr lang="en-US" baseline="0" dirty="0"/>
              <a:t>The last 3 columns show the rotated solution.</a:t>
            </a:r>
          </a:p>
          <a:p>
            <a:pPr marL="171450" indent="-171450">
              <a:buFont typeface="Arial" panose="020B0604020202020204" pitchFamily="34" charset="0"/>
              <a:buChar char="•"/>
            </a:pPr>
            <a:r>
              <a:rPr lang="en-US" baseline="0" dirty="0"/>
              <a:t>The rotation does not help explain additional variation  </a:t>
            </a:r>
          </a:p>
          <a:p>
            <a:pPr marL="171450" indent="-171450">
              <a:buFont typeface="Arial" panose="020B0604020202020204" pitchFamily="34" charset="0"/>
              <a:buChar char="•"/>
            </a:pPr>
            <a:r>
              <a:rPr lang="en-US" baseline="0" dirty="0"/>
              <a:t>The contribution of each factor may changed, but no additional variation has been accounted for, or lost.</a:t>
            </a:r>
          </a:p>
        </p:txBody>
      </p:sp>
      <p:sp>
        <p:nvSpPr>
          <p:cNvPr id="4" name="Slide Number Placeholder 3"/>
          <p:cNvSpPr>
            <a:spLocks noGrp="1"/>
          </p:cNvSpPr>
          <p:nvPr>
            <p:ph type="sldNum" sz="quarter" idx="10"/>
          </p:nvPr>
        </p:nvSpPr>
        <p:spPr/>
        <p:txBody>
          <a:bodyPr/>
          <a:lstStyle/>
          <a:p>
            <a:fld id="{21613D2A-ECC4-4726-A902-01D6248A7260}" type="slidenum">
              <a:rPr lang="en-US" smtClean="0"/>
              <a:pPr/>
              <a:t>37</a:t>
            </a:fld>
            <a:endParaRPr lang="en-US"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21613D2A-ECC4-4726-A902-01D6248A7260}" type="slidenum">
              <a:rPr lang="en-US" smtClean="0"/>
              <a:pPr/>
              <a:t>38</a:t>
            </a:fld>
            <a:endParaRPr lang="en-US"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71450" indent="-171450">
              <a:buFont typeface="Arial" panose="020B0604020202020204" pitchFamily="34" charset="0"/>
              <a:buChar char="•"/>
            </a:pPr>
            <a:r>
              <a:rPr lang="en-US" dirty="0"/>
              <a:t>In the regression above,</a:t>
            </a:r>
            <a:r>
              <a:rPr lang="en-US" baseline="0" dirty="0"/>
              <a:t> where it says cavities or shiny, </a:t>
            </a:r>
            <a:r>
              <a:rPr lang="en-US" baseline="0" dirty="0" err="1"/>
              <a:t>etc</a:t>
            </a:r>
            <a:r>
              <a:rPr lang="en-US" baseline="0" dirty="0"/>
              <a:t> you could insert the standardized value of each of these  variables for a particular person and calculate the value of Factor 1 and Factor 2 saved into the data file.</a:t>
            </a:r>
          </a:p>
          <a:p>
            <a:pPr marL="171450" indent="-171450">
              <a:buFont typeface="Arial" panose="020B0604020202020204" pitchFamily="34" charset="0"/>
              <a:buChar char="•"/>
            </a:pPr>
            <a:r>
              <a:rPr lang="en-US" baseline="0" dirty="0"/>
              <a:t>Then these 2 new variables could be used in further analysis instead of the original 6 variables</a:t>
            </a:r>
            <a:endParaRPr lang="en-US" dirty="0"/>
          </a:p>
        </p:txBody>
      </p:sp>
      <p:sp>
        <p:nvSpPr>
          <p:cNvPr id="4" name="Slide Number Placeholder 3"/>
          <p:cNvSpPr>
            <a:spLocks noGrp="1"/>
          </p:cNvSpPr>
          <p:nvPr>
            <p:ph type="sldNum" sz="quarter" idx="10"/>
          </p:nvPr>
        </p:nvSpPr>
        <p:spPr/>
        <p:txBody>
          <a:bodyPr/>
          <a:lstStyle/>
          <a:p>
            <a:fld id="{21613D2A-ECC4-4726-A902-01D6248A7260}" type="slidenum">
              <a:rPr lang="en-US" smtClean="0"/>
              <a:pPr/>
              <a:t>39</a:t>
            </a:fld>
            <a:endParaRPr lang="en-US"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Using these</a:t>
            </a:r>
            <a:r>
              <a:rPr lang="en-US" baseline="0" dirty="0"/>
              <a:t> </a:t>
            </a:r>
            <a:r>
              <a:rPr lang="en-US" dirty="0"/>
              <a:t>new variables instead of the original variables – more parsimonious. </a:t>
            </a:r>
          </a:p>
        </p:txBody>
      </p:sp>
      <p:sp>
        <p:nvSpPr>
          <p:cNvPr id="4" name="Slide Number Placeholder 3"/>
          <p:cNvSpPr>
            <a:spLocks noGrp="1"/>
          </p:cNvSpPr>
          <p:nvPr>
            <p:ph type="sldNum" sz="quarter" idx="10"/>
          </p:nvPr>
        </p:nvSpPr>
        <p:spPr/>
        <p:txBody>
          <a:bodyPr/>
          <a:lstStyle/>
          <a:p>
            <a:fld id="{21613D2A-ECC4-4726-A902-01D6248A7260}" type="slidenum">
              <a:rPr lang="en-US" smtClean="0"/>
              <a:pPr/>
              <a:t>40</a:t>
            </a:fld>
            <a:endParaRPr lang="en-US"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Wha</a:t>
            </a:r>
            <a:r>
              <a:rPr lang="en-US" baseline="0" dirty="0"/>
              <a:t>t can we learn from this “picture” of consumers?</a:t>
            </a:r>
            <a:endParaRPr lang="en-US" dirty="0"/>
          </a:p>
        </p:txBody>
      </p:sp>
      <p:sp>
        <p:nvSpPr>
          <p:cNvPr id="4" name="Slide Number Placeholder 3"/>
          <p:cNvSpPr>
            <a:spLocks noGrp="1"/>
          </p:cNvSpPr>
          <p:nvPr>
            <p:ph type="sldNum" sz="quarter" idx="10"/>
          </p:nvPr>
        </p:nvSpPr>
        <p:spPr/>
        <p:txBody>
          <a:bodyPr/>
          <a:lstStyle/>
          <a:p>
            <a:fld id="{21613D2A-ECC4-4726-A902-01D6248A7260}" type="slidenum">
              <a:rPr lang="en-US" smtClean="0"/>
              <a:pPr/>
              <a:t>41</a:t>
            </a:fld>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82880" indent="-182880">
              <a:spcBef>
                <a:spcPct val="30000"/>
              </a:spcBef>
              <a:buFont typeface="Arial" pitchFamily="34" charset="0"/>
              <a:buChar char="•"/>
            </a:pPr>
            <a:r>
              <a:rPr lang="en-US" sz="1200" b="0" dirty="0">
                <a:latin typeface="+mn-lt"/>
                <a:cs typeface="Times New Roman" pitchFamily="18" charset="0"/>
              </a:rPr>
              <a:t>Factor analysis is a general name denoting a class of procedures primarily used for data reduction and summarization.  </a:t>
            </a:r>
          </a:p>
          <a:p>
            <a:pPr marL="182880" indent="-182880">
              <a:spcBef>
                <a:spcPct val="30000"/>
              </a:spcBef>
              <a:buFont typeface="Arial" pitchFamily="34" charset="0"/>
              <a:buChar char="•"/>
            </a:pPr>
            <a:r>
              <a:rPr lang="en-US" sz="1200" b="0" dirty="0">
                <a:latin typeface="+mn-lt"/>
                <a:cs typeface="Times New Roman" pitchFamily="18" charset="0"/>
              </a:rPr>
              <a:t>Factor analysis is an interdependence technique in that an entire set of interdependent relationships is examined without making the distinction between dependent and independent variables.</a:t>
            </a:r>
          </a:p>
          <a:p>
            <a:pPr marL="182880" indent="-182880">
              <a:spcBef>
                <a:spcPct val="30000"/>
              </a:spcBef>
              <a:buFont typeface="Arial" pitchFamily="34" charset="0"/>
              <a:buChar char="•"/>
            </a:pPr>
            <a:r>
              <a:rPr lang="en-US" sz="1200" b="0" dirty="0">
                <a:latin typeface="+mn-lt"/>
                <a:cs typeface="Times New Roman" pitchFamily="18" charset="0"/>
              </a:rPr>
              <a:t>Factor analysis is used in the following circumstances:</a:t>
            </a:r>
            <a:r>
              <a:rPr lang="en-US" sz="1200" b="0" dirty="0">
                <a:latin typeface="+mn-lt"/>
              </a:rPr>
              <a:t> </a:t>
            </a:r>
          </a:p>
          <a:p>
            <a:pPr marL="684000" lvl="1" indent="-226800">
              <a:buFont typeface="Arial" panose="020B0604020202020204" pitchFamily="34" charset="0"/>
              <a:buChar char="•"/>
            </a:pPr>
            <a:r>
              <a:rPr lang="en-GB" dirty="0">
                <a:cs typeface="Arial" panose="020B0604020202020204" pitchFamily="34" charset="0"/>
              </a:rPr>
              <a:t>To identify a new, smaller, set of uncorrelated variables to replace the original set of correlated variables in subsequent multivariate analysis (e.g., regression analysis in presence of multicollinearity)</a:t>
            </a:r>
          </a:p>
          <a:p>
            <a:pPr marL="684000" marR="0" lvl="1" indent="-2268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dirty="0">
                <a:cs typeface="Arial" panose="020B0604020202020204" pitchFamily="34" charset="0"/>
              </a:rPr>
              <a:t>To identify a smaller set of salient variables from a larger set for use in subsequent multivariate analysis (</a:t>
            </a:r>
            <a:r>
              <a:rPr lang="en-GB" i="1" dirty="0">
                <a:cs typeface="Arial" panose="020B0604020202020204" pitchFamily="34" charset="0"/>
              </a:rPr>
              <a:t>data reduction</a:t>
            </a:r>
            <a:r>
              <a:rPr lang="en-GB" dirty="0">
                <a:cs typeface="Arial" panose="020B0604020202020204" pitchFamily="34" charset="0"/>
              </a:rPr>
              <a:t>). </a:t>
            </a:r>
          </a:p>
          <a:p>
            <a:pPr marL="684000" marR="0" lvl="1" indent="-2268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dirty="0">
                <a:cs typeface="Arial" panose="020B0604020202020204" pitchFamily="34" charset="0"/>
              </a:rPr>
              <a:t>To identify underlying dimensions, or factors, that explain the correlations among a set of variables (</a:t>
            </a:r>
            <a:r>
              <a:rPr lang="en-GB" i="1" dirty="0">
                <a:cs typeface="Arial" panose="020B0604020202020204" pitchFamily="34" charset="0"/>
              </a:rPr>
              <a:t>construct validity</a:t>
            </a:r>
            <a:r>
              <a:rPr lang="en-GB" dirty="0">
                <a:cs typeface="Arial" panose="020B0604020202020204" pitchFamily="34" charset="0"/>
              </a:rPr>
              <a:t>).</a:t>
            </a:r>
          </a:p>
          <a:p>
            <a:pPr marL="226800" lvl="0" indent="-226800">
              <a:buFont typeface="+mj-lt"/>
              <a:buAutoNum type="arabicPeriod"/>
            </a:pPr>
            <a:endParaRPr lang="en-GB" dirty="0">
              <a:cs typeface="Arial" panose="020B0604020202020204" pitchFamily="34" charset="0"/>
            </a:endParaRPr>
          </a:p>
          <a:p>
            <a:endParaRPr lang="en-GB" dirty="0"/>
          </a:p>
        </p:txBody>
      </p:sp>
      <p:sp>
        <p:nvSpPr>
          <p:cNvPr id="4" name="Slide Number Placeholder 3"/>
          <p:cNvSpPr>
            <a:spLocks noGrp="1"/>
          </p:cNvSpPr>
          <p:nvPr>
            <p:ph type="sldNum" sz="quarter" idx="10"/>
          </p:nvPr>
        </p:nvSpPr>
        <p:spPr/>
        <p:txBody>
          <a:bodyPr/>
          <a:lstStyle/>
          <a:p>
            <a:fld id="{21613D2A-ECC4-4726-A902-01D6248A7260}" type="slidenum">
              <a:rPr lang="en-US" smtClean="0"/>
              <a:pPr/>
              <a:t>6</a:t>
            </a:fld>
            <a:endParaRPr lang="en-US" dirty="0"/>
          </a:p>
        </p:txBody>
      </p:sp>
    </p:spTree>
    <p:extLst>
      <p:ext uri="{BB962C8B-B14F-4D97-AF65-F5344CB8AC3E}">
        <p14:creationId xmlns:p14="http://schemas.microsoft.com/office/powerpoint/2010/main" val="311292690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Arial" panose="020B0604020202020204" pitchFamily="34" charset="0"/>
              <a:buChar char="•"/>
            </a:pPr>
            <a:r>
              <a:rPr lang="en-GB" sz="1200" dirty="0">
                <a:cs typeface="Arial" panose="020B0604020202020204" pitchFamily="34" charset="0"/>
              </a:rPr>
              <a:t>Reliability: </a:t>
            </a:r>
          </a:p>
          <a:p>
            <a:pPr marL="628650" lvl="1" indent="-171450">
              <a:buFont typeface="Arial" panose="020B0604020202020204" pitchFamily="34" charset="0"/>
              <a:buChar char="•"/>
            </a:pPr>
            <a:r>
              <a:rPr lang="en-GB" sz="1200" dirty="0">
                <a:cs typeface="Arial" panose="020B0604020202020204" pitchFamily="34" charset="0"/>
              </a:rPr>
              <a:t>The portion of measurement that is due to permanent effects that persist from sample to sample</a:t>
            </a:r>
          </a:p>
          <a:p>
            <a:pPr marL="628650" lvl="1" indent="-171450">
              <a:buFont typeface="Arial" panose="020B0604020202020204" pitchFamily="34" charset="0"/>
              <a:buChar char="•"/>
            </a:pPr>
            <a:r>
              <a:rPr lang="en-GB" sz="1200" dirty="0">
                <a:cs typeface="Arial" panose="020B0604020202020204" pitchFamily="34" charset="0"/>
              </a:rPr>
              <a:t>The extent</a:t>
            </a:r>
            <a:r>
              <a:rPr lang="en-GB" sz="1200" baseline="0" dirty="0">
                <a:cs typeface="Arial" panose="020B0604020202020204" pitchFamily="34" charset="0"/>
              </a:rPr>
              <a:t> to which a scale produces consistent results if repeated measurement are made on the characteristic</a:t>
            </a:r>
          </a:p>
          <a:p>
            <a:pPr marL="628650" lvl="1" indent="-171450">
              <a:buFont typeface="Arial" panose="020B0604020202020204" pitchFamily="34" charset="0"/>
              <a:buChar char="•"/>
            </a:pPr>
            <a:r>
              <a:rPr lang="en-GB" sz="1200" baseline="0" dirty="0">
                <a:cs typeface="Arial" panose="020B0604020202020204" pitchFamily="34" charset="0"/>
              </a:rPr>
              <a:t>Assessed with Coefficients alpha</a:t>
            </a:r>
            <a:endParaRPr lang="en-GB" sz="1200" dirty="0">
              <a:cs typeface="Arial" panose="020B0604020202020204" pitchFamily="34" charset="0"/>
            </a:endParaRPr>
          </a:p>
          <a:p>
            <a:pPr marL="228600" indent="-228600">
              <a:buFont typeface="Arial" panose="020B0604020202020204" pitchFamily="34" charset="0"/>
              <a:buChar char="•"/>
            </a:pPr>
            <a:r>
              <a:rPr lang="en-GB" dirty="0">
                <a:cs typeface="Arial" panose="020B0604020202020204" pitchFamily="34" charset="0"/>
              </a:rPr>
              <a:t>Validity: </a:t>
            </a:r>
          </a:p>
          <a:p>
            <a:pPr marL="685800" lvl="1" indent="-228600">
              <a:buFont typeface="Arial" panose="020B0604020202020204" pitchFamily="34" charset="0"/>
              <a:buChar char="•"/>
            </a:pPr>
            <a:r>
              <a:rPr lang="en-GB" dirty="0">
                <a:cs typeface="Arial" panose="020B0604020202020204" pitchFamily="34" charset="0"/>
              </a:rPr>
              <a:t>The extent to which a rating scale truly reflects the underlying variable it is attempting to measure.</a:t>
            </a:r>
          </a:p>
          <a:p>
            <a:pPr marL="685800" lvl="1" indent="-228600">
              <a:buFont typeface="Arial" panose="020B0604020202020204" pitchFamily="34" charset="0"/>
              <a:buChar char="•"/>
            </a:pPr>
            <a:r>
              <a:rPr lang="en-GB" dirty="0">
                <a:cs typeface="Arial" panose="020B0604020202020204" pitchFamily="34" charset="0"/>
              </a:rPr>
              <a:t>The extent to which differences in observed scale scores reflect true differences among objects on the characteristics being measured</a:t>
            </a:r>
          </a:p>
          <a:p>
            <a:pPr marL="685800" lvl="1" indent="-228600">
              <a:buFont typeface="Arial" panose="020B0604020202020204" pitchFamily="34" charset="0"/>
              <a:buChar char="•"/>
            </a:pPr>
            <a:r>
              <a:rPr lang="en-GB" dirty="0">
                <a:cs typeface="Arial" panose="020B0604020202020204" pitchFamily="34" charset="0"/>
              </a:rPr>
              <a:t>Are you measuring what</a:t>
            </a:r>
            <a:r>
              <a:rPr lang="en-GB" baseline="0" dirty="0">
                <a:cs typeface="Arial" panose="020B0604020202020204" pitchFamily="34" charset="0"/>
              </a:rPr>
              <a:t> you set out to measure?</a:t>
            </a:r>
            <a:endParaRPr lang="en-GB" dirty="0">
              <a:cs typeface="Arial" panose="020B0604020202020204" pitchFamily="34" charset="0"/>
            </a:endParaRPr>
          </a:p>
          <a:p>
            <a:pPr marL="685800" lvl="1" indent="-228600">
              <a:buFont typeface="Arial" panose="020B0604020202020204" pitchFamily="34" charset="0"/>
              <a:buChar char="•"/>
            </a:pPr>
            <a:endParaRPr lang="en-GB" dirty="0">
              <a:cs typeface="Arial" panose="020B0604020202020204" pitchFamily="34" charset="0"/>
            </a:endParaRPr>
          </a:p>
          <a:p>
            <a:pPr marL="685800" lvl="1" indent="-228600">
              <a:buFont typeface="Arial" panose="020B0604020202020204" pitchFamily="34" charset="0"/>
              <a:buChar char="•"/>
            </a:pPr>
            <a:endParaRPr lang="en-GB" dirty="0">
              <a:cs typeface="Arial" panose="020B0604020202020204" pitchFamily="34" charset="0"/>
            </a:endParaRPr>
          </a:p>
          <a:p>
            <a:pPr marL="685800" lvl="1" indent="-228600">
              <a:buFont typeface="Arial" panose="020B0604020202020204" pitchFamily="34" charset="0"/>
              <a:buChar char="•"/>
            </a:pPr>
            <a:endParaRPr lang="en-GB" dirty="0">
              <a:cs typeface="Arial" panose="020B0604020202020204" pitchFamily="34" charset="0"/>
            </a:endParaRPr>
          </a:p>
          <a:p>
            <a:pPr marL="685800" lvl="1" indent="-228600">
              <a:buFont typeface="Arial" panose="020B0604020202020204" pitchFamily="34" charset="0"/>
              <a:buChar char="•"/>
            </a:pPr>
            <a:endParaRPr lang="en-GB" dirty="0"/>
          </a:p>
        </p:txBody>
      </p:sp>
      <p:sp>
        <p:nvSpPr>
          <p:cNvPr id="4" name="Slide Number Placeholder 3"/>
          <p:cNvSpPr>
            <a:spLocks noGrp="1"/>
          </p:cNvSpPr>
          <p:nvPr>
            <p:ph type="sldNum" sz="quarter" idx="10"/>
          </p:nvPr>
        </p:nvSpPr>
        <p:spPr/>
        <p:txBody>
          <a:bodyPr/>
          <a:lstStyle/>
          <a:p>
            <a:fld id="{21613D2A-ECC4-4726-A902-01D6248A7260}" type="slidenum">
              <a:rPr lang="en-US" smtClean="0"/>
              <a:pPr/>
              <a:t>42</a:t>
            </a:fld>
            <a:endParaRPr lang="en-US" dirty="0"/>
          </a:p>
        </p:txBody>
      </p:sp>
    </p:spTree>
    <p:extLst>
      <p:ext uri="{BB962C8B-B14F-4D97-AF65-F5344CB8AC3E}">
        <p14:creationId xmlns:p14="http://schemas.microsoft.com/office/powerpoint/2010/main" val="259829015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noProof="0" dirty="0"/>
              <a:t>Think of the centre of the target as the concept that you are trying to measure. Imagine that for each person you are measuring, you are taking a shot at the target. If you measure the concept perfectly for a person, you are hitting the centre of the target. If you don't, you are missing the centre. The more you are off for that person, the further you are from the centre. </a:t>
            </a:r>
          </a:p>
          <a:p>
            <a:pPr marL="0" marR="0" indent="0" algn="l" defTabSz="914400" rtl="0" eaLnBrk="1" fontAlgn="auto" latinLnBrk="0" hangingPunct="1">
              <a:lnSpc>
                <a:spcPct val="100000"/>
              </a:lnSpc>
              <a:spcBef>
                <a:spcPts val="0"/>
              </a:spcBef>
              <a:spcAft>
                <a:spcPts val="0"/>
              </a:spcAft>
              <a:buClrTx/>
              <a:buSzTx/>
              <a:buFontTx/>
              <a:buNone/>
              <a:tabLst/>
              <a:defRPr/>
            </a:pPr>
            <a:endParaRPr lang="en-GB" noProof="0" dirty="0"/>
          </a:p>
          <a:p>
            <a:pPr marL="228600" marR="0"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noProof="0" dirty="0"/>
              <a:t>In the first one, you are hitting the target consistently, but you are missing the centre of the target. That is, you are consistently and systematically measuring the wrong value for all respondents. This measure is reliable, but not valid (that is, it's consistent but wrong). </a:t>
            </a:r>
          </a:p>
          <a:p>
            <a:pPr marL="228600" marR="0"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noProof="0" dirty="0"/>
              <a:t>The second, shows hits that are randomly spread across the target. You seldom hit the centre of the target but, on average, you are getting the right answer for the group (but not very well for individuals). In this case, you get a valid group estimate, but you are inconsistent. </a:t>
            </a:r>
          </a:p>
          <a:p>
            <a:pPr marL="228600" marR="0"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noProof="0" dirty="0"/>
              <a:t>Here, you can clearly see that reliability is directly related to the variability of your measure. The third scenario shows a case where your hits are spread across the target and you are consistently missing the centre. Your measure in this case is neither reliable nor valid. </a:t>
            </a:r>
          </a:p>
          <a:p>
            <a:pPr marL="228600" marR="0"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noProof="0" dirty="0"/>
              <a:t>Finally, we see the best scenario -- you consistently hit the centre of the target. Your measure is both reliable and valid.</a:t>
            </a:r>
          </a:p>
          <a:p>
            <a:pPr marL="228600" indent="-228600">
              <a:buFont typeface="Arial" panose="020B0604020202020204" pitchFamily="34" charset="0"/>
              <a:buChar char="•"/>
            </a:pPr>
            <a:endParaRPr lang="en-GB" dirty="0"/>
          </a:p>
        </p:txBody>
      </p:sp>
      <p:sp>
        <p:nvSpPr>
          <p:cNvPr id="4" name="Slide Number Placeholder 3"/>
          <p:cNvSpPr>
            <a:spLocks noGrp="1"/>
          </p:cNvSpPr>
          <p:nvPr>
            <p:ph type="sldNum" sz="quarter" idx="10"/>
          </p:nvPr>
        </p:nvSpPr>
        <p:spPr/>
        <p:txBody>
          <a:bodyPr/>
          <a:lstStyle/>
          <a:p>
            <a:fld id="{21613D2A-ECC4-4726-A902-01D6248A7260}" type="slidenum">
              <a:rPr lang="en-US" smtClean="0"/>
              <a:pPr/>
              <a:t>43</a:t>
            </a:fld>
            <a:endParaRPr lang="en-US" dirty="0"/>
          </a:p>
        </p:txBody>
      </p:sp>
    </p:spTree>
    <p:extLst>
      <p:ext uri="{BB962C8B-B14F-4D97-AF65-F5344CB8AC3E}">
        <p14:creationId xmlns:p14="http://schemas.microsoft.com/office/powerpoint/2010/main" val="184837179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Arial" panose="020B0604020202020204" pitchFamily="34" charset="0"/>
              <a:buChar char="•"/>
            </a:pPr>
            <a:r>
              <a:rPr lang="en-GB" dirty="0"/>
              <a:t>Construct validity refers to the degree to which inferences can legitimately be made from the operationalisations in your study to the theoretical constructs on which those operationalisations were based. </a:t>
            </a:r>
          </a:p>
          <a:p>
            <a:pPr marL="228600" indent="-228600">
              <a:buFont typeface="Arial" panose="020B0604020202020204" pitchFamily="34" charset="0"/>
              <a:buChar char="•"/>
            </a:pPr>
            <a:r>
              <a:rPr lang="en-GB" dirty="0"/>
              <a:t>Construct validity assesses the nature of the underlying variable or construct measured by the scale, but examining the scale’s convergent and discriminant validity.</a:t>
            </a:r>
          </a:p>
        </p:txBody>
      </p:sp>
      <p:sp>
        <p:nvSpPr>
          <p:cNvPr id="4" name="Slide Number Placeholder 3"/>
          <p:cNvSpPr>
            <a:spLocks noGrp="1"/>
          </p:cNvSpPr>
          <p:nvPr>
            <p:ph type="sldNum" sz="quarter" idx="10"/>
          </p:nvPr>
        </p:nvSpPr>
        <p:spPr/>
        <p:txBody>
          <a:bodyPr/>
          <a:lstStyle/>
          <a:p>
            <a:fld id="{21613D2A-ECC4-4726-A902-01D6248A7260}" type="slidenum">
              <a:rPr lang="en-US" smtClean="0"/>
              <a:pPr/>
              <a:t>44</a:t>
            </a:fld>
            <a:endParaRPr lang="en-US" dirty="0"/>
          </a:p>
        </p:txBody>
      </p:sp>
    </p:spTree>
    <p:extLst>
      <p:ext uri="{BB962C8B-B14F-4D97-AF65-F5344CB8AC3E}">
        <p14:creationId xmlns:p14="http://schemas.microsoft.com/office/powerpoint/2010/main" val="349329139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pPr marL="342900" indent="-342900">
              <a:buFont typeface="Arial" panose="020B0604020202020204" pitchFamily="34" charset="0"/>
              <a:buChar char="•"/>
            </a:pPr>
            <a:r>
              <a:rPr lang="en-GB" dirty="0"/>
              <a:t>Anal</a:t>
            </a:r>
            <a:r>
              <a:rPr lang="en-GB" dirty="0">
                <a:sym typeface="Wingdings" panose="05000000000000000000" pitchFamily="2" charset="2"/>
              </a:rPr>
              <a:t> </a:t>
            </a:r>
            <a:r>
              <a:rPr lang="en-GB" dirty="0" err="1">
                <a:sym typeface="Wingdings" panose="05000000000000000000" pitchFamily="2" charset="2"/>
              </a:rPr>
              <a:t>Dimen</a:t>
            </a:r>
            <a:r>
              <a:rPr lang="en-GB" dirty="0">
                <a:sym typeface="Wingdings" panose="05000000000000000000" pitchFamily="2" charset="2"/>
              </a:rPr>
              <a:t> Red Factor  </a:t>
            </a:r>
            <a:r>
              <a:rPr lang="en-GB" dirty="0" err="1">
                <a:sym typeface="Wingdings" panose="05000000000000000000" pitchFamily="2" charset="2"/>
              </a:rPr>
              <a:t>Roatation</a:t>
            </a:r>
            <a:r>
              <a:rPr lang="en-GB" dirty="0">
                <a:sym typeface="Wingdings" panose="05000000000000000000" pitchFamily="2" charset="2"/>
              </a:rPr>
              <a:t> –’tick’ </a:t>
            </a:r>
            <a:r>
              <a:rPr lang="en-GB" dirty="0" err="1">
                <a:sym typeface="Wingdings" panose="05000000000000000000" pitchFamily="2" charset="2"/>
              </a:rPr>
              <a:t>Varimax</a:t>
            </a:r>
            <a:r>
              <a:rPr lang="en-GB" dirty="0">
                <a:sym typeface="Wingdings" panose="05000000000000000000" pitchFamily="2" charset="2"/>
              </a:rPr>
              <a:t>; ‘tick’ Loading Plots  Extraction (UNTICK)  Cont.  OK</a:t>
            </a:r>
            <a:endParaRPr lang="en-GB" dirty="0"/>
          </a:p>
          <a:p>
            <a:pPr marL="342900" indent="-342900">
              <a:buFont typeface="Arial" panose="020B0604020202020204" pitchFamily="34" charset="0"/>
              <a:buChar char="•"/>
            </a:pPr>
            <a:r>
              <a:rPr lang="en-GB" dirty="0"/>
              <a:t>Convergent validity means that the variables within a single factor are highly correlated. This is evident by the factor loadings. </a:t>
            </a:r>
          </a:p>
          <a:p>
            <a:pPr marL="342900" indent="-342900">
              <a:buFont typeface="Arial" panose="020B0604020202020204" pitchFamily="34" charset="0"/>
              <a:buChar char="•"/>
            </a:pPr>
            <a:r>
              <a:rPr lang="en-GB" dirty="0"/>
              <a:t>Sufficient/significant loadings depend on the sample size of your dataset. The table below outlines the thresholds for sufficient/significant factor loadings. Generally, the smaller the sample size, the higher the required loading. </a:t>
            </a:r>
          </a:p>
          <a:p>
            <a:pPr marL="800100" marR="0" lvl="1"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b="0" i="0" u="none" strike="noStrike" kern="1200" dirty="0">
                <a:solidFill>
                  <a:schemeClr val="tx1"/>
                </a:solidFill>
                <a:effectLst/>
              </a:rPr>
              <a:t>Sample size: 50     Sufficient</a:t>
            </a:r>
            <a:r>
              <a:rPr lang="en-GB" b="0" i="0" u="none" strike="noStrike" kern="1200" baseline="0" dirty="0">
                <a:solidFill>
                  <a:schemeClr val="tx1"/>
                </a:solidFill>
                <a:effectLst/>
              </a:rPr>
              <a:t> Factor Loading: 0.75</a:t>
            </a:r>
          </a:p>
          <a:p>
            <a:pPr marL="800100" marR="0" lvl="1"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b="0" i="0" u="none" strike="noStrike" kern="1200" dirty="0">
                <a:solidFill>
                  <a:schemeClr val="tx1"/>
                </a:solidFill>
                <a:effectLst/>
              </a:rPr>
              <a:t>Sample size: 60     Sufficient</a:t>
            </a:r>
            <a:r>
              <a:rPr lang="en-GB" b="0" i="0" u="none" strike="noStrike" kern="1200" baseline="0" dirty="0">
                <a:solidFill>
                  <a:schemeClr val="tx1"/>
                </a:solidFill>
                <a:effectLst/>
              </a:rPr>
              <a:t> Factor Loading: 0.70</a:t>
            </a:r>
          </a:p>
          <a:p>
            <a:pPr marL="800100" marR="0" lvl="1"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b="0" i="0" u="none" strike="noStrike" kern="1200" dirty="0">
                <a:solidFill>
                  <a:schemeClr val="tx1"/>
                </a:solidFill>
                <a:effectLst/>
              </a:rPr>
              <a:t>Sample size: 70     Sufficient</a:t>
            </a:r>
            <a:r>
              <a:rPr lang="en-GB" b="0" i="0" u="none" strike="noStrike" kern="1200" baseline="0" dirty="0">
                <a:solidFill>
                  <a:schemeClr val="tx1"/>
                </a:solidFill>
                <a:effectLst/>
              </a:rPr>
              <a:t> Factor Loading: 0.65</a:t>
            </a:r>
          </a:p>
          <a:p>
            <a:pPr marL="800100" marR="0" lvl="1"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b="0" i="0" u="none" strike="noStrike" kern="1200" dirty="0">
                <a:solidFill>
                  <a:schemeClr val="tx1"/>
                </a:solidFill>
                <a:effectLst/>
              </a:rPr>
              <a:t>Sample size: 85     Sufficient</a:t>
            </a:r>
            <a:r>
              <a:rPr lang="en-GB" b="0" i="0" u="none" strike="noStrike" kern="1200" baseline="0" dirty="0">
                <a:solidFill>
                  <a:schemeClr val="tx1"/>
                </a:solidFill>
                <a:effectLst/>
              </a:rPr>
              <a:t> Factor Loading: 0.60</a:t>
            </a:r>
          </a:p>
          <a:p>
            <a:pPr marL="800100" marR="0" lvl="1"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b="0" i="0" u="none" strike="noStrike" kern="1200" dirty="0">
                <a:solidFill>
                  <a:schemeClr val="tx1"/>
                </a:solidFill>
                <a:effectLst/>
              </a:rPr>
              <a:t>Sample size: 100    Sufficient</a:t>
            </a:r>
            <a:r>
              <a:rPr lang="en-GB" b="0" i="0" u="none" strike="noStrike" kern="1200" baseline="0" dirty="0">
                <a:solidFill>
                  <a:schemeClr val="tx1"/>
                </a:solidFill>
                <a:effectLst/>
              </a:rPr>
              <a:t> Factor Loading: 0.55</a:t>
            </a:r>
          </a:p>
          <a:p>
            <a:pPr marL="800100" marR="0" lvl="1"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b="0" i="0" u="none" strike="noStrike" kern="1200" dirty="0">
                <a:solidFill>
                  <a:schemeClr val="tx1"/>
                </a:solidFill>
                <a:effectLst/>
              </a:rPr>
              <a:t>Sample size: 120    Sufficient</a:t>
            </a:r>
            <a:r>
              <a:rPr lang="en-GB" b="0" i="0" u="none" strike="noStrike" kern="1200" baseline="0" dirty="0">
                <a:solidFill>
                  <a:schemeClr val="tx1"/>
                </a:solidFill>
                <a:effectLst/>
              </a:rPr>
              <a:t> Factor Loading: 0.50</a:t>
            </a:r>
          </a:p>
          <a:p>
            <a:pPr marL="800100" marR="0" lvl="1"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b="0" i="0" u="none" strike="noStrike" kern="1200" dirty="0">
                <a:solidFill>
                  <a:schemeClr val="tx1"/>
                </a:solidFill>
                <a:effectLst/>
              </a:rPr>
              <a:t>Sample size: 150    Sufficient</a:t>
            </a:r>
            <a:r>
              <a:rPr lang="en-GB" b="0" i="0" u="none" strike="noStrike" kern="1200" baseline="0" dirty="0">
                <a:solidFill>
                  <a:schemeClr val="tx1"/>
                </a:solidFill>
                <a:effectLst/>
              </a:rPr>
              <a:t> Factor Loading: 0.45</a:t>
            </a:r>
          </a:p>
          <a:p>
            <a:pPr marL="800100" marR="0" lvl="1"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b="0" i="0" u="none" strike="noStrike" kern="1200" dirty="0">
                <a:solidFill>
                  <a:schemeClr val="tx1"/>
                </a:solidFill>
                <a:effectLst/>
              </a:rPr>
              <a:t>Sample size: 200    Sufficient</a:t>
            </a:r>
            <a:r>
              <a:rPr lang="en-GB" b="0" i="0" u="none" strike="noStrike" kern="1200" baseline="0" dirty="0">
                <a:solidFill>
                  <a:schemeClr val="tx1"/>
                </a:solidFill>
                <a:effectLst/>
              </a:rPr>
              <a:t> Factor Loading: 0.40</a:t>
            </a:r>
          </a:p>
          <a:p>
            <a:pPr marL="800100" marR="0" lvl="1"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b="0" i="0" u="none" strike="noStrike" kern="1200" dirty="0">
                <a:solidFill>
                  <a:schemeClr val="tx1"/>
                </a:solidFill>
                <a:effectLst/>
              </a:rPr>
              <a:t>Sample size: 250    Sufficient</a:t>
            </a:r>
            <a:r>
              <a:rPr lang="en-GB" b="0" i="0" u="none" strike="noStrike" kern="1200" baseline="0" dirty="0">
                <a:solidFill>
                  <a:schemeClr val="tx1"/>
                </a:solidFill>
                <a:effectLst/>
              </a:rPr>
              <a:t> Factor Loading: 0.35</a:t>
            </a:r>
          </a:p>
          <a:p>
            <a:pPr marL="800100" marR="0" lvl="1"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b="0" i="0" u="none" strike="noStrike" kern="1200" dirty="0">
                <a:solidFill>
                  <a:schemeClr val="tx1"/>
                </a:solidFill>
                <a:effectLst/>
              </a:rPr>
              <a:t>Sample size: 350    Sufficient</a:t>
            </a:r>
            <a:r>
              <a:rPr lang="en-GB" b="0" i="0" u="none" strike="noStrike" kern="1200" baseline="0" dirty="0">
                <a:solidFill>
                  <a:schemeClr val="tx1"/>
                </a:solidFill>
                <a:effectLst/>
              </a:rPr>
              <a:t> Factor Loading: 0.30</a:t>
            </a:r>
            <a:endParaRPr lang="en-GB" dirty="0"/>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r>
              <a:rPr lang="en-GB" dirty="0">
                <a:cs typeface="Arial" panose="020B0604020202020204" pitchFamily="34" charset="0"/>
              </a:rPr>
              <a:t>Discriminant validity: Variables</a:t>
            </a:r>
            <a:r>
              <a:rPr lang="en-GB" baseline="0" dirty="0">
                <a:cs typeface="Arial" panose="020B0604020202020204" pitchFamily="34" charset="0"/>
              </a:rPr>
              <a:t> should load significantly onto only one factor. If ‘cross=loadings’ do exist (a variable loads on multiple factors), then the variable should be remove. Cross-loadings should differ by more than 0.2.</a:t>
            </a:r>
            <a:endParaRPr lang="en-GB" dirty="0">
              <a:cs typeface="Arial" panose="020B0604020202020204" pitchFamily="34" charset="0"/>
            </a:endParaRPr>
          </a:p>
          <a:p>
            <a:pPr marL="228600" indent="-228600">
              <a:buFont typeface="Arial" panose="020B0604020202020204" pitchFamily="34" charset="0"/>
              <a:buChar char="•"/>
            </a:pPr>
            <a:endParaRPr lang="en-GB" dirty="0"/>
          </a:p>
        </p:txBody>
      </p:sp>
      <p:sp>
        <p:nvSpPr>
          <p:cNvPr id="4" name="Slide Number Placeholder 3"/>
          <p:cNvSpPr>
            <a:spLocks noGrp="1"/>
          </p:cNvSpPr>
          <p:nvPr>
            <p:ph type="sldNum" sz="quarter" idx="10"/>
          </p:nvPr>
        </p:nvSpPr>
        <p:spPr/>
        <p:txBody>
          <a:bodyPr/>
          <a:lstStyle/>
          <a:p>
            <a:fld id="{21613D2A-ECC4-4726-A902-01D6248A7260}" type="slidenum">
              <a:rPr lang="en-US" smtClean="0"/>
              <a:pPr/>
              <a:t>45</a:t>
            </a:fld>
            <a:endParaRPr lang="en-US" dirty="0"/>
          </a:p>
        </p:txBody>
      </p:sp>
    </p:spTree>
    <p:extLst>
      <p:ext uri="{BB962C8B-B14F-4D97-AF65-F5344CB8AC3E}">
        <p14:creationId xmlns:p14="http://schemas.microsoft.com/office/powerpoint/2010/main" val="128382354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i="0" dirty="0">
                <a:cs typeface="Arial" panose="020B0604020202020204" pitchFamily="34" charset="0"/>
              </a:rPr>
              <a:t>In the Statistics box under </a:t>
            </a:r>
            <a:r>
              <a:rPr lang="en-GB" i="0" dirty="0" err="1">
                <a:cs typeface="Arial" panose="020B0604020202020204" pitchFamily="34" charset="0"/>
              </a:rPr>
              <a:t>Descriptives</a:t>
            </a:r>
            <a:r>
              <a:rPr lang="en-GB" i="0" dirty="0">
                <a:cs typeface="Arial" panose="020B0604020202020204" pitchFamily="34" charset="0"/>
              </a:rPr>
              <a:t>:</a:t>
            </a:r>
          </a:p>
          <a:p>
            <a:pPr marL="228600" indent="-228600">
              <a:buFont typeface="+mj-lt"/>
              <a:buAutoNum type="arabicPeriod"/>
            </a:pPr>
            <a:r>
              <a:rPr lang="en-GB" i="0" dirty="0">
                <a:cs typeface="Arial" panose="020B0604020202020204" pitchFamily="34" charset="0"/>
              </a:rPr>
              <a:t>I</a:t>
            </a:r>
            <a:r>
              <a:rPr lang="en-GB" i="0" baseline="0" dirty="0">
                <a:cs typeface="Arial" panose="020B0604020202020204" pitchFamily="34" charset="0"/>
              </a:rPr>
              <a:t>tem</a:t>
            </a:r>
          </a:p>
          <a:p>
            <a:pPr marL="228600" indent="-228600">
              <a:buFont typeface="+mj-lt"/>
              <a:buAutoNum type="arabicPeriod"/>
            </a:pPr>
            <a:r>
              <a:rPr lang="en-GB" i="0" baseline="0" dirty="0">
                <a:cs typeface="Arial" panose="020B0604020202020204" pitchFamily="34" charset="0"/>
              </a:rPr>
              <a:t>Scale</a:t>
            </a:r>
          </a:p>
          <a:p>
            <a:pPr marL="228600" indent="-228600">
              <a:buFont typeface="+mj-lt"/>
              <a:buAutoNum type="arabicPeriod"/>
            </a:pPr>
            <a:r>
              <a:rPr lang="en-GB" i="0" baseline="0" dirty="0">
                <a:cs typeface="Arial" panose="020B0604020202020204" pitchFamily="34" charset="0"/>
              </a:rPr>
              <a:t>Scale if Item deleted </a:t>
            </a:r>
          </a:p>
          <a:p>
            <a:pPr marL="685800" lvl="1" indent="-228600">
              <a:buFont typeface="Arial" panose="020B0604020202020204" pitchFamily="34" charset="0"/>
              <a:buChar char="•"/>
            </a:pPr>
            <a:r>
              <a:rPr lang="en-GB" i="0" baseline="0" dirty="0" err="1">
                <a:cs typeface="Arial" panose="020B0604020202020204" pitchFamily="34" charset="0"/>
              </a:rPr>
              <a:t>Cocharan</a:t>
            </a:r>
            <a:r>
              <a:rPr lang="en-GB" i="0" baseline="0" dirty="0">
                <a:cs typeface="Arial" panose="020B0604020202020204" pitchFamily="34" charset="0"/>
              </a:rPr>
              <a:t>  chi-</a:t>
            </a:r>
            <a:r>
              <a:rPr lang="en-GB" i="0" baseline="0" dirty="0" err="1">
                <a:cs typeface="Arial" panose="020B0604020202020204" pitchFamily="34" charset="0"/>
              </a:rPr>
              <a:t>sq</a:t>
            </a:r>
            <a:endParaRPr lang="en-GB" i="0" baseline="0" dirty="0">
              <a:cs typeface="Arial" panose="020B0604020202020204" pitchFamily="34" charset="0"/>
            </a:endParaRPr>
          </a:p>
          <a:p>
            <a:pPr marL="228600" indent="-228600">
              <a:buFont typeface="+mj-lt"/>
              <a:buAutoNum type="arabicPeriod"/>
            </a:pPr>
            <a:endParaRPr lang="en-GB" i="0" dirty="0">
              <a:cs typeface="Arial" panose="020B0604020202020204" pitchFamily="34" charset="0"/>
            </a:endParaRPr>
          </a:p>
          <a:p>
            <a:r>
              <a:rPr lang="en-GB" i="0" dirty="0">
                <a:cs typeface="Arial" panose="020B0604020202020204" pitchFamily="34" charset="0"/>
              </a:rPr>
              <a:t>Coefficient (Cronbach’s) Alpha </a:t>
            </a:r>
          </a:p>
          <a:p>
            <a:r>
              <a:rPr lang="en-GB" i="0" dirty="0">
                <a:cs typeface="Arial" panose="020B0604020202020204" pitchFamily="34" charset="0"/>
              </a:rPr>
              <a:t>Range: 0-1</a:t>
            </a:r>
          </a:p>
          <a:p>
            <a:r>
              <a:rPr lang="en-GB" i="0" dirty="0">
                <a:cs typeface="Arial" panose="020B0604020202020204" pitchFamily="34" charset="0"/>
              </a:rPr>
              <a:t>Typical cut-off value: 0.6 [0.7] (</a:t>
            </a:r>
            <a:r>
              <a:rPr lang="en-GB" i="0" dirty="0" err="1">
                <a:cs typeface="Arial" panose="020B0604020202020204" pitchFamily="34" charset="0"/>
              </a:rPr>
              <a:t>Nunnally</a:t>
            </a:r>
            <a:r>
              <a:rPr lang="en-GB" i="0" dirty="0">
                <a:cs typeface="Arial" panose="020B0604020202020204" pitchFamily="34" charset="0"/>
              </a:rPr>
              <a:t> 1978)   (</a:t>
            </a:r>
            <a:r>
              <a:rPr lang="en-GB" i="1" dirty="0">
                <a:cs typeface="Arial" panose="020B0604020202020204" pitchFamily="34" charset="0"/>
              </a:rPr>
              <a:t>should be less than ..)</a:t>
            </a:r>
            <a:endParaRPr lang="en-GB" i="0" dirty="0">
              <a:cs typeface="Arial" panose="020B0604020202020204" pitchFamily="34" charset="0"/>
            </a:endParaRPr>
          </a:p>
          <a:p>
            <a:pPr marL="0" indent="0">
              <a:buFont typeface="Arial" panose="020B0604020202020204" pitchFamily="34" charset="0"/>
              <a:buNone/>
            </a:pPr>
            <a:endParaRPr lang="en-GB" i="0" dirty="0">
              <a:cs typeface="Arial" panose="020B0604020202020204" pitchFamily="34" charset="0"/>
            </a:endParaRPr>
          </a:p>
          <a:p>
            <a:pPr marL="0" indent="0">
              <a:buFont typeface="Arial" panose="020B0604020202020204" pitchFamily="34" charset="0"/>
              <a:buNone/>
            </a:pPr>
            <a:r>
              <a:rPr lang="en-GB" i="0" dirty="0">
                <a:cs typeface="Arial" panose="020B0604020202020204" pitchFamily="34" charset="0"/>
              </a:rPr>
              <a:t>Note:</a:t>
            </a:r>
            <a:r>
              <a:rPr lang="en-GB" i="0" baseline="0" dirty="0">
                <a:cs typeface="Arial" panose="020B0604020202020204" pitchFamily="34" charset="0"/>
              </a:rPr>
              <a:t> This looks wrong and a warning is provided by SPSS</a:t>
            </a:r>
          </a:p>
          <a:p>
            <a:pPr marL="0" indent="0">
              <a:buFont typeface="Arial" panose="020B0604020202020204" pitchFamily="34" charset="0"/>
              <a:buNone/>
            </a:pPr>
            <a:r>
              <a:rPr lang="en-GB" i="0" baseline="0" dirty="0">
                <a:cs typeface="Arial" panose="020B0604020202020204" pitchFamily="34" charset="0"/>
              </a:rPr>
              <a:t>What could be the problem?</a:t>
            </a:r>
            <a:endParaRPr lang="en-GB" i="0" dirty="0">
              <a:cs typeface="Arial" panose="020B0604020202020204" pitchFamily="34" charset="0"/>
            </a:endParaRPr>
          </a:p>
          <a:p>
            <a:endParaRPr lang="en-GB" i="0" dirty="0"/>
          </a:p>
          <a:p>
            <a:r>
              <a:rPr lang="en-GB" i="0" dirty="0"/>
              <a:t>One of the items in factor 1 is negatively correlated with the factor, while the others are positively</a:t>
            </a:r>
            <a:r>
              <a:rPr lang="en-GB" i="0" baseline="0" dirty="0"/>
              <a:t> correlated.</a:t>
            </a:r>
            <a:endParaRPr lang="en-GB" i="0" dirty="0"/>
          </a:p>
        </p:txBody>
      </p:sp>
      <p:sp>
        <p:nvSpPr>
          <p:cNvPr id="4" name="Slide Number Placeholder 3"/>
          <p:cNvSpPr>
            <a:spLocks noGrp="1"/>
          </p:cNvSpPr>
          <p:nvPr>
            <p:ph type="sldNum" sz="quarter" idx="10"/>
          </p:nvPr>
        </p:nvSpPr>
        <p:spPr/>
        <p:txBody>
          <a:bodyPr/>
          <a:lstStyle/>
          <a:p>
            <a:fld id="{21613D2A-ECC4-4726-A902-01D6248A7260}" type="slidenum">
              <a:rPr lang="en-US" smtClean="0"/>
              <a:pPr/>
              <a:t>46</a:t>
            </a:fld>
            <a:endParaRPr lang="en-US" dirty="0"/>
          </a:p>
        </p:txBody>
      </p:sp>
    </p:spTree>
    <p:extLst>
      <p:ext uri="{BB962C8B-B14F-4D97-AF65-F5344CB8AC3E}">
        <p14:creationId xmlns:p14="http://schemas.microsoft.com/office/powerpoint/2010/main" val="403346674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GB" dirty="0"/>
              <a:t>Transform</a:t>
            </a:r>
          </a:p>
          <a:p>
            <a:pPr marL="228600" indent="-228600">
              <a:buFont typeface="+mj-lt"/>
              <a:buAutoNum type="arabicPeriod"/>
            </a:pPr>
            <a:r>
              <a:rPr lang="en-GB" dirty="0"/>
              <a:t>Automatic Recode</a:t>
            </a:r>
          </a:p>
          <a:p>
            <a:pPr marL="228600" indent="-228600">
              <a:buFont typeface="+mj-lt"/>
              <a:buAutoNum type="arabicPeriod"/>
            </a:pPr>
            <a:r>
              <a:rPr lang="en-GB" dirty="0"/>
              <a:t>Select V5</a:t>
            </a:r>
          </a:p>
          <a:p>
            <a:pPr marL="228600" indent="-228600">
              <a:buFont typeface="+mj-lt"/>
              <a:buAutoNum type="arabicPeriod"/>
            </a:pPr>
            <a:r>
              <a:rPr lang="en-GB" dirty="0"/>
              <a:t>Insert new</a:t>
            </a:r>
            <a:r>
              <a:rPr lang="en-GB" baseline="0" dirty="0"/>
              <a:t> name: V5Recode</a:t>
            </a:r>
          </a:p>
          <a:p>
            <a:pPr marL="228600" indent="-228600">
              <a:buFont typeface="+mj-lt"/>
              <a:buAutoNum type="arabicPeriod"/>
            </a:pPr>
            <a:r>
              <a:rPr lang="en-GB" baseline="0" dirty="0"/>
              <a:t>Select: Add New Name</a:t>
            </a:r>
            <a:endParaRPr lang="en-GB" dirty="0"/>
          </a:p>
          <a:p>
            <a:pPr marL="228600" indent="-228600">
              <a:buFont typeface="+mj-lt"/>
              <a:buAutoNum type="arabicPeriod"/>
            </a:pPr>
            <a:r>
              <a:rPr lang="en-GB" dirty="0"/>
              <a:t>Tick: Recode Starting from Highest value</a:t>
            </a:r>
          </a:p>
          <a:p>
            <a:pPr marL="228600" indent="-228600">
              <a:buFont typeface="+mj-lt"/>
              <a:buAutoNum type="arabicPeriod"/>
            </a:pPr>
            <a:r>
              <a:rPr lang="en-GB" dirty="0"/>
              <a:t>Click ‘OK’</a:t>
            </a:r>
          </a:p>
          <a:p>
            <a:pPr marL="228600" indent="-228600">
              <a:buFont typeface="+mj-lt"/>
              <a:buAutoNum type="arabicPeriod"/>
            </a:pPr>
            <a:endParaRPr lang="en-GB" dirty="0"/>
          </a:p>
          <a:p>
            <a:pPr marL="0" indent="0">
              <a:buFont typeface="+mj-lt"/>
              <a:buNone/>
            </a:pPr>
            <a:r>
              <a:rPr lang="en-GB" i="1" dirty="0"/>
              <a:t>(Anal…&gt; Scale…&gt; </a:t>
            </a:r>
            <a:r>
              <a:rPr lang="en-GB" i="1" dirty="0" err="1"/>
              <a:t>Rel</a:t>
            </a:r>
            <a:r>
              <a:rPr lang="en-GB" i="1" baseline="0" dirty="0"/>
              <a:t> Anal)</a:t>
            </a:r>
            <a:endParaRPr lang="en-GB" i="1" dirty="0"/>
          </a:p>
        </p:txBody>
      </p:sp>
      <p:sp>
        <p:nvSpPr>
          <p:cNvPr id="4" name="Slide Number Placeholder 3"/>
          <p:cNvSpPr>
            <a:spLocks noGrp="1"/>
          </p:cNvSpPr>
          <p:nvPr>
            <p:ph type="sldNum" sz="quarter" idx="10"/>
          </p:nvPr>
        </p:nvSpPr>
        <p:spPr/>
        <p:txBody>
          <a:bodyPr/>
          <a:lstStyle/>
          <a:p>
            <a:fld id="{21613D2A-ECC4-4726-A902-01D6248A7260}" type="slidenum">
              <a:rPr lang="en-US" smtClean="0"/>
              <a:pPr/>
              <a:t>47</a:t>
            </a:fld>
            <a:endParaRPr lang="en-US" dirty="0"/>
          </a:p>
        </p:txBody>
      </p:sp>
    </p:spTree>
    <p:extLst>
      <p:ext uri="{BB962C8B-B14F-4D97-AF65-F5344CB8AC3E}">
        <p14:creationId xmlns:p14="http://schemas.microsoft.com/office/powerpoint/2010/main" val="374122531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err="1">
                <a:solidFill>
                  <a:schemeClr val="tx1"/>
                </a:solidFill>
                <a:effectLst/>
                <a:latin typeface="+mn-lt"/>
                <a:ea typeface="+mn-ea"/>
                <a:cs typeface="+mn-cs"/>
              </a:rPr>
              <a:t>Nunnaly</a:t>
            </a:r>
            <a:r>
              <a:rPr lang="en-GB" sz="1200" b="0" i="0" kern="1200" dirty="0">
                <a:solidFill>
                  <a:schemeClr val="tx1"/>
                </a:solidFill>
                <a:effectLst/>
                <a:latin typeface="+mn-lt"/>
                <a:ea typeface="+mn-ea"/>
                <a:cs typeface="+mn-cs"/>
              </a:rPr>
              <a:t> (1978) has indicated 0.7 to be an acceptable reliability coefficient but lower thresholds are sometimes used in the literature.</a:t>
            </a:r>
          </a:p>
          <a:p>
            <a:r>
              <a:rPr lang="en-GB" sz="1200" b="0" i="0" kern="1200" dirty="0">
                <a:solidFill>
                  <a:schemeClr val="tx1"/>
                </a:solidFill>
                <a:effectLst/>
                <a:latin typeface="+mn-lt"/>
                <a:ea typeface="+mn-ea"/>
                <a:cs typeface="+mn-cs"/>
              </a:rPr>
              <a:t>Particularly</a:t>
            </a:r>
            <a:r>
              <a:rPr lang="en-GB" sz="1200" b="0" i="0" kern="1200" baseline="0" dirty="0">
                <a:solidFill>
                  <a:schemeClr val="tx1"/>
                </a:solidFill>
                <a:effectLst/>
                <a:latin typeface="+mn-lt"/>
                <a:ea typeface="+mn-ea"/>
                <a:cs typeface="+mn-cs"/>
              </a:rPr>
              <a:t> for new scales.</a:t>
            </a:r>
            <a:endParaRPr lang="en-GB"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It seems fairly common to describe Cronbach's alpha values as follows:</a:t>
            </a:r>
          </a:p>
          <a:p>
            <a:pPr marL="171450" indent="-171450">
              <a:buFont typeface="Arial" panose="020B0604020202020204" pitchFamily="34" charset="0"/>
              <a:buChar char="•"/>
            </a:pPr>
            <a:r>
              <a:rPr lang="el-GR" sz="1200" b="0" i="0" kern="1200" dirty="0">
                <a:solidFill>
                  <a:schemeClr val="tx1"/>
                </a:solidFill>
                <a:effectLst/>
                <a:latin typeface="+mn-lt"/>
                <a:ea typeface="+mn-ea"/>
                <a:cs typeface="+mn-cs"/>
              </a:rPr>
              <a:t>α ≥ 0.9 </a:t>
            </a:r>
            <a:r>
              <a:rPr lang="en-GB" sz="1200" b="0" i="0" kern="1200" dirty="0">
                <a:solidFill>
                  <a:schemeClr val="tx1"/>
                </a:solidFill>
                <a:effectLst/>
                <a:latin typeface="+mn-lt"/>
                <a:ea typeface="+mn-ea"/>
                <a:cs typeface="+mn-cs"/>
              </a:rPr>
              <a:t>Excellent</a:t>
            </a:r>
          </a:p>
          <a:p>
            <a:pPr marL="171450" indent="-171450">
              <a:buFont typeface="Arial" panose="020B0604020202020204" pitchFamily="34" charset="0"/>
              <a:buChar char="•"/>
            </a:pPr>
            <a:r>
              <a:rPr lang="en-GB" sz="1200" b="0" i="0" kern="1200" dirty="0">
                <a:solidFill>
                  <a:schemeClr val="tx1"/>
                </a:solidFill>
                <a:effectLst/>
                <a:latin typeface="+mn-lt"/>
                <a:ea typeface="+mn-ea"/>
                <a:cs typeface="+mn-cs"/>
              </a:rPr>
              <a:t>0.7 ≤ </a:t>
            </a:r>
            <a:r>
              <a:rPr lang="el-GR" sz="1200" b="0" i="0" kern="1200" dirty="0">
                <a:solidFill>
                  <a:schemeClr val="tx1"/>
                </a:solidFill>
                <a:effectLst/>
                <a:latin typeface="+mn-lt"/>
                <a:ea typeface="+mn-ea"/>
                <a:cs typeface="+mn-cs"/>
              </a:rPr>
              <a:t>α &lt; 0.9 </a:t>
            </a:r>
            <a:r>
              <a:rPr lang="en-GB" sz="1200" b="0" i="0" kern="1200" dirty="0">
                <a:solidFill>
                  <a:schemeClr val="tx1"/>
                </a:solidFill>
                <a:effectLst/>
                <a:latin typeface="+mn-lt"/>
                <a:ea typeface="+mn-ea"/>
                <a:cs typeface="+mn-cs"/>
              </a:rPr>
              <a:t>Good</a:t>
            </a:r>
          </a:p>
          <a:p>
            <a:pPr marL="171450" indent="-171450">
              <a:buFont typeface="Arial" panose="020B0604020202020204" pitchFamily="34" charset="0"/>
              <a:buChar char="•"/>
            </a:pPr>
            <a:r>
              <a:rPr lang="en-GB" sz="1200" b="0" i="0" kern="1200" dirty="0">
                <a:solidFill>
                  <a:schemeClr val="tx1"/>
                </a:solidFill>
                <a:effectLst/>
                <a:latin typeface="+mn-lt"/>
                <a:ea typeface="+mn-ea"/>
                <a:cs typeface="+mn-cs"/>
              </a:rPr>
              <a:t>0.6 ≤ </a:t>
            </a:r>
            <a:r>
              <a:rPr lang="el-GR" sz="1200" b="0" i="0" kern="1200" dirty="0">
                <a:solidFill>
                  <a:schemeClr val="tx1"/>
                </a:solidFill>
                <a:effectLst/>
                <a:latin typeface="+mn-lt"/>
                <a:ea typeface="+mn-ea"/>
                <a:cs typeface="+mn-cs"/>
              </a:rPr>
              <a:t>α &lt; 0.7 </a:t>
            </a:r>
            <a:r>
              <a:rPr lang="en-GB" sz="1200" b="0" i="0" kern="1200" dirty="0">
                <a:solidFill>
                  <a:schemeClr val="tx1"/>
                </a:solidFill>
                <a:effectLst/>
                <a:latin typeface="+mn-lt"/>
                <a:ea typeface="+mn-ea"/>
                <a:cs typeface="+mn-cs"/>
              </a:rPr>
              <a:t>Acceptable</a:t>
            </a:r>
          </a:p>
          <a:p>
            <a:pPr marL="171450" indent="-171450">
              <a:buFont typeface="Arial" panose="020B0604020202020204" pitchFamily="34" charset="0"/>
              <a:buChar char="•"/>
            </a:pPr>
            <a:r>
              <a:rPr lang="en-GB" sz="1200" b="0" i="0" kern="1200" dirty="0">
                <a:solidFill>
                  <a:schemeClr val="tx1"/>
                </a:solidFill>
                <a:effectLst/>
                <a:latin typeface="+mn-lt"/>
                <a:ea typeface="+mn-ea"/>
                <a:cs typeface="+mn-cs"/>
              </a:rPr>
              <a:t>0.5 ≤ </a:t>
            </a:r>
            <a:r>
              <a:rPr lang="el-GR" sz="1200" b="0" i="0" kern="1200" dirty="0">
                <a:solidFill>
                  <a:schemeClr val="tx1"/>
                </a:solidFill>
                <a:effectLst/>
                <a:latin typeface="+mn-lt"/>
                <a:ea typeface="+mn-ea"/>
                <a:cs typeface="+mn-cs"/>
              </a:rPr>
              <a:t>α &lt; 0.6 </a:t>
            </a:r>
            <a:r>
              <a:rPr lang="en-GB" sz="1200" b="0" i="0" kern="1200" dirty="0">
                <a:solidFill>
                  <a:schemeClr val="tx1"/>
                </a:solidFill>
                <a:effectLst/>
                <a:latin typeface="+mn-lt"/>
                <a:ea typeface="+mn-ea"/>
                <a:cs typeface="+mn-cs"/>
              </a:rPr>
              <a:t>Poor</a:t>
            </a:r>
          </a:p>
          <a:p>
            <a:pPr marL="171450" indent="-171450">
              <a:buFont typeface="Arial" panose="020B0604020202020204" pitchFamily="34" charset="0"/>
              <a:buChar char="•"/>
            </a:pPr>
            <a:r>
              <a:rPr lang="el-GR" sz="1200" b="0" i="0" kern="1200" dirty="0">
                <a:solidFill>
                  <a:schemeClr val="tx1"/>
                </a:solidFill>
                <a:effectLst/>
                <a:latin typeface="+mn-lt"/>
                <a:ea typeface="+mn-ea"/>
                <a:cs typeface="+mn-cs"/>
              </a:rPr>
              <a:t>α &lt; 0.5 </a:t>
            </a:r>
            <a:r>
              <a:rPr lang="en-GB" sz="1200" b="0" i="0" kern="1200" dirty="0">
                <a:solidFill>
                  <a:schemeClr val="tx1"/>
                </a:solidFill>
                <a:effectLst/>
                <a:latin typeface="+mn-lt"/>
                <a:ea typeface="+mn-ea"/>
                <a:cs typeface="+mn-cs"/>
              </a:rPr>
              <a:t>Unacceptable</a:t>
            </a:r>
          </a:p>
        </p:txBody>
      </p:sp>
      <p:sp>
        <p:nvSpPr>
          <p:cNvPr id="4" name="Slide Number Placeholder 3"/>
          <p:cNvSpPr>
            <a:spLocks noGrp="1"/>
          </p:cNvSpPr>
          <p:nvPr>
            <p:ph type="sldNum" sz="quarter" idx="10"/>
          </p:nvPr>
        </p:nvSpPr>
        <p:spPr/>
        <p:txBody>
          <a:bodyPr/>
          <a:lstStyle/>
          <a:p>
            <a:fld id="{21613D2A-ECC4-4726-A902-01D6248A7260}" type="slidenum">
              <a:rPr lang="en-US" smtClean="0"/>
              <a:pPr/>
              <a:t>48</a:t>
            </a:fld>
            <a:endParaRPr lang="en-US" dirty="0"/>
          </a:p>
        </p:txBody>
      </p:sp>
    </p:spTree>
    <p:extLst>
      <p:ext uri="{BB962C8B-B14F-4D97-AF65-F5344CB8AC3E}">
        <p14:creationId xmlns:p14="http://schemas.microsoft.com/office/powerpoint/2010/main" val="280201457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21613D2A-ECC4-4726-A902-01D6248A7260}" type="slidenum">
              <a:rPr lang="en-US" smtClean="0"/>
              <a:pPr/>
              <a:t>49</a:t>
            </a:fld>
            <a:endParaRPr lang="en-US" dirty="0"/>
          </a:p>
        </p:txBody>
      </p:sp>
    </p:spTree>
    <p:extLst>
      <p:ext uri="{BB962C8B-B14F-4D97-AF65-F5344CB8AC3E}">
        <p14:creationId xmlns:p14="http://schemas.microsoft.com/office/powerpoint/2010/main" val="111022197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 typeface="+mj-lt"/>
              <a:buNone/>
              <a:tabLst/>
              <a:defRPr/>
            </a:pPr>
            <a:r>
              <a:rPr lang="en-US" dirty="0"/>
              <a:t>Based on Churchill and Iacobucci (2005), Figure 18.8, page 583.</a:t>
            </a:r>
          </a:p>
          <a:p>
            <a:pPr marL="0" marR="0" indent="0" algn="l" defTabSz="914400" rtl="0" eaLnBrk="1" fontAlgn="auto" latinLnBrk="0" hangingPunct="1">
              <a:lnSpc>
                <a:spcPct val="100000"/>
              </a:lnSpc>
              <a:spcBef>
                <a:spcPts val="0"/>
              </a:spcBef>
              <a:spcAft>
                <a:spcPts val="0"/>
              </a:spcAft>
              <a:buClrTx/>
              <a:buSzTx/>
              <a:buFont typeface="+mj-lt"/>
              <a:buNone/>
              <a:tabLst/>
              <a:defRPr/>
            </a:pPr>
            <a:endParaRPr lang="en-US" dirty="0"/>
          </a:p>
          <a:p>
            <a:pPr marL="228600" indent="-228600">
              <a:buFont typeface="+mj-lt"/>
              <a:buAutoNum type="arabicPeriod"/>
            </a:pPr>
            <a:r>
              <a:rPr lang="en-US" dirty="0"/>
              <a:t>For factor</a:t>
            </a:r>
            <a:r>
              <a:rPr lang="en-US" baseline="0" dirty="0"/>
              <a:t> analysis to be appropriate, the variables must be correlated. If the correlations are small, factor analysis may not be appropriate. Factor analysis does not work well if many of the variables are dummy variables.</a:t>
            </a:r>
          </a:p>
          <a:p>
            <a:pPr marL="228600" indent="-228600">
              <a:buFont typeface="+mj-lt"/>
              <a:buAutoNum type="arabicPeriod"/>
            </a:pPr>
            <a:r>
              <a:rPr lang="en-US" baseline="0" dirty="0"/>
              <a:t>Typically, principal components is the factor model used, but others are available, but others are available.</a:t>
            </a:r>
          </a:p>
          <a:p>
            <a:pPr marL="228600" indent="-228600">
              <a:buFont typeface="+mj-lt"/>
              <a:buAutoNum type="arabicPeriod"/>
            </a:pPr>
            <a:r>
              <a:rPr lang="en-US" baseline="0" dirty="0"/>
              <a:t>How many factors should be maintained? We used the scree plot, eigenvalue &gt; 1, and % of variance explained to make a decision. Too few factors the output is difficult to interpret, and too many factors is inconsistent with the objective. However, too many is preferred to too few.</a:t>
            </a:r>
          </a:p>
          <a:p>
            <a:pPr marL="228600" indent="-228600">
              <a:buFont typeface="+mj-lt"/>
              <a:buAutoNum type="arabicPeriod"/>
            </a:pPr>
            <a:r>
              <a:rPr lang="en-US" baseline="0" dirty="0"/>
              <a:t>Rotation aids interpretation, but does not add additional explanation. So, can experiment with various rotation methods, though varimax is the most popular. </a:t>
            </a:r>
          </a:p>
          <a:p>
            <a:pPr marL="228600" indent="-228600">
              <a:buFont typeface="+mj-lt"/>
              <a:buAutoNum type="arabicPeriod"/>
            </a:pPr>
            <a:endParaRPr lang="en-US" baseline="0" dirty="0"/>
          </a:p>
          <a:p>
            <a:pPr marL="0" marR="0" indent="0" algn="l" defTabSz="914400" rtl="0" eaLnBrk="1" fontAlgn="auto" latinLnBrk="0" hangingPunct="1">
              <a:lnSpc>
                <a:spcPct val="100000"/>
              </a:lnSpc>
              <a:spcBef>
                <a:spcPts val="0"/>
              </a:spcBef>
              <a:spcAft>
                <a:spcPts val="0"/>
              </a:spcAft>
              <a:buClrTx/>
              <a:buSzTx/>
              <a:buFont typeface="+mj-lt"/>
              <a:buNone/>
              <a:tabLst/>
              <a:defRPr/>
            </a:pPr>
            <a:r>
              <a:rPr lang="en-US" baseline="0" dirty="0"/>
              <a:t>Note: Typically, factor analysis is carried out variable by variables (as here) but there may be occasions where the analysis is object by object.</a:t>
            </a:r>
          </a:p>
          <a:p>
            <a:pPr marL="228600" indent="-228600">
              <a:buFont typeface="+mj-lt"/>
              <a:buAutoNum type="arabicPeriod"/>
            </a:pPr>
            <a:endParaRPr lang="en-US" baseline="0" dirty="0"/>
          </a:p>
          <a:p>
            <a:pPr marL="228600" indent="-228600">
              <a:buFont typeface="+mj-lt"/>
              <a:buAutoNum type="arabicPeriod"/>
            </a:pPr>
            <a:endParaRPr lang="en-US" dirty="0"/>
          </a:p>
        </p:txBody>
      </p:sp>
      <p:sp>
        <p:nvSpPr>
          <p:cNvPr id="4" name="Slide Number Placeholder 3"/>
          <p:cNvSpPr>
            <a:spLocks noGrp="1"/>
          </p:cNvSpPr>
          <p:nvPr>
            <p:ph type="sldNum" sz="quarter" idx="10"/>
          </p:nvPr>
        </p:nvSpPr>
        <p:spPr/>
        <p:txBody>
          <a:bodyPr/>
          <a:lstStyle/>
          <a:p>
            <a:fld id="{21613D2A-ECC4-4726-A902-01D6248A7260}" type="slidenum">
              <a:rPr lang="en-US" smtClean="0"/>
              <a:pPr/>
              <a:t>50</a:t>
            </a:fld>
            <a:endParaRPr lang="en-US" dirty="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21613D2A-ECC4-4726-A902-01D6248A7260}" type="slidenum">
              <a:rPr lang="en-US" smtClean="0"/>
              <a:pPr/>
              <a:t>51</a:t>
            </a:fld>
            <a:endParaRPr lang="en-US" dirty="0"/>
          </a:p>
        </p:txBody>
      </p:sp>
    </p:spTree>
    <p:extLst>
      <p:ext uri="{BB962C8B-B14F-4D97-AF65-F5344CB8AC3E}">
        <p14:creationId xmlns:p14="http://schemas.microsoft.com/office/powerpoint/2010/main" val="30515641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Churchill, Gilbert A. Jr. and Dawn Iacobucci (2005), </a:t>
            </a:r>
            <a:r>
              <a:rPr lang="en-US" sz="1200" i="1" kern="1200" dirty="0">
                <a:solidFill>
                  <a:schemeClr val="tx1"/>
                </a:solidFill>
                <a:effectLst/>
                <a:latin typeface="+mn-lt"/>
                <a:ea typeface="+mn-ea"/>
                <a:cs typeface="+mn-cs"/>
              </a:rPr>
              <a:t>Marketing Research Methodological Foundations, 9</a:t>
            </a:r>
            <a:r>
              <a:rPr lang="en-US" sz="1200" i="1" kern="1200" baseline="30000" dirty="0">
                <a:solidFill>
                  <a:schemeClr val="tx1"/>
                </a:solidFill>
                <a:effectLst/>
                <a:latin typeface="+mn-lt"/>
                <a:ea typeface="+mn-ea"/>
                <a:cs typeface="+mn-cs"/>
              </a:rPr>
              <a:t>th</a:t>
            </a:r>
            <a:r>
              <a:rPr lang="en-US" sz="1200" i="1" kern="1200" dirty="0">
                <a:solidFill>
                  <a:schemeClr val="tx1"/>
                </a:solidFill>
                <a:effectLst/>
                <a:latin typeface="+mn-lt"/>
                <a:ea typeface="+mn-ea"/>
                <a:cs typeface="+mn-cs"/>
              </a:rPr>
              <a:t> edition</a:t>
            </a:r>
            <a:r>
              <a:rPr lang="en-US" sz="1200" kern="1200" dirty="0">
                <a:solidFill>
                  <a:schemeClr val="tx1"/>
                </a:solidFill>
                <a:effectLst/>
                <a:latin typeface="+mn-lt"/>
                <a:ea typeface="+mn-ea"/>
                <a:cs typeface="+mn-cs"/>
              </a:rPr>
              <a:t>, Thomson South-western Publishers,</a:t>
            </a:r>
            <a:r>
              <a:rPr lang="en-US" sz="1200" kern="1200" baseline="0" dirty="0">
                <a:solidFill>
                  <a:schemeClr val="tx1"/>
                </a:solidFill>
                <a:effectLst/>
                <a:latin typeface="+mn-lt"/>
                <a:ea typeface="+mn-ea"/>
                <a:cs typeface="+mn-cs"/>
              </a:rPr>
              <a:t> </a:t>
            </a:r>
            <a:r>
              <a:rPr lang="en-US" dirty="0"/>
              <a:t>Figure 18.3, page 575.</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Imagine responds are asked about 10 features</a:t>
            </a:r>
            <a:r>
              <a:rPr lang="en-US" baseline="0" dirty="0"/>
              <a:t> of their favorite or most frequently visited shop.</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a:t>Can these 10 variables be combined to a smaller set of variables if yes:</a:t>
            </a:r>
          </a:p>
          <a:p>
            <a:pPr marL="285750" marR="0" indent="-285750" algn="l" defTabSz="914400" rtl="0" eaLnBrk="1" fontAlgn="auto" latinLnBrk="0" hangingPunct="1">
              <a:lnSpc>
                <a:spcPct val="100000"/>
              </a:lnSpc>
              <a:spcBef>
                <a:spcPts val="0"/>
              </a:spcBef>
              <a:spcAft>
                <a:spcPts val="0"/>
              </a:spcAft>
              <a:buClrTx/>
              <a:buSzTx/>
              <a:buFont typeface="+mj-lt"/>
              <a:buAutoNum type="romanLcPeriod"/>
              <a:tabLst/>
              <a:defRPr/>
            </a:pPr>
            <a:r>
              <a:rPr lang="en-US" baseline="0" dirty="0"/>
              <a:t>This makes development of communications easier (comfort versus all three features)</a:t>
            </a:r>
          </a:p>
          <a:p>
            <a:pPr marL="285750" marR="0" indent="-285750" algn="l" defTabSz="914400" rtl="0" eaLnBrk="1" fontAlgn="auto" latinLnBrk="0" hangingPunct="1">
              <a:lnSpc>
                <a:spcPct val="100000"/>
              </a:lnSpc>
              <a:spcBef>
                <a:spcPts val="0"/>
              </a:spcBef>
              <a:spcAft>
                <a:spcPts val="0"/>
              </a:spcAft>
              <a:buClrTx/>
              <a:buSzTx/>
              <a:buFont typeface="+mj-lt"/>
              <a:buAutoNum type="romanLcPeriod"/>
              <a:tabLst/>
              <a:defRPr/>
            </a:pPr>
            <a:r>
              <a:rPr lang="en-US" baseline="0" dirty="0"/>
              <a:t>It also makes further analysis more efficient because fewer coefficients to estimate in a regression, for example.</a:t>
            </a:r>
            <a:endParaRPr lang="en-US" dirty="0"/>
          </a:p>
        </p:txBody>
      </p:sp>
      <p:sp>
        <p:nvSpPr>
          <p:cNvPr id="4" name="Slide Number Placeholder 3"/>
          <p:cNvSpPr>
            <a:spLocks noGrp="1"/>
          </p:cNvSpPr>
          <p:nvPr>
            <p:ph type="sldNum" sz="quarter" idx="10"/>
          </p:nvPr>
        </p:nvSpPr>
        <p:spPr/>
        <p:txBody>
          <a:bodyPr/>
          <a:lstStyle/>
          <a:p>
            <a:fld id="{21613D2A-ECC4-4726-A902-01D6248A7260}" type="slidenum">
              <a:rPr lang="en-US" smtClean="0"/>
              <a:pPr/>
              <a:t>7</a:t>
            </a:fld>
            <a:endParaRPr lang="en-US" dirty="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 typeface="+mj-lt"/>
              <a:buNone/>
              <a:tabLst/>
              <a:defRPr/>
            </a:pPr>
            <a:r>
              <a:rPr lang="en-US" dirty="0"/>
              <a:t>Based on Churchill and Iacobucci (2005), Figure 18.8, page 583.</a:t>
            </a:r>
          </a:p>
          <a:p>
            <a:pPr marL="0" marR="0" indent="0" algn="l" defTabSz="914400" rtl="0" eaLnBrk="1" fontAlgn="auto" latinLnBrk="0" hangingPunct="1">
              <a:lnSpc>
                <a:spcPct val="100000"/>
              </a:lnSpc>
              <a:spcBef>
                <a:spcPts val="0"/>
              </a:spcBef>
              <a:spcAft>
                <a:spcPts val="0"/>
              </a:spcAft>
              <a:buClrTx/>
              <a:buSzTx/>
              <a:buFont typeface="+mj-lt"/>
              <a:buNone/>
              <a:tabLst/>
              <a:defRPr/>
            </a:pPr>
            <a:endParaRPr lang="en-US" dirty="0"/>
          </a:p>
          <a:p>
            <a:pPr marL="228600" indent="-228600">
              <a:buFont typeface="+mj-lt"/>
              <a:buAutoNum type="arabicPeriod"/>
            </a:pPr>
            <a:r>
              <a:rPr lang="en-US" dirty="0"/>
              <a:t>For factor</a:t>
            </a:r>
            <a:r>
              <a:rPr lang="en-US" baseline="0" dirty="0"/>
              <a:t> analysis to be appropriate, the variables must be correlated. If the correlations are small, factor analysis may not be appropriate. Factor analysis does not work well if many of the variables are dummy variables.</a:t>
            </a:r>
          </a:p>
          <a:p>
            <a:pPr marL="228600" indent="-228600">
              <a:buFont typeface="+mj-lt"/>
              <a:buAutoNum type="arabicPeriod"/>
            </a:pPr>
            <a:r>
              <a:rPr lang="en-US" baseline="0" dirty="0"/>
              <a:t>Typically, principal components is the factor model used, but others are available.</a:t>
            </a:r>
          </a:p>
          <a:p>
            <a:pPr marL="228600" indent="-228600">
              <a:buFont typeface="+mj-lt"/>
              <a:buAutoNum type="arabicPeriod"/>
            </a:pPr>
            <a:r>
              <a:rPr lang="en-US" baseline="0" dirty="0"/>
              <a:t>How many factors should be maintained? We used the scree plot, eigenvalue &gt; 1, and % of variance explained to make a decision. Too few factors the output is difficult to interpret, and too many factors is inconsistent with the objective. However, too many is preferred to too few.</a:t>
            </a:r>
          </a:p>
          <a:p>
            <a:pPr marL="228600" indent="-228600">
              <a:buFont typeface="+mj-lt"/>
              <a:buAutoNum type="arabicPeriod"/>
            </a:pPr>
            <a:r>
              <a:rPr lang="en-US" baseline="0" dirty="0"/>
              <a:t>Rotation aids interpretation, but does not add additional explanation. So, can experiment with various rotation methods, though varimax is the most popular. </a:t>
            </a:r>
          </a:p>
          <a:p>
            <a:pPr marL="228600" indent="-228600">
              <a:buFont typeface="+mj-lt"/>
              <a:buAutoNum type="arabicPeriod"/>
            </a:pPr>
            <a:endParaRPr lang="en-US" baseline="0" dirty="0"/>
          </a:p>
          <a:p>
            <a:pPr marL="0" marR="0" indent="0" algn="l" defTabSz="914400" rtl="0" eaLnBrk="1" fontAlgn="auto" latinLnBrk="0" hangingPunct="1">
              <a:lnSpc>
                <a:spcPct val="100000"/>
              </a:lnSpc>
              <a:spcBef>
                <a:spcPts val="0"/>
              </a:spcBef>
              <a:spcAft>
                <a:spcPts val="0"/>
              </a:spcAft>
              <a:buClrTx/>
              <a:buSzTx/>
              <a:buFont typeface="+mj-lt"/>
              <a:buNone/>
              <a:tabLst/>
              <a:defRPr/>
            </a:pPr>
            <a:r>
              <a:rPr lang="en-US" baseline="0" dirty="0"/>
              <a:t>Note: Typically, factor analysis is carried out variable by variables (as here) but there may be occasions where the analysis is object by object.</a:t>
            </a:r>
          </a:p>
          <a:p>
            <a:pPr marL="228600" indent="-228600">
              <a:buFont typeface="+mj-lt"/>
              <a:buAutoNum type="arabicPeriod"/>
            </a:pPr>
            <a:endParaRPr lang="en-US" baseline="0" dirty="0"/>
          </a:p>
          <a:p>
            <a:pPr marL="228600" indent="-228600">
              <a:buFont typeface="+mj-lt"/>
              <a:buAutoNum type="arabicPeriod"/>
            </a:pPr>
            <a:endParaRPr lang="en-US" dirty="0"/>
          </a:p>
        </p:txBody>
      </p:sp>
      <p:sp>
        <p:nvSpPr>
          <p:cNvPr id="4" name="Slide Number Placeholder 3"/>
          <p:cNvSpPr>
            <a:spLocks noGrp="1"/>
          </p:cNvSpPr>
          <p:nvPr>
            <p:ph type="sldNum" sz="quarter" idx="10"/>
          </p:nvPr>
        </p:nvSpPr>
        <p:spPr/>
        <p:txBody>
          <a:bodyPr/>
          <a:lstStyle/>
          <a:p>
            <a:fld id="{21613D2A-ECC4-4726-A902-01D6248A7260}" type="slidenum">
              <a:rPr lang="en-US" smtClean="0"/>
              <a:pPr/>
              <a:t>52</a:t>
            </a:fld>
            <a:endParaRPr lang="en-US" dirty="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Sometimes researchers are using a set of items that produce an established scale and are therefore, running a confirmatory factor analysis</a:t>
            </a:r>
          </a:p>
          <a:p>
            <a:pPr marL="171450" indent="-171450">
              <a:buFont typeface="Arial" panose="020B0604020202020204" pitchFamily="34" charset="0"/>
              <a:buChar char="•"/>
            </a:pPr>
            <a:r>
              <a:rPr lang="en-GB" dirty="0"/>
              <a:t>Instead of using PCA use Principal Axis Factoring in the pull-down menu under Extraction</a:t>
            </a:r>
          </a:p>
        </p:txBody>
      </p:sp>
      <p:sp>
        <p:nvSpPr>
          <p:cNvPr id="4" name="Slide Number Placeholder 3"/>
          <p:cNvSpPr>
            <a:spLocks noGrp="1"/>
          </p:cNvSpPr>
          <p:nvPr>
            <p:ph type="sldNum" sz="quarter" idx="10"/>
          </p:nvPr>
        </p:nvSpPr>
        <p:spPr/>
        <p:txBody>
          <a:bodyPr/>
          <a:lstStyle/>
          <a:p>
            <a:fld id="{21613D2A-ECC4-4726-A902-01D6248A7260}" type="slidenum">
              <a:rPr lang="en-US" smtClean="0"/>
              <a:pPr/>
              <a:t>53</a:t>
            </a:fld>
            <a:endParaRPr lang="en-US" dirty="0"/>
          </a:p>
        </p:txBody>
      </p:sp>
    </p:spTree>
    <p:extLst>
      <p:ext uri="{BB962C8B-B14F-4D97-AF65-F5344CB8AC3E}">
        <p14:creationId xmlns:p14="http://schemas.microsoft.com/office/powerpoint/2010/main" val="324768322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Arial" panose="020B0604020202020204" pitchFamily="34" charset="0"/>
              <a:buChar char="•"/>
            </a:pPr>
            <a:r>
              <a:rPr lang="en-GB" dirty="0"/>
              <a:t>Change Extraction Method</a:t>
            </a:r>
          </a:p>
          <a:p>
            <a:pPr marL="228600" indent="-228600">
              <a:buFont typeface="Arial" panose="020B0604020202020204" pitchFamily="34" charset="0"/>
              <a:buChar char="•"/>
            </a:pPr>
            <a:r>
              <a:rPr lang="en-GB" dirty="0"/>
              <a:t>Tell</a:t>
            </a:r>
            <a:r>
              <a:rPr lang="en-GB" baseline="0" dirty="0"/>
              <a:t> SPSS how many factors should be extracted</a:t>
            </a:r>
          </a:p>
          <a:p>
            <a:pPr marL="228600" indent="-228600">
              <a:buFont typeface="Arial" panose="020B0604020202020204" pitchFamily="34" charset="0"/>
              <a:buChar char="•"/>
            </a:pPr>
            <a:r>
              <a:rPr lang="en-GB" baseline="0" dirty="0"/>
              <a:t>Everything else should be the same</a:t>
            </a:r>
            <a:endParaRPr lang="en-GB" dirty="0"/>
          </a:p>
        </p:txBody>
      </p:sp>
      <p:sp>
        <p:nvSpPr>
          <p:cNvPr id="4" name="Slide Number Placeholder 3"/>
          <p:cNvSpPr>
            <a:spLocks noGrp="1"/>
          </p:cNvSpPr>
          <p:nvPr>
            <p:ph type="sldNum" sz="quarter" idx="10"/>
          </p:nvPr>
        </p:nvSpPr>
        <p:spPr/>
        <p:txBody>
          <a:bodyPr/>
          <a:lstStyle/>
          <a:p>
            <a:fld id="{21613D2A-ECC4-4726-A902-01D6248A7260}" type="slidenum">
              <a:rPr lang="en-US" smtClean="0"/>
              <a:pPr/>
              <a:t>54</a:t>
            </a:fld>
            <a:endParaRPr lang="en-US" dirty="0"/>
          </a:p>
        </p:txBody>
      </p:sp>
    </p:spTree>
    <p:extLst>
      <p:ext uri="{BB962C8B-B14F-4D97-AF65-F5344CB8AC3E}">
        <p14:creationId xmlns:p14="http://schemas.microsoft.com/office/powerpoint/2010/main" val="57751017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You’ll know if you did something different if it says a different method of extraction.</a:t>
            </a:r>
          </a:p>
        </p:txBody>
      </p:sp>
      <p:sp>
        <p:nvSpPr>
          <p:cNvPr id="4" name="Slide Number Placeholder 3"/>
          <p:cNvSpPr>
            <a:spLocks noGrp="1"/>
          </p:cNvSpPr>
          <p:nvPr>
            <p:ph type="sldNum" sz="quarter" idx="10"/>
          </p:nvPr>
        </p:nvSpPr>
        <p:spPr/>
        <p:txBody>
          <a:bodyPr/>
          <a:lstStyle/>
          <a:p>
            <a:fld id="{21613D2A-ECC4-4726-A902-01D6248A7260}" type="slidenum">
              <a:rPr lang="en-US" smtClean="0"/>
              <a:pPr/>
              <a:t>55</a:t>
            </a:fld>
            <a:endParaRPr lang="en-US" dirty="0"/>
          </a:p>
        </p:txBody>
      </p:sp>
    </p:spTree>
    <p:extLst>
      <p:ext uri="{BB962C8B-B14F-4D97-AF65-F5344CB8AC3E}">
        <p14:creationId xmlns:p14="http://schemas.microsoft.com/office/powerpoint/2010/main" val="422356204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 typeface="+mj-lt"/>
              <a:buNone/>
              <a:tabLst/>
              <a:defRPr/>
            </a:pPr>
            <a:r>
              <a:rPr lang="en-US" dirty="0"/>
              <a:t>Based on Churchill and Iacobucci (2005), Figure 18.8, page 583.</a:t>
            </a:r>
          </a:p>
          <a:p>
            <a:pPr marL="0" marR="0" indent="0" algn="l" defTabSz="914400" rtl="0" eaLnBrk="1" fontAlgn="auto" latinLnBrk="0" hangingPunct="1">
              <a:lnSpc>
                <a:spcPct val="100000"/>
              </a:lnSpc>
              <a:spcBef>
                <a:spcPts val="0"/>
              </a:spcBef>
              <a:spcAft>
                <a:spcPts val="0"/>
              </a:spcAft>
              <a:buClrTx/>
              <a:buSzTx/>
              <a:buFont typeface="+mj-lt"/>
              <a:buNone/>
              <a:tabLst/>
              <a:defRPr/>
            </a:pPr>
            <a:endParaRPr lang="en-US" dirty="0"/>
          </a:p>
          <a:p>
            <a:pPr marL="228600" indent="-228600">
              <a:buFont typeface="+mj-lt"/>
              <a:buAutoNum type="arabicPeriod"/>
            </a:pPr>
            <a:r>
              <a:rPr lang="en-US" dirty="0"/>
              <a:t>For factor</a:t>
            </a:r>
            <a:r>
              <a:rPr lang="en-US" baseline="0" dirty="0"/>
              <a:t> analysis to be appropriate, the variables must be correlated. If the correlations are small, factor analysis may not be appropriate. Factor analysis does not work well if many of the variables are dummy variables.</a:t>
            </a:r>
          </a:p>
          <a:p>
            <a:pPr marL="228600" indent="-228600">
              <a:buFont typeface="+mj-lt"/>
              <a:buAutoNum type="arabicPeriod"/>
            </a:pPr>
            <a:r>
              <a:rPr lang="en-US" baseline="0" dirty="0"/>
              <a:t>Typically, principal components is the factor model used, but others are available.</a:t>
            </a:r>
          </a:p>
          <a:p>
            <a:pPr marL="228600" indent="-228600">
              <a:buFont typeface="+mj-lt"/>
              <a:buAutoNum type="arabicPeriod"/>
            </a:pPr>
            <a:r>
              <a:rPr lang="en-US" baseline="0" dirty="0"/>
              <a:t>How many factors should be maintained? We used the scree plot, eigenvalue &gt; 1, and % of variance explained to make a decision. Too few factors the output is difficult to interpret, and too many factors is inconsistent with the objective. However, too many is preferred to too few.</a:t>
            </a:r>
          </a:p>
          <a:p>
            <a:pPr marL="228600" indent="-228600">
              <a:buFont typeface="+mj-lt"/>
              <a:buAutoNum type="arabicPeriod"/>
            </a:pPr>
            <a:r>
              <a:rPr lang="en-US" baseline="0" dirty="0"/>
              <a:t>Rotation aids interpretation, but does not add additional explanation. So, can experiment with various rotation methods, though varimax is the most popular. </a:t>
            </a:r>
          </a:p>
          <a:p>
            <a:pPr marL="228600" indent="-228600">
              <a:buFont typeface="+mj-lt"/>
              <a:buAutoNum type="arabicPeriod"/>
            </a:pPr>
            <a:endParaRPr lang="en-US" baseline="0" dirty="0"/>
          </a:p>
          <a:p>
            <a:pPr marL="0" marR="0" indent="0" algn="l" defTabSz="914400" rtl="0" eaLnBrk="1" fontAlgn="auto" latinLnBrk="0" hangingPunct="1">
              <a:lnSpc>
                <a:spcPct val="100000"/>
              </a:lnSpc>
              <a:spcBef>
                <a:spcPts val="0"/>
              </a:spcBef>
              <a:spcAft>
                <a:spcPts val="0"/>
              </a:spcAft>
              <a:buClrTx/>
              <a:buSzTx/>
              <a:buFont typeface="+mj-lt"/>
              <a:buNone/>
              <a:tabLst/>
              <a:defRPr/>
            </a:pPr>
            <a:r>
              <a:rPr lang="en-US" baseline="0" dirty="0"/>
              <a:t>Note: Typically, factor analysis is carried out variable by variables (as here) but there may be occasions where the analysis is object by object.</a:t>
            </a:r>
          </a:p>
          <a:p>
            <a:pPr marL="228600" indent="-228600">
              <a:buFont typeface="+mj-lt"/>
              <a:buAutoNum type="arabicPeriod"/>
            </a:pPr>
            <a:endParaRPr lang="en-US" baseline="0" dirty="0"/>
          </a:p>
          <a:p>
            <a:pPr marL="228600" indent="-228600">
              <a:buFont typeface="+mj-lt"/>
              <a:buAutoNum type="arabicPeriod"/>
            </a:pPr>
            <a:endParaRPr lang="en-US" dirty="0"/>
          </a:p>
        </p:txBody>
      </p:sp>
      <p:sp>
        <p:nvSpPr>
          <p:cNvPr id="4" name="Slide Number Placeholder 3"/>
          <p:cNvSpPr>
            <a:spLocks noGrp="1"/>
          </p:cNvSpPr>
          <p:nvPr>
            <p:ph type="sldNum" sz="quarter" idx="10"/>
          </p:nvPr>
        </p:nvSpPr>
        <p:spPr/>
        <p:txBody>
          <a:bodyPr/>
          <a:lstStyle/>
          <a:p>
            <a:fld id="{21613D2A-ECC4-4726-A902-01D6248A7260}" type="slidenum">
              <a:rPr lang="en-US" smtClean="0"/>
              <a:pPr/>
              <a:t>56</a:t>
            </a:fld>
            <a:endParaRPr lang="en-US" dirty="0"/>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 prior just means that the analyst</a:t>
            </a:r>
            <a:r>
              <a:rPr lang="en-GB" baseline="0" dirty="0"/>
              <a:t> has some idea ( from intuition, previous research, or theory) on how many factors should be created.</a:t>
            </a:r>
            <a:endParaRPr lang="en-GB" dirty="0"/>
          </a:p>
        </p:txBody>
      </p:sp>
      <p:sp>
        <p:nvSpPr>
          <p:cNvPr id="4" name="Slide Number Placeholder 3"/>
          <p:cNvSpPr>
            <a:spLocks noGrp="1"/>
          </p:cNvSpPr>
          <p:nvPr>
            <p:ph type="sldNum" sz="quarter" idx="10"/>
          </p:nvPr>
        </p:nvSpPr>
        <p:spPr/>
        <p:txBody>
          <a:bodyPr/>
          <a:lstStyle/>
          <a:p>
            <a:fld id="{21613D2A-ECC4-4726-A902-01D6248A7260}" type="slidenum">
              <a:rPr lang="en-US" smtClean="0"/>
              <a:pPr/>
              <a:t>57</a:t>
            </a:fld>
            <a:endParaRPr lang="en-US" dirty="0"/>
          </a:p>
        </p:txBody>
      </p:sp>
    </p:spTree>
    <p:extLst>
      <p:ext uri="{BB962C8B-B14F-4D97-AF65-F5344CB8AC3E}">
        <p14:creationId xmlns:p14="http://schemas.microsoft.com/office/powerpoint/2010/main" val="310554962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 typeface="+mj-lt"/>
              <a:buNone/>
              <a:tabLst/>
              <a:defRPr/>
            </a:pPr>
            <a:r>
              <a:rPr lang="en-US" dirty="0"/>
              <a:t>Based on Churchill and Iacobucci (2005), Figure 18.8, page 583.</a:t>
            </a:r>
          </a:p>
          <a:p>
            <a:pPr marL="0" marR="0" indent="0" algn="l" defTabSz="914400" rtl="0" eaLnBrk="1" fontAlgn="auto" latinLnBrk="0" hangingPunct="1">
              <a:lnSpc>
                <a:spcPct val="100000"/>
              </a:lnSpc>
              <a:spcBef>
                <a:spcPts val="0"/>
              </a:spcBef>
              <a:spcAft>
                <a:spcPts val="0"/>
              </a:spcAft>
              <a:buClrTx/>
              <a:buSzTx/>
              <a:buFont typeface="+mj-lt"/>
              <a:buNone/>
              <a:tabLst/>
              <a:defRPr/>
            </a:pPr>
            <a:endParaRPr lang="en-US" dirty="0"/>
          </a:p>
          <a:p>
            <a:pPr marL="228600" indent="-228600">
              <a:buFont typeface="+mj-lt"/>
              <a:buAutoNum type="arabicPeriod"/>
            </a:pPr>
            <a:r>
              <a:rPr lang="en-US" dirty="0"/>
              <a:t>For factor</a:t>
            </a:r>
            <a:r>
              <a:rPr lang="en-US" baseline="0" dirty="0"/>
              <a:t> analysis to be appropriate, the variables must be correlated. If the correlations are small, factor analysis may not be appropriate. Factor analysis does not work well if many of the variables are dummy variables.</a:t>
            </a:r>
          </a:p>
          <a:p>
            <a:pPr marL="228600" indent="-228600">
              <a:buFont typeface="+mj-lt"/>
              <a:buAutoNum type="arabicPeriod"/>
            </a:pPr>
            <a:r>
              <a:rPr lang="en-US" baseline="0" dirty="0"/>
              <a:t>Typically, principal components is the factor model used, but others are available.</a:t>
            </a:r>
          </a:p>
          <a:p>
            <a:pPr marL="228600" indent="-228600">
              <a:buFont typeface="+mj-lt"/>
              <a:buAutoNum type="arabicPeriod"/>
            </a:pPr>
            <a:r>
              <a:rPr lang="en-US" baseline="0" dirty="0"/>
              <a:t>How many factors should be maintained? We used the scree plot, eigenvalue &gt; 1, and % of variance explained to make a decision. Too few factors the output is difficult to interpret, and too many factors is inconsistent with the objective. However, too many is preferred to too few.</a:t>
            </a:r>
          </a:p>
          <a:p>
            <a:pPr marL="228600" indent="-228600">
              <a:buFont typeface="+mj-lt"/>
              <a:buAutoNum type="arabicPeriod"/>
            </a:pPr>
            <a:r>
              <a:rPr lang="en-US" baseline="0" dirty="0"/>
              <a:t>Rotation aids interpretation, but does not add additional explanation. So, can experiment with various rotation methods, though varimax is the most popular. </a:t>
            </a:r>
          </a:p>
          <a:p>
            <a:pPr marL="228600" indent="-228600">
              <a:buFont typeface="+mj-lt"/>
              <a:buAutoNum type="arabicPeriod"/>
            </a:pPr>
            <a:endParaRPr lang="en-US" baseline="0" dirty="0"/>
          </a:p>
          <a:p>
            <a:pPr marL="0" marR="0" indent="0" algn="l" defTabSz="914400" rtl="0" eaLnBrk="1" fontAlgn="auto" latinLnBrk="0" hangingPunct="1">
              <a:lnSpc>
                <a:spcPct val="100000"/>
              </a:lnSpc>
              <a:spcBef>
                <a:spcPts val="0"/>
              </a:spcBef>
              <a:spcAft>
                <a:spcPts val="0"/>
              </a:spcAft>
              <a:buClrTx/>
              <a:buSzTx/>
              <a:buFont typeface="+mj-lt"/>
              <a:buNone/>
              <a:tabLst/>
              <a:defRPr/>
            </a:pPr>
            <a:r>
              <a:rPr lang="en-US" baseline="0" dirty="0"/>
              <a:t>Note: Typically, factor analysis is carried out variable by variables (as here) but there may be occasions where the analysis is object by object.</a:t>
            </a:r>
          </a:p>
          <a:p>
            <a:pPr marL="228600" indent="-228600">
              <a:buFont typeface="+mj-lt"/>
              <a:buAutoNum type="arabicPeriod"/>
            </a:pPr>
            <a:endParaRPr lang="en-US" baseline="0" dirty="0"/>
          </a:p>
          <a:p>
            <a:pPr marL="228600" indent="-228600">
              <a:buFont typeface="+mj-lt"/>
              <a:buAutoNum type="arabicPeriod"/>
            </a:pPr>
            <a:endParaRPr lang="en-US" dirty="0"/>
          </a:p>
        </p:txBody>
      </p:sp>
      <p:sp>
        <p:nvSpPr>
          <p:cNvPr id="4" name="Slide Number Placeholder 3"/>
          <p:cNvSpPr>
            <a:spLocks noGrp="1"/>
          </p:cNvSpPr>
          <p:nvPr>
            <p:ph type="sldNum" sz="quarter" idx="10"/>
          </p:nvPr>
        </p:nvSpPr>
        <p:spPr/>
        <p:txBody>
          <a:bodyPr/>
          <a:lstStyle/>
          <a:p>
            <a:fld id="{21613D2A-ECC4-4726-A902-01D6248A7260}" type="slidenum">
              <a:rPr lang="en-US" smtClean="0"/>
              <a:pPr/>
              <a:t>58</a:t>
            </a:fld>
            <a:endParaRPr lang="en-US" dirty="0"/>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A supermarket chain asked 500 of  its customers to fill in a questionnaire which contained the 12 questions ( items0,</a:t>
            </a:r>
            <a:r>
              <a:rPr lang="en-GB" baseline="0" dirty="0"/>
              <a:t> which are measured on a 7-point </a:t>
            </a:r>
            <a:r>
              <a:rPr lang="en-GB" baseline="0" dirty="0" err="1"/>
              <a:t>likert</a:t>
            </a:r>
            <a:r>
              <a:rPr lang="en-GB" baseline="0" dirty="0"/>
              <a:t> scale, from 1 = strongly disagree to 7 = strongly agree.</a:t>
            </a:r>
          </a:p>
          <a:p>
            <a:pPr marL="171450" indent="-171450">
              <a:buFont typeface="Arial" panose="020B0604020202020204" pitchFamily="34" charset="0"/>
              <a:buChar char="•"/>
            </a:pPr>
            <a:r>
              <a:rPr lang="en-GB" baseline="0" dirty="0" err="1"/>
              <a:t>Yopur</a:t>
            </a:r>
            <a:r>
              <a:rPr lang="en-GB" baseline="0" dirty="0"/>
              <a:t> task is to identify the major factors that influence consumers’ view of shopping and report your findings to the supermarket management.</a:t>
            </a:r>
          </a:p>
          <a:p>
            <a:pPr marL="171450" indent="-171450">
              <a:buFont typeface="Arial" panose="020B0604020202020204" pitchFamily="34" charset="0"/>
              <a:buChar char="•"/>
            </a:pPr>
            <a:r>
              <a:rPr lang="en-GB" baseline="0" dirty="0"/>
              <a:t>The data file is on Blackboard, named </a:t>
            </a:r>
            <a:r>
              <a:rPr lang="en-GB" i="1" baseline="0" dirty="0"/>
              <a:t>supermarket </a:t>
            </a:r>
            <a:r>
              <a:rPr lang="en-GB" i="1" baseline="0" dirty="0" err="1"/>
              <a:t>shopping.sav</a:t>
            </a:r>
            <a:r>
              <a:rPr lang="en-GB" i="1" baseline="0" dirty="0"/>
              <a:t>.</a:t>
            </a:r>
            <a:endParaRPr lang="en-GB" dirty="0"/>
          </a:p>
        </p:txBody>
      </p:sp>
      <p:sp>
        <p:nvSpPr>
          <p:cNvPr id="4" name="Slide Number Placeholder 3"/>
          <p:cNvSpPr>
            <a:spLocks noGrp="1"/>
          </p:cNvSpPr>
          <p:nvPr>
            <p:ph type="sldNum" sz="quarter" idx="10"/>
          </p:nvPr>
        </p:nvSpPr>
        <p:spPr/>
        <p:txBody>
          <a:bodyPr/>
          <a:lstStyle/>
          <a:p>
            <a:fld id="{21613D2A-ECC4-4726-A902-01D6248A7260}" type="slidenum">
              <a:rPr lang="en-US" smtClean="0"/>
              <a:pPr/>
              <a:t>59</a:t>
            </a:fld>
            <a:endParaRPr lang="en-US" dirty="0"/>
          </a:p>
        </p:txBody>
      </p:sp>
    </p:spTree>
    <p:extLst>
      <p:ext uri="{BB962C8B-B14F-4D97-AF65-F5344CB8AC3E}">
        <p14:creationId xmlns:p14="http://schemas.microsoft.com/office/powerpoint/2010/main" val="292687847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Do you have enough data?</a:t>
            </a:r>
          </a:p>
          <a:p>
            <a:pPr marL="171450" indent="-171450">
              <a:buFont typeface="Arial" panose="020B0604020202020204" pitchFamily="34" charset="0"/>
              <a:buChar char="•"/>
            </a:pPr>
            <a:r>
              <a:rPr lang="en-GB" dirty="0"/>
              <a:t>Yes, more than 50 observations</a:t>
            </a:r>
          </a:p>
          <a:p>
            <a:pPr marL="171450" indent="-171450">
              <a:buFont typeface="Arial" panose="020B0604020202020204" pitchFamily="34" charset="0"/>
              <a:buChar char="•"/>
            </a:pPr>
            <a:r>
              <a:rPr lang="en-GB" dirty="0"/>
              <a:t>Yes, more than 60 (12*5) observations</a:t>
            </a:r>
          </a:p>
        </p:txBody>
      </p:sp>
      <p:sp>
        <p:nvSpPr>
          <p:cNvPr id="4" name="Slide Number Placeholder 3"/>
          <p:cNvSpPr>
            <a:spLocks noGrp="1"/>
          </p:cNvSpPr>
          <p:nvPr>
            <p:ph type="sldNum" sz="quarter" idx="10"/>
          </p:nvPr>
        </p:nvSpPr>
        <p:spPr/>
        <p:txBody>
          <a:bodyPr/>
          <a:lstStyle/>
          <a:p>
            <a:fld id="{21613D2A-ECC4-4726-A902-01D6248A7260}" type="slidenum">
              <a:rPr lang="en-US" smtClean="0"/>
              <a:pPr/>
              <a:t>60</a:t>
            </a:fld>
            <a:endParaRPr lang="en-US" dirty="0"/>
          </a:p>
        </p:txBody>
      </p:sp>
    </p:spTree>
    <p:extLst>
      <p:ext uri="{BB962C8B-B14F-4D97-AF65-F5344CB8AC3E}">
        <p14:creationId xmlns:p14="http://schemas.microsoft.com/office/powerpoint/2010/main" val="16395522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Are any of the variables correlated?</a:t>
            </a:r>
          </a:p>
          <a:p>
            <a:r>
              <a:rPr lang="en-GB" dirty="0"/>
              <a:t>Just based on the first few columns, we see an indication that factor analysis may be useful</a:t>
            </a:r>
          </a:p>
          <a:p>
            <a:pPr marL="171450" indent="-171450">
              <a:buFont typeface="Arial" panose="020B0604020202020204" pitchFamily="34" charset="0"/>
              <a:buChar char="•"/>
            </a:pPr>
            <a:r>
              <a:rPr lang="en-GB" dirty="0"/>
              <a:t>Well organised shopping appears correlated with knowing what to buy in advance, duty &amp; responsibility, and taking a</a:t>
            </a:r>
          </a:p>
          <a:p>
            <a:pPr marL="0" indent="0">
              <a:buFont typeface="Arial" panose="020B0604020202020204" pitchFamily="34" charset="0"/>
              <a:buNone/>
            </a:pPr>
            <a:r>
              <a:rPr lang="en-GB" dirty="0"/>
              <a:t>     list most of the time.</a:t>
            </a:r>
          </a:p>
          <a:p>
            <a:pPr marL="171450" indent="-171450">
              <a:buFont typeface="Arial" panose="020B0604020202020204" pitchFamily="34" charset="0"/>
              <a:buChar char="•"/>
            </a:pPr>
            <a:r>
              <a:rPr lang="en-GB" dirty="0"/>
              <a:t>Shopping is fun appears correlated with taking shopping at ease and enjoying the atmosphere and negatively correlated with shopping is a drag and minimising the time spent shopping.</a:t>
            </a:r>
          </a:p>
        </p:txBody>
      </p:sp>
      <p:sp>
        <p:nvSpPr>
          <p:cNvPr id="4" name="Slide Number Placeholder 3"/>
          <p:cNvSpPr>
            <a:spLocks noGrp="1"/>
          </p:cNvSpPr>
          <p:nvPr>
            <p:ph type="sldNum" sz="quarter" idx="10"/>
          </p:nvPr>
        </p:nvSpPr>
        <p:spPr/>
        <p:txBody>
          <a:bodyPr/>
          <a:lstStyle/>
          <a:p>
            <a:fld id="{21613D2A-ECC4-4726-A902-01D6248A7260}" type="slidenum">
              <a:rPr lang="en-US" smtClean="0"/>
              <a:pPr/>
              <a:t>61</a:t>
            </a:fld>
            <a:endParaRPr lang="en-US" dirty="0"/>
          </a:p>
        </p:txBody>
      </p:sp>
    </p:spTree>
    <p:extLst>
      <p:ext uri="{BB962C8B-B14F-4D97-AF65-F5344CB8AC3E}">
        <p14:creationId xmlns:p14="http://schemas.microsoft.com/office/powerpoint/2010/main" val="35427722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Adapted from Churchill and </a:t>
            </a:r>
            <a:r>
              <a:rPr lang="en-US" sz="1200" kern="1200" dirty="0">
                <a:solidFill>
                  <a:schemeClr val="tx1"/>
                </a:solidFill>
                <a:effectLst/>
                <a:latin typeface="+mn-lt"/>
                <a:ea typeface="+mn-ea"/>
                <a:cs typeface="+mn-cs"/>
              </a:rPr>
              <a:t>Iacobucci (2005), </a:t>
            </a:r>
            <a:r>
              <a:rPr lang="en-US" dirty="0"/>
              <a:t>Figure 18.5, page 578.</a:t>
            </a:r>
          </a:p>
          <a:p>
            <a:endParaRPr lang="en-US" dirty="0"/>
          </a:p>
        </p:txBody>
      </p:sp>
      <p:sp>
        <p:nvSpPr>
          <p:cNvPr id="4" name="Slide Number Placeholder 3"/>
          <p:cNvSpPr>
            <a:spLocks noGrp="1"/>
          </p:cNvSpPr>
          <p:nvPr>
            <p:ph type="sldNum" sz="quarter" idx="10"/>
          </p:nvPr>
        </p:nvSpPr>
        <p:spPr/>
        <p:txBody>
          <a:bodyPr/>
          <a:lstStyle/>
          <a:p>
            <a:fld id="{21613D2A-ECC4-4726-A902-01D6248A7260}" type="slidenum">
              <a:rPr lang="en-US" smtClean="0"/>
              <a:pPr/>
              <a:t>8</a:t>
            </a:fld>
            <a:endParaRPr lang="en-US" dirty="0"/>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Statistic?</a:t>
            </a:r>
          </a:p>
          <a:p>
            <a:r>
              <a:rPr lang="en-GB" dirty="0"/>
              <a:t>	KMO&gt;.5</a:t>
            </a:r>
          </a:p>
          <a:p>
            <a:r>
              <a:rPr lang="en-GB" dirty="0"/>
              <a:t>	Bartlett’s Chi-square</a:t>
            </a:r>
            <a:r>
              <a:rPr lang="en-GB" baseline="0" dirty="0"/>
              <a:t> has significant &lt;0.05 which indicated reject H0; factor Analysis is NOT APPROPRIATE</a:t>
            </a:r>
            <a:endParaRPr lang="en-GB" dirty="0"/>
          </a:p>
        </p:txBody>
      </p:sp>
      <p:sp>
        <p:nvSpPr>
          <p:cNvPr id="4" name="Slide Number Placeholder 3"/>
          <p:cNvSpPr>
            <a:spLocks noGrp="1"/>
          </p:cNvSpPr>
          <p:nvPr>
            <p:ph type="sldNum" sz="quarter" idx="10"/>
          </p:nvPr>
        </p:nvSpPr>
        <p:spPr/>
        <p:txBody>
          <a:bodyPr/>
          <a:lstStyle/>
          <a:p>
            <a:fld id="{21613D2A-ECC4-4726-A902-01D6248A7260}" type="slidenum">
              <a:rPr lang="en-US" smtClean="0"/>
              <a:pPr/>
              <a:t>62</a:t>
            </a:fld>
            <a:endParaRPr lang="en-US" dirty="0"/>
          </a:p>
        </p:txBody>
      </p:sp>
    </p:spTree>
    <p:extLst>
      <p:ext uri="{BB962C8B-B14F-4D97-AF65-F5344CB8AC3E}">
        <p14:creationId xmlns:p14="http://schemas.microsoft.com/office/powerpoint/2010/main" val="58917229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Based on ‘The solution’ created by SPSS, we can see from this table how much variance in each variable is preserved.</a:t>
            </a:r>
          </a:p>
        </p:txBody>
      </p:sp>
      <p:sp>
        <p:nvSpPr>
          <p:cNvPr id="4" name="Slide Number Placeholder 3"/>
          <p:cNvSpPr>
            <a:spLocks noGrp="1"/>
          </p:cNvSpPr>
          <p:nvPr>
            <p:ph type="sldNum" sz="quarter" idx="10"/>
          </p:nvPr>
        </p:nvSpPr>
        <p:spPr/>
        <p:txBody>
          <a:bodyPr/>
          <a:lstStyle/>
          <a:p>
            <a:fld id="{21613D2A-ECC4-4726-A902-01D6248A7260}" type="slidenum">
              <a:rPr lang="en-US" smtClean="0"/>
              <a:pPr/>
              <a:t>63</a:t>
            </a:fld>
            <a:endParaRPr lang="en-US" dirty="0"/>
          </a:p>
        </p:txBody>
      </p:sp>
    </p:spTree>
    <p:extLst>
      <p:ext uri="{BB962C8B-B14F-4D97-AF65-F5344CB8AC3E}">
        <p14:creationId xmlns:p14="http://schemas.microsoft.com/office/powerpoint/2010/main" val="291803162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How many factors?</a:t>
            </a:r>
          </a:p>
          <a:p>
            <a:pPr marL="171450" indent="-171450">
              <a:buFont typeface="Arial" panose="020B0604020202020204" pitchFamily="34" charset="0"/>
              <a:buChar char="•"/>
            </a:pPr>
            <a:endParaRPr lang="en-GB" dirty="0"/>
          </a:p>
          <a:p>
            <a:pPr marL="171450" indent="-171450">
              <a:buFont typeface="Arial" panose="020B0604020202020204" pitchFamily="34" charset="0"/>
              <a:buChar char="•"/>
            </a:pPr>
            <a:r>
              <a:rPr lang="en-GB" dirty="0"/>
              <a:t>It seems that either 3 or 4 may work</a:t>
            </a:r>
          </a:p>
          <a:p>
            <a:pPr marL="171450" indent="-171450">
              <a:buFont typeface="Arial" panose="020B0604020202020204" pitchFamily="34" charset="0"/>
              <a:buChar char="•"/>
            </a:pPr>
            <a:r>
              <a:rPr lang="en-GB" dirty="0"/>
              <a:t>The SPSS</a:t>
            </a:r>
            <a:r>
              <a:rPr lang="en-GB" baseline="0" dirty="0"/>
              <a:t> solution is 3 factors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baseline="0" dirty="0"/>
              <a:t>In total 59.907% of the variance is explained – this is close to 60% minimum</a:t>
            </a:r>
          </a:p>
          <a:p>
            <a:pPr marL="171450" indent="-171450">
              <a:buFont typeface="Arial" panose="020B0604020202020204" pitchFamily="34" charset="0"/>
              <a:buChar char="•"/>
            </a:pPr>
            <a:r>
              <a:rPr lang="en-GB" baseline="0" dirty="0"/>
              <a:t>The eigenvalue for the 4</a:t>
            </a:r>
            <a:r>
              <a:rPr lang="en-GB" baseline="30000" dirty="0"/>
              <a:t>th</a:t>
            </a:r>
            <a:r>
              <a:rPr lang="en-GB" baseline="0" dirty="0"/>
              <a:t> factor is quite close to 1, so 4 factors may be appropriate</a:t>
            </a:r>
          </a:p>
          <a:p>
            <a:pPr marL="628650" lvl="1" indent="-171450">
              <a:buFont typeface="Arial" panose="020B0604020202020204" pitchFamily="34" charset="0"/>
              <a:buChar char="•"/>
            </a:pPr>
            <a:r>
              <a:rPr lang="en-GB" baseline="0" dirty="0"/>
              <a:t>With the 4</a:t>
            </a:r>
            <a:r>
              <a:rPr lang="en-GB" baseline="30000" dirty="0"/>
              <a:t>th</a:t>
            </a:r>
            <a:r>
              <a:rPr lang="en-GB" baseline="0" dirty="0"/>
              <a:t> factor the % of variance explained would increase to 67.877 – this is good.</a:t>
            </a:r>
          </a:p>
          <a:p>
            <a:pPr marL="628650" lvl="1" indent="-171450">
              <a:buFont typeface="Arial" panose="020B0604020202020204" pitchFamily="34" charset="0"/>
              <a:buChar char="•"/>
            </a:pPr>
            <a:endParaRPr lang="en-GB" baseline="0" dirty="0"/>
          </a:p>
        </p:txBody>
      </p:sp>
      <p:sp>
        <p:nvSpPr>
          <p:cNvPr id="4" name="Slide Number Placeholder 3"/>
          <p:cNvSpPr>
            <a:spLocks noGrp="1"/>
          </p:cNvSpPr>
          <p:nvPr>
            <p:ph type="sldNum" sz="quarter" idx="10"/>
          </p:nvPr>
        </p:nvSpPr>
        <p:spPr/>
        <p:txBody>
          <a:bodyPr/>
          <a:lstStyle/>
          <a:p>
            <a:fld id="{21613D2A-ECC4-4726-A902-01D6248A7260}" type="slidenum">
              <a:rPr lang="en-US" smtClean="0"/>
              <a:pPr/>
              <a:t>64</a:t>
            </a:fld>
            <a:endParaRPr lang="en-US" dirty="0"/>
          </a:p>
        </p:txBody>
      </p:sp>
    </p:spTree>
    <p:extLst>
      <p:ext uri="{BB962C8B-B14F-4D97-AF65-F5344CB8AC3E}">
        <p14:creationId xmlns:p14="http://schemas.microsoft.com/office/powerpoint/2010/main" val="227500590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scree plot seems to indicate, again, that 3 or 4 would work.</a:t>
            </a:r>
          </a:p>
          <a:p>
            <a:pPr marL="171450" indent="-171450">
              <a:buFont typeface="Arial" panose="020B0604020202020204" pitchFamily="34" charset="0"/>
              <a:buChar char="•"/>
            </a:pPr>
            <a:r>
              <a:rPr lang="en-GB" dirty="0"/>
              <a:t>The line levels out at 3</a:t>
            </a:r>
          </a:p>
          <a:p>
            <a:pPr marL="171450" indent="-171450">
              <a:buFont typeface="Arial" panose="020B0604020202020204" pitchFamily="34" charset="0"/>
              <a:buChar char="•"/>
            </a:pPr>
            <a:r>
              <a:rPr lang="en-GB" dirty="0"/>
              <a:t>4</a:t>
            </a:r>
            <a:r>
              <a:rPr lang="en-GB" baseline="30000" dirty="0"/>
              <a:t>th</a:t>
            </a:r>
            <a:r>
              <a:rPr lang="en-GB" dirty="0"/>
              <a:t> factor is also quite close to the line at eigenvalue = 1</a:t>
            </a:r>
          </a:p>
          <a:p>
            <a:pPr marL="0" indent="0">
              <a:buFont typeface="Arial" panose="020B0604020202020204" pitchFamily="34" charset="0"/>
              <a:buNone/>
            </a:pPr>
            <a:endParaRPr lang="en-GB" dirty="0"/>
          </a:p>
          <a:p>
            <a:pPr marL="0" indent="0">
              <a:buFont typeface="Arial" panose="020B0604020202020204" pitchFamily="34" charset="0"/>
              <a:buNone/>
            </a:pPr>
            <a:r>
              <a:rPr lang="en-GB" dirty="0"/>
              <a:t>May need to hold off on this decision to see about interpretation</a:t>
            </a:r>
          </a:p>
        </p:txBody>
      </p:sp>
      <p:sp>
        <p:nvSpPr>
          <p:cNvPr id="4" name="Slide Number Placeholder 3"/>
          <p:cNvSpPr>
            <a:spLocks noGrp="1"/>
          </p:cNvSpPr>
          <p:nvPr>
            <p:ph type="sldNum" sz="quarter" idx="10"/>
          </p:nvPr>
        </p:nvSpPr>
        <p:spPr/>
        <p:txBody>
          <a:bodyPr/>
          <a:lstStyle/>
          <a:p>
            <a:fld id="{21613D2A-ECC4-4726-A902-01D6248A7260}" type="slidenum">
              <a:rPr lang="en-US" smtClean="0"/>
              <a:pPr/>
              <a:t>65</a:t>
            </a:fld>
            <a:endParaRPr lang="en-US" dirty="0"/>
          </a:p>
        </p:txBody>
      </p:sp>
    </p:spTree>
    <p:extLst>
      <p:ext uri="{BB962C8B-B14F-4D97-AF65-F5344CB8AC3E}">
        <p14:creationId xmlns:p14="http://schemas.microsoft.com/office/powerpoint/2010/main" val="428038210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GB" dirty="0"/>
              <a:t>Factor 1 makes sense – labelled ‘The Experience’</a:t>
            </a:r>
          </a:p>
          <a:p>
            <a:pPr marL="228600" indent="-228600">
              <a:buFont typeface="+mj-lt"/>
              <a:buAutoNum type="arabicPeriod"/>
            </a:pPr>
            <a:r>
              <a:rPr lang="en-GB" dirty="0"/>
              <a:t>Factor 2 makes sense</a:t>
            </a:r>
            <a:r>
              <a:rPr lang="en-GB" baseline="0" dirty="0"/>
              <a:t> – labelled ‘The Preparation’</a:t>
            </a:r>
          </a:p>
          <a:p>
            <a:pPr marL="228600" indent="-228600">
              <a:buFont typeface="+mj-lt"/>
              <a:buAutoNum type="arabicPeriod"/>
            </a:pPr>
            <a:r>
              <a:rPr lang="en-GB" baseline="0" dirty="0"/>
              <a:t>Factor 3</a:t>
            </a:r>
          </a:p>
          <a:p>
            <a:pPr marL="685800" lvl="1" indent="-228600">
              <a:buFont typeface="+mj-lt"/>
              <a:buAutoNum type="arabicPeriod"/>
            </a:pPr>
            <a:r>
              <a:rPr lang="en-GB" baseline="0" dirty="0"/>
              <a:t>Not sure why these two f=variables would go together </a:t>
            </a:r>
          </a:p>
          <a:p>
            <a:pPr marL="685800" lvl="1" indent="-228600">
              <a:buFont typeface="+mj-lt"/>
              <a:buAutoNum type="arabicPeriod"/>
            </a:pPr>
            <a:r>
              <a:rPr lang="en-GB" baseline="0" dirty="0"/>
              <a:t>Seems to be due to mathematics</a:t>
            </a:r>
          </a:p>
          <a:p>
            <a:pPr marL="228600" lvl="0" indent="-228600">
              <a:buFont typeface="+mj-lt"/>
              <a:buAutoNum type="arabicPeriod"/>
            </a:pPr>
            <a:r>
              <a:rPr lang="en-GB" baseline="0" dirty="0"/>
              <a:t>Last variable doesn’t fall into just one factor – in both 1 and 3</a:t>
            </a:r>
          </a:p>
          <a:p>
            <a:pPr marL="228600" lvl="0" indent="-228600">
              <a:buFont typeface="+mj-lt"/>
              <a:buAutoNum type="arabicPeriod"/>
            </a:pPr>
            <a:r>
              <a:rPr lang="en-GB" baseline="0" dirty="0"/>
              <a:t>I decided to remove all 3</a:t>
            </a:r>
          </a:p>
          <a:p>
            <a:pPr marL="685800" lvl="1" indent="-228600">
              <a:buFont typeface="+mj-lt"/>
              <a:buAutoNum type="arabicPeriod"/>
            </a:pPr>
            <a:endParaRPr lang="en-GB" dirty="0"/>
          </a:p>
        </p:txBody>
      </p:sp>
      <p:sp>
        <p:nvSpPr>
          <p:cNvPr id="4" name="Slide Number Placeholder 3"/>
          <p:cNvSpPr>
            <a:spLocks noGrp="1"/>
          </p:cNvSpPr>
          <p:nvPr>
            <p:ph type="sldNum" sz="quarter" idx="10"/>
          </p:nvPr>
        </p:nvSpPr>
        <p:spPr/>
        <p:txBody>
          <a:bodyPr/>
          <a:lstStyle/>
          <a:p>
            <a:fld id="{21613D2A-ECC4-4726-A902-01D6248A7260}" type="slidenum">
              <a:rPr lang="en-US" smtClean="0"/>
              <a:pPr/>
              <a:t>66</a:t>
            </a:fld>
            <a:endParaRPr lang="en-US" dirty="0"/>
          </a:p>
        </p:txBody>
      </p:sp>
    </p:spTree>
    <p:extLst>
      <p:ext uri="{BB962C8B-B14F-4D97-AF65-F5344CB8AC3E}">
        <p14:creationId xmlns:p14="http://schemas.microsoft.com/office/powerpoint/2010/main" val="51830856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pPr marL="685800" lvl="1" indent="-228600">
              <a:buFont typeface="+mj-lt"/>
              <a:buAutoNum type="arabicPeriod"/>
            </a:pPr>
            <a:r>
              <a:rPr lang="en-GB" dirty="0"/>
              <a:t>Check convergent validity – Remember convergent validity thresholds depends on sample size</a:t>
            </a:r>
          </a:p>
          <a:p>
            <a:pPr marL="457200" lvl="1" indent="0">
              <a:buFont typeface="+mj-lt"/>
              <a:buNone/>
            </a:pPr>
            <a:endParaRPr lang="en-GB" dirty="0"/>
          </a:p>
          <a:p>
            <a:pPr marL="1143000" lvl="2" indent="-228600">
              <a:buFont typeface="Arial" panose="020B0604020202020204" pitchFamily="34" charset="0"/>
              <a:buChar char="•"/>
            </a:pPr>
            <a:r>
              <a:rPr lang="en-GB" dirty="0"/>
              <a:t>Sample size:</a:t>
            </a:r>
            <a:r>
              <a:rPr lang="en-GB" baseline="0" dirty="0"/>
              <a:t> 60 	Sufficient loading: 0.70</a:t>
            </a:r>
          </a:p>
          <a:p>
            <a:pPr marL="1143000" marR="0" lvl="2"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dirty="0"/>
              <a:t>Sample size:</a:t>
            </a:r>
            <a:r>
              <a:rPr lang="en-GB" baseline="0" dirty="0"/>
              <a:t> 70 	Sufficient loading: 0.65</a:t>
            </a:r>
            <a:endParaRPr lang="en-GB" dirty="0"/>
          </a:p>
          <a:p>
            <a:pPr marL="1143000" marR="0" lvl="2"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dirty="0"/>
              <a:t>Sample size:</a:t>
            </a:r>
            <a:r>
              <a:rPr lang="en-GB" baseline="0" dirty="0"/>
              <a:t> 85 	Sufficient loading: 0.60</a:t>
            </a:r>
            <a:endParaRPr lang="en-GB" dirty="0"/>
          </a:p>
          <a:p>
            <a:pPr marL="1143000" marR="0" lvl="2"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dirty="0"/>
              <a:t>Sample size:</a:t>
            </a:r>
            <a:r>
              <a:rPr lang="en-GB" baseline="0" dirty="0"/>
              <a:t> 100 	Sufficient loading: 0.55</a:t>
            </a:r>
            <a:endParaRPr lang="en-GB" dirty="0"/>
          </a:p>
          <a:p>
            <a:pPr marL="1143000" marR="0" lvl="2"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dirty="0"/>
              <a:t>Sample size:</a:t>
            </a:r>
            <a:r>
              <a:rPr lang="en-GB" baseline="0" dirty="0"/>
              <a:t> 120 	Sufficient loading: 0.50</a:t>
            </a:r>
            <a:endParaRPr lang="en-GB" dirty="0"/>
          </a:p>
          <a:p>
            <a:pPr marL="1143000" marR="0" lvl="2"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dirty="0"/>
              <a:t>Sample size:</a:t>
            </a:r>
            <a:r>
              <a:rPr lang="en-GB" baseline="0" dirty="0"/>
              <a:t> 150 	Sufficient loading: 0.45</a:t>
            </a:r>
            <a:endParaRPr lang="en-GB" dirty="0"/>
          </a:p>
          <a:p>
            <a:pPr marL="1143000" marR="0" lvl="2"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dirty="0"/>
              <a:t>Sample size:</a:t>
            </a:r>
            <a:r>
              <a:rPr lang="en-GB" baseline="0" dirty="0"/>
              <a:t> 200 	Sufficient loading: 0.40</a:t>
            </a:r>
          </a:p>
          <a:p>
            <a:pPr marL="1143000" marR="0" lvl="2"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dirty="0"/>
              <a:t>Sample size:</a:t>
            </a:r>
            <a:r>
              <a:rPr lang="en-GB" baseline="0" dirty="0"/>
              <a:t> 250 	Sufficient loading: 0.35</a:t>
            </a:r>
            <a:endParaRPr lang="en-GB" dirty="0"/>
          </a:p>
          <a:p>
            <a:pPr marL="1143000" marR="0" lvl="2"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dirty="0"/>
              <a:t>Sample size:</a:t>
            </a:r>
            <a:r>
              <a:rPr lang="en-GB" baseline="0" dirty="0"/>
              <a:t> 350 	Sufficient loading: 0.30</a:t>
            </a:r>
          </a:p>
          <a:p>
            <a:pPr marL="1600200" marR="0" lvl="3" indent="-228600" algn="l" defTabSz="914400" rtl="0" eaLnBrk="1" fontAlgn="auto" latinLnBrk="0" hangingPunct="1">
              <a:lnSpc>
                <a:spcPct val="100000"/>
              </a:lnSpc>
              <a:spcBef>
                <a:spcPts val="0"/>
              </a:spcBef>
              <a:spcAft>
                <a:spcPts val="0"/>
              </a:spcAft>
              <a:buClrTx/>
              <a:buSzTx/>
              <a:buFont typeface="+mj-lt"/>
              <a:buAutoNum type="alphaLcParenR"/>
              <a:tabLst/>
              <a:defRPr/>
            </a:pPr>
            <a:r>
              <a:rPr lang="en-GB" dirty="0"/>
              <a:t>Factor 1 Ok all greater than .30</a:t>
            </a:r>
          </a:p>
          <a:p>
            <a:pPr marL="1600200" marR="0" lvl="3" indent="-228600" algn="l" defTabSz="914400" rtl="0" eaLnBrk="1" fontAlgn="auto" latinLnBrk="0" hangingPunct="1">
              <a:lnSpc>
                <a:spcPct val="100000"/>
              </a:lnSpc>
              <a:spcBef>
                <a:spcPts val="0"/>
              </a:spcBef>
              <a:spcAft>
                <a:spcPts val="0"/>
              </a:spcAft>
              <a:buClrTx/>
              <a:buSzTx/>
              <a:buFont typeface="+mj-lt"/>
              <a:buAutoNum type="alphaLcParenR"/>
              <a:tabLst/>
              <a:defRPr/>
            </a:pPr>
            <a:r>
              <a:rPr lang="en-GB" dirty="0"/>
              <a:t>Factor 2</a:t>
            </a:r>
            <a:r>
              <a:rPr lang="en-GB" baseline="0" dirty="0"/>
              <a:t> Ok all greater than .30</a:t>
            </a:r>
          </a:p>
          <a:p>
            <a:pPr marL="1600200" marR="0" lvl="3" indent="-228600" algn="l" defTabSz="914400" rtl="0" eaLnBrk="1" fontAlgn="auto" latinLnBrk="0" hangingPunct="1">
              <a:lnSpc>
                <a:spcPct val="100000"/>
              </a:lnSpc>
              <a:spcBef>
                <a:spcPts val="0"/>
              </a:spcBef>
              <a:spcAft>
                <a:spcPts val="0"/>
              </a:spcAft>
              <a:buClrTx/>
              <a:buSzTx/>
              <a:buFont typeface="+mj-lt"/>
              <a:buAutoNum type="alphaLcParenR"/>
              <a:tabLst/>
              <a:defRPr/>
            </a:pPr>
            <a:r>
              <a:rPr lang="en-GB" baseline="0" dirty="0"/>
              <a:t>Factor 3 Ok all greater than .30</a:t>
            </a:r>
            <a:endParaRPr lang="en-GB" dirty="0"/>
          </a:p>
          <a:p>
            <a:pPr marL="457200" lvl="1" indent="0">
              <a:buFont typeface="+mj-lt"/>
              <a:buNone/>
            </a:pPr>
            <a:endParaRPr lang="en-GB" dirty="0"/>
          </a:p>
          <a:p>
            <a:pPr marL="457200" lvl="1" indent="0">
              <a:buFont typeface="+mj-lt"/>
              <a:buNone/>
            </a:pPr>
            <a:endParaRPr lang="en-GB" dirty="0"/>
          </a:p>
          <a:p>
            <a:pPr marL="457200" lvl="1" indent="0">
              <a:buFont typeface="+mj-lt"/>
              <a:buNone/>
            </a:pPr>
            <a:r>
              <a:rPr lang="en-GB" baseline="0" dirty="0"/>
              <a:t>2. Check discriminant validity</a:t>
            </a:r>
          </a:p>
          <a:p>
            <a:pPr marL="1600200" marR="0" lvl="3" indent="-228600" algn="l" defTabSz="914400" rtl="0" eaLnBrk="1" fontAlgn="auto" latinLnBrk="0" hangingPunct="1">
              <a:lnSpc>
                <a:spcPct val="100000"/>
              </a:lnSpc>
              <a:spcBef>
                <a:spcPts val="0"/>
              </a:spcBef>
              <a:spcAft>
                <a:spcPts val="0"/>
              </a:spcAft>
              <a:buClrTx/>
              <a:buSzTx/>
              <a:buFont typeface="+mj-lt"/>
              <a:buAutoNum type="alphaLcParenR"/>
              <a:tabLst/>
              <a:defRPr/>
            </a:pPr>
            <a:r>
              <a:rPr lang="en-GB" dirty="0"/>
              <a:t>Factor 1 Ok all greater than&gt; .20</a:t>
            </a:r>
          </a:p>
          <a:p>
            <a:pPr marL="1600200" marR="0" lvl="3" indent="-228600" algn="l" defTabSz="914400" rtl="0" eaLnBrk="1" fontAlgn="auto" latinLnBrk="0" hangingPunct="1">
              <a:lnSpc>
                <a:spcPct val="100000"/>
              </a:lnSpc>
              <a:spcBef>
                <a:spcPts val="0"/>
              </a:spcBef>
              <a:spcAft>
                <a:spcPts val="0"/>
              </a:spcAft>
              <a:buClrTx/>
              <a:buSzTx/>
              <a:buFont typeface="+mj-lt"/>
              <a:buAutoNum type="alphaLcParenR"/>
              <a:tabLst/>
              <a:defRPr/>
            </a:pPr>
            <a:r>
              <a:rPr lang="en-GB" dirty="0"/>
              <a:t>Factor 2</a:t>
            </a:r>
            <a:r>
              <a:rPr lang="en-GB" baseline="0" dirty="0"/>
              <a:t> Ok all greater than &gt; .20</a:t>
            </a:r>
          </a:p>
          <a:p>
            <a:pPr marL="1600200" marR="0" lvl="3" indent="-228600" algn="l" defTabSz="914400" rtl="0" eaLnBrk="1" fontAlgn="auto" latinLnBrk="0" hangingPunct="1">
              <a:lnSpc>
                <a:spcPct val="100000"/>
              </a:lnSpc>
              <a:spcBef>
                <a:spcPts val="0"/>
              </a:spcBef>
              <a:spcAft>
                <a:spcPts val="0"/>
              </a:spcAft>
              <a:buClrTx/>
              <a:buSzTx/>
              <a:buFont typeface="+mj-lt"/>
              <a:buAutoNum type="alphaLcParenR"/>
              <a:tabLst/>
              <a:defRPr/>
            </a:pPr>
            <a:r>
              <a:rPr lang="en-GB" baseline="0" dirty="0"/>
              <a:t>Factor 3 problem with last item – doesn’t fall into just one factor</a:t>
            </a:r>
            <a:endParaRPr lang="en-GB" dirty="0"/>
          </a:p>
          <a:p>
            <a:pPr marL="457200" lvl="1" indent="0">
              <a:buFont typeface="+mj-lt"/>
              <a:buNone/>
            </a:pPr>
            <a:endParaRPr lang="en-GB" baseline="0" dirty="0"/>
          </a:p>
          <a:p>
            <a:pPr marL="457200" lvl="1" indent="0">
              <a:buFont typeface="+mj-lt"/>
              <a:buNone/>
            </a:pPr>
            <a:endParaRPr lang="en-GB" baseline="0" dirty="0"/>
          </a:p>
          <a:p>
            <a:pPr marL="457200" lvl="1" indent="0">
              <a:buFont typeface="+mj-lt"/>
              <a:buNone/>
            </a:pPr>
            <a:r>
              <a:rPr lang="en-GB" baseline="0" dirty="0"/>
              <a:t>3. I decided to remove all 3 items in factor 3 &amp; rerun the analysis</a:t>
            </a:r>
            <a:endParaRPr lang="en-GB" dirty="0"/>
          </a:p>
          <a:p>
            <a:pPr marL="1143000" marR="0" lvl="2"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GB" dirty="0"/>
          </a:p>
          <a:p>
            <a:pPr marL="1143000" lvl="2" indent="-228600">
              <a:buFont typeface="Arial" panose="020B0604020202020204" pitchFamily="34" charset="0"/>
              <a:buChar char="•"/>
            </a:pPr>
            <a:endParaRPr lang="en-GB" dirty="0"/>
          </a:p>
        </p:txBody>
      </p:sp>
      <p:sp>
        <p:nvSpPr>
          <p:cNvPr id="4" name="Slide Number Placeholder 3"/>
          <p:cNvSpPr>
            <a:spLocks noGrp="1"/>
          </p:cNvSpPr>
          <p:nvPr>
            <p:ph type="sldNum" sz="quarter" idx="10"/>
          </p:nvPr>
        </p:nvSpPr>
        <p:spPr/>
        <p:txBody>
          <a:bodyPr/>
          <a:lstStyle/>
          <a:p>
            <a:fld id="{21613D2A-ECC4-4726-A902-01D6248A7260}" type="slidenum">
              <a:rPr lang="en-US" smtClean="0"/>
              <a:pPr/>
              <a:t>67</a:t>
            </a:fld>
            <a:endParaRPr lang="en-US" dirty="0"/>
          </a:p>
        </p:txBody>
      </p:sp>
    </p:spTree>
    <p:extLst>
      <p:ext uri="{BB962C8B-B14F-4D97-AF65-F5344CB8AC3E}">
        <p14:creationId xmlns:p14="http://schemas.microsoft.com/office/powerpoint/2010/main" val="218532711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Remove the 3 questionable variables out of the variable box.</a:t>
            </a:r>
          </a:p>
        </p:txBody>
      </p:sp>
      <p:sp>
        <p:nvSpPr>
          <p:cNvPr id="4" name="Slide Number Placeholder 3"/>
          <p:cNvSpPr>
            <a:spLocks noGrp="1"/>
          </p:cNvSpPr>
          <p:nvPr>
            <p:ph type="sldNum" sz="quarter" idx="10"/>
          </p:nvPr>
        </p:nvSpPr>
        <p:spPr/>
        <p:txBody>
          <a:bodyPr/>
          <a:lstStyle/>
          <a:p>
            <a:fld id="{21613D2A-ECC4-4726-A902-01D6248A7260}" type="slidenum">
              <a:rPr lang="en-US" smtClean="0"/>
              <a:pPr/>
              <a:t>68</a:t>
            </a:fld>
            <a:endParaRPr lang="en-US" dirty="0"/>
          </a:p>
        </p:txBody>
      </p:sp>
    </p:spTree>
    <p:extLst>
      <p:ext uri="{BB962C8B-B14F-4D97-AF65-F5344CB8AC3E}">
        <p14:creationId xmlns:p14="http://schemas.microsoft.com/office/powerpoint/2010/main" val="344695045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SPSS Solution, the Total variance</a:t>
            </a:r>
            <a:r>
              <a:rPr lang="en-GB" baseline="0" dirty="0"/>
              <a:t> explained &gt; 60%</a:t>
            </a:r>
          </a:p>
          <a:p>
            <a:r>
              <a:rPr lang="en-GB" baseline="0" dirty="0"/>
              <a:t>This indicates that 2 factors is acceptable</a:t>
            </a:r>
            <a:endParaRPr lang="en-GB" dirty="0"/>
          </a:p>
        </p:txBody>
      </p:sp>
      <p:sp>
        <p:nvSpPr>
          <p:cNvPr id="4" name="Slide Number Placeholder 3"/>
          <p:cNvSpPr>
            <a:spLocks noGrp="1"/>
          </p:cNvSpPr>
          <p:nvPr>
            <p:ph type="sldNum" sz="quarter" idx="10"/>
          </p:nvPr>
        </p:nvSpPr>
        <p:spPr/>
        <p:txBody>
          <a:bodyPr/>
          <a:lstStyle/>
          <a:p>
            <a:fld id="{21613D2A-ECC4-4726-A902-01D6248A7260}" type="slidenum">
              <a:rPr lang="en-US" smtClean="0"/>
              <a:pPr/>
              <a:t>69</a:t>
            </a:fld>
            <a:endParaRPr lang="en-US" dirty="0"/>
          </a:p>
        </p:txBody>
      </p:sp>
    </p:spTree>
    <p:extLst>
      <p:ext uri="{BB962C8B-B14F-4D97-AF65-F5344CB8AC3E}">
        <p14:creationId xmlns:p14="http://schemas.microsoft.com/office/powerpoint/2010/main" val="255725171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3 component solution is where line levels off</a:t>
            </a:r>
          </a:p>
          <a:p>
            <a:pPr marL="171450" indent="-171450">
              <a:buFont typeface="Arial" panose="020B0604020202020204" pitchFamily="34" charset="0"/>
              <a:buChar char="•"/>
            </a:pPr>
            <a:r>
              <a:rPr lang="en-GB" dirty="0"/>
              <a:t>But, below 1.</a:t>
            </a:r>
          </a:p>
          <a:p>
            <a:pPr marL="171450" indent="-171450">
              <a:buFont typeface="Arial" panose="020B0604020202020204" pitchFamily="34" charset="0"/>
              <a:buChar char="•"/>
            </a:pPr>
            <a:r>
              <a:rPr lang="en-GB" dirty="0"/>
              <a:t>Indicate that 2 might work</a:t>
            </a:r>
          </a:p>
        </p:txBody>
      </p:sp>
      <p:sp>
        <p:nvSpPr>
          <p:cNvPr id="4" name="Slide Number Placeholder 3"/>
          <p:cNvSpPr>
            <a:spLocks noGrp="1"/>
          </p:cNvSpPr>
          <p:nvPr>
            <p:ph type="sldNum" sz="quarter" idx="10"/>
          </p:nvPr>
        </p:nvSpPr>
        <p:spPr/>
        <p:txBody>
          <a:bodyPr/>
          <a:lstStyle/>
          <a:p>
            <a:fld id="{21613D2A-ECC4-4726-A902-01D6248A7260}" type="slidenum">
              <a:rPr lang="en-US" smtClean="0"/>
              <a:pPr/>
              <a:t>70</a:t>
            </a:fld>
            <a:endParaRPr lang="en-US" dirty="0"/>
          </a:p>
        </p:txBody>
      </p:sp>
    </p:spTree>
    <p:extLst>
      <p:ext uri="{BB962C8B-B14F-4D97-AF65-F5344CB8AC3E}">
        <p14:creationId xmlns:p14="http://schemas.microsoft.com/office/powerpoint/2010/main" val="75011337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Construct validity:</a:t>
            </a:r>
          </a:p>
          <a:p>
            <a:pPr marL="228600" indent="-228600">
              <a:buFont typeface="Arial" panose="020B0604020202020204" pitchFamily="34" charset="0"/>
              <a:buChar char="•"/>
            </a:pPr>
            <a:r>
              <a:rPr lang="en-GB" dirty="0"/>
              <a:t>N = 500 therefore the significant loadings should be at least .3</a:t>
            </a:r>
          </a:p>
          <a:p>
            <a:pPr marL="228600" indent="-228600">
              <a:buFont typeface="Arial" panose="020B0604020202020204" pitchFamily="34" charset="0"/>
              <a:buChar char="•"/>
            </a:pPr>
            <a:r>
              <a:rPr lang="en-GB" dirty="0"/>
              <a:t>All</a:t>
            </a:r>
            <a:r>
              <a:rPr lang="en-GB" baseline="0" dirty="0"/>
              <a:t> are greater</a:t>
            </a:r>
          </a:p>
          <a:p>
            <a:pPr marL="0" indent="0">
              <a:buFont typeface="Arial" panose="020B0604020202020204" pitchFamily="34" charset="0"/>
              <a:buNone/>
            </a:pPr>
            <a:endParaRPr lang="en-GB" baseline="0" dirty="0"/>
          </a:p>
          <a:p>
            <a:pPr marL="0" indent="0">
              <a:buFont typeface="Arial" panose="020B0604020202020204" pitchFamily="34" charset="0"/>
              <a:buNone/>
            </a:pPr>
            <a:r>
              <a:rPr lang="en-GB" baseline="0" dirty="0"/>
              <a:t>Discriminant validity</a:t>
            </a:r>
          </a:p>
          <a:p>
            <a:pPr marL="171450" indent="-171450">
              <a:buFont typeface="Arial" panose="020B0604020202020204" pitchFamily="34" charset="0"/>
              <a:buChar char="•"/>
            </a:pPr>
            <a:r>
              <a:rPr lang="en-GB" baseline="0" dirty="0"/>
              <a:t>Both factor OK</a:t>
            </a:r>
          </a:p>
          <a:p>
            <a:pPr marL="171450" indent="-171450">
              <a:buFont typeface="Arial" panose="020B0604020202020204" pitchFamily="34" charset="0"/>
              <a:buChar char="•"/>
            </a:pPr>
            <a:r>
              <a:rPr lang="en-GB" baseline="0" dirty="0"/>
              <a:t>All items fall into just one factor</a:t>
            </a:r>
          </a:p>
          <a:p>
            <a:pPr marL="228600" indent="-228600">
              <a:buFont typeface="Arial" panose="020B0604020202020204" pitchFamily="34" charset="0"/>
              <a:buChar char="•"/>
            </a:pPr>
            <a:endParaRPr lang="en-GB" baseline="0" dirty="0"/>
          </a:p>
          <a:p>
            <a:pPr marL="228600" indent="-228600">
              <a:buFont typeface="Arial" panose="020B0604020202020204" pitchFamily="34" charset="0"/>
              <a:buChar char="•"/>
            </a:pPr>
            <a:endParaRPr lang="en-GB" dirty="0"/>
          </a:p>
        </p:txBody>
      </p:sp>
      <p:sp>
        <p:nvSpPr>
          <p:cNvPr id="4" name="Slide Number Placeholder 3"/>
          <p:cNvSpPr>
            <a:spLocks noGrp="1"/>
          </p:cNvSpPr>
          <p:nvPr>
            <p:ph type="sldNum" sz="quarter" idx="10"/>
          </p:nvPr>
        </p:nvSpPr>
        <p:spPr/>
        <p:txBody>
          <a:bodyPr/>
          <a:lstStyle/>
          <a:p>
            <a:fld id="{21613D2A-ECC4-4726-A902-01D6248A7260}" type="slidenum">
              <a:rPr lang="en-US" smtClean="0"/>
              <a:pPr/>
              <a:t>71</a:t>
            </a:fld>
            <a:endParaRPr lang="en-US" dirty="0"/>
          </a:p>
        </p:txBody>
      </p:sp>
    </p:spTree>
    <p:extLst>
      <p:ext uri="{BB962C8B-B14F-4D97-AF65-F5344CB8AC3E}">
        <p14:creationId xmlns:p14="http://schemas.microsoft.com/office/powerpoint/2010/main" val="23851809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EFA is used when you don’t know which items will go together – it’s an exploration</a:t>
            </a:r>
            <a:r>
              <a:rPr lang="en-US" baseline="0" dirty="0"/>
              <a:t> of the correlations</a:t>
            </a:r>
          </a:p>
          <a:p>
            <a:r>
              <a:rPr lang="en-US" baseline="0" dirty="0"/>
              <a:t>PCA is the most common procedure for conducting factor analysis, so don’t be confused if people refer to factor analysis as PCA</a:t>
            </a:r>
            <a:endParaRPr lang="en-US" dirty="0"/>
          </a:p>
        </p:txBody>
      </p:sp>
      <p:sp>
        <p:nvSpPr>
          <p:cNvPr id="4" name="Slide Number Placeholder 3"/>
          <p:cNvSpPr>
            <a:spLocks noGrp="1"/>
          </p:cNvSpPr>
          <p:nvPr>
            <p:ph type="sldNum" sz="quarter" idx="10"/>
          </p:nvPr>
        </p:nvSpPr>
        <p:spPr/>
        <p:txBody>
          <a:bodyPr/>
          <a:lstStyle/>
          <a:p>
            <a:fld id="{21613D2A-ECC4-4726-A902-01D6248A7260}" type="slidenum">
              <a:rPr lang="en-US" smtClean="0"/>
              <a:pPr/>
              <a:t>9</a:t>
            </a:fld>
            <a:endParaRPr lang="en-US" dirty="0"/>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Before</a:t>
            </a:r>
            <a:r>
              <a:rPr lang="en-GB" baseline="0" dirty="0"/>
              <a:t> doing the reliability analysis, is there a need to recode any data?</a:t>
            </a:r>
          </a:p>
          <a:p>
            <a:pPr marL="171450" indent="-171450">
              <a:buFont typeface="Arial" panose="020B0604020202020204" pitchFamily="34" charset="0"/>
              <a:buChar char="•"/>
            </a:pPr>
            <a:r>
              <a:rPr lang="en-GB" baseline="0" dirty="0"/>
              <a:t>Yes, recode the following variables before obtaining the Cronbach alpha for Factor 1:</a:t>
            </a:r>
          </a:p>
          <a:p>
            <a:pPr marL="628650" lvl="1" indent="-171450">
              <a:buFont typeface="Arial" panose="020B0604020202020204" pitchFamily="34" charset="0"/>
              <a:buChar char="•"/>
            </a:pPr>
            <a:r>
              <a:rPr lang="en-GB" baseline="0" dirty="0"/>
              <a:t>Shopping is a drag</a:t>
            </a:r>
          </a:p>
          <a:p>
            <a:pPr marL="628650" lvl="1" indent="-171450">
              <a:buFont typeface="Arial" panose="020B0604020202020204" pitchFamily="34" charset="0"/>
              <a:buChar char="•"/>
            </a:pPr>
            <a:r>
              <a:rPr lang="en-GB" baseline="0" dirty="0"/>
              <a:t>Minimise shopping time</a:t>
            </a:r>
            <a:endParaRPr lang="en-GB" dirty="0"/>
          </a:p>
        </p:txBody>
      </p:sp>
      <p:sp>
        <p:nvSpPr>
          <p:cNvPr id="4" name="Slide Number Placeholder 3"/>
          <p:cNvSpPr>
            <a:spLocks noGrp="1"/>
          </p:cNvSpPr>
          <p:nvPr>
            <p:ph type="sldNum" sz="quarter" idx="10"/>
          </p:nvPr>
        </p:nvSpPr>
        <p:spPr/>
        <p:txBody>
          <a:bodyPr/>
          <a:lstStyle/>
          <a:p>
            <a:fld id="{21613D2A-ECC4-4726-A902-01D6248A7260}" type="slidenum">
              <a:rPr lang="en-US" smtClean="0"/>
              <a:pPr/>
              <a:t>72</a:t>
            </a:fld>
            <a:endParaRPr lang="en-US" dirty="0"/>
          </a:p>
        </p:txBody>
      </p:sp>
    </p:spTree>
    <p:extLst>
      <p:ext uri="{BB962C8B-B14F-4D97-AF65-F5344CB8AC3E}">
        <p14:creationId xmlns:p14="http://schemas.microsoft.com/office/powerpoint/2010/main" val="236870474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Are these scales reliable ( &gt;.60 for new scales and &gt;.70 for established items)?</a:t>
            </a:r>
          </a:p>
          <a:p>
            <a:pPr marL="171450" indent="-171450">
              <a:buFont typeface="Arial" panose="020B0604020202020204" pitchFamily="34" charset="0"/>
              <a:buChar char="•"/>
            </a:pPr>
            <a:r>
              <a:rPr lang="en-GB" dirty="0"/>
              <a:t>These reliability statistics show that the items are good at representing factors.</a:t>
            </a:r>
          </a:p>
          <a:p>
            <a:pPr marL="171450" indent="-171450">
              <a:buFont typeface="Arial" panose="020B0604020202020204" pitchFamily="34" charset="0"/>
              <a:buChar char="•"/>
            </a:pPr>
            <a:r>
              <a:rPr lang="en-GB" dirty="0"/>
              <a:t>Insert reliability statistics here</a:t>
            </a:r>
          </a:p>
        </p:txBody>
      </p:sp>
      <p:sp>
        <p:nvSpPr>
          <p:cNvPr id="4" name="Slide Number Placeholder 3"/>
          <p:cNvSpPr>
            <a:spLocks noGrp="1"/>
          </p:cNvSpPr>
          <p:nvPr>
            <p:ph type="sldNum" sz="quarter" idx="10"/>
          </p:nvPr>
        </p:nvSpPr>
        <p:spPr/>
        <p:txBody>
          <a:bodyPr/>
          <a:lstStyle/>
          <a:p>
            <a:fld id="{21613D2A-ECC4-4726-A902-01D6248A7260}" type="slidenum">
              <a:rPr lang="en-US" smtClean="0"/>
              <a:pPr/>
              <a:t>73</a:t>
            </a:fld>
            <a:endParaRPr lang="en-US" dirty="0"/>
          </a:p>
        </p:txBody>
      </p:sp>
    </p:spTree>
    <p:extLst>
      <p:ext uri="{BB962C8B-B14F-4D97-AF65-F5344CB8AC3E}">
        <p14:creationId xmlns:p14="http://schemas.microsoft.com/office/powerpoint/2010/main" val="7051568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21613D2A-ECC4-4726-A902-01D6248A7260}" type="slidenum">
              <a:rPr lang="en-US" smtClean="0"/>
              <a:pPr/>
              <a:t>74</a:t>
            </a:fld>
            <a:endParaRPr lang="en-US" dirty="0"/>
          </a:p>
        </p:txBody>
      </p:sp>
    </p:spTree>
    <p:extLst>
      <p:ext uri="{BB962C8B-B14F-4D97-AF65-F5344CB8AC3E}">
        <p14:creationId xmlns:p14="http://schemas.microsoft.com/office/powerpoint/2010/main" val="373565183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From this chart you can see the variables</a:t>
            </a:r>
            <a:r>
              <a:rPr lang="en-GB" baseline="0" dirty="0"/>
              <a:t> that form Component 1 because they fall along the horizontal axis and those that form Component 2 because they fall along the vertical axis.</a:t>
            </a:r>
            <a:endParaRPr lang="en-GB" dirty="0"/>
          </a:p>
        </p:txBody>
      </p:sp>
      <p:sp>
        <p:nvSpPr>
          <p:cNvPr id="4" name="Slide Number Placeholder 3"/>
          <p:cNvSpPr>
            <a:spLocks noGrp="1"/>
          </p:cNvSpPr>
          <p:nvPr>
            <p:ph type="sldNum" sz="quarter" idx="10"/>
          </p:nvPr>
        </p:nvSpPr>
        <p:spPr/>
        <p:txBody>
          <a:bodyPr/>
          <a:lstStyle/>
          <a:p>
            <a:fld id="{21613D2A-ECC4-4726-A902-01D6248A7260}" type="slidenum">
              <a:rPr lang="en-US" smtClean="0"/>
              <a:pPr/>
              <a:t>75</a:t>
            </a:fld>
            <a:endParaRPr lang="en-US" dirty="0"/>
          </a:p>
        </p:txBody>
      </p:sp>
    </p:spTree>
    <p:extLst>
      <p:ext uri="{BB962C8B-B14F-4D97-AF65-F5344CB8AC3E}">
        <p14:creationId xmlns:p14="http://schemas.microsoft.com/office/powerpoint/2010/main" val="110784561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Are these factors in management control?</a:t>
            </a:r>
          </a:p>
          <a:p>
            <a:r>
              <a:rPr lang="en-GB" dirty="0"/>
              <a:t>Could management do anything about the experience?</a:t>
            </a:r>
          </a:p>
          <a:p>
            <a:r>
              <a:rPr lang="en-GB" dirty="0"/>
              <a:t>These factors may actually segment consumers – this topic will be covered next week in Cluster Analysis</a:t>
            </a:r>
          </a:p>
        </p:txBody>
      </p:sp>
      <p:sp>
        <p:nvSpPr>
          <p:cNvPr id="4" name="Slide Number Placeholder 3"/>
          <p:cNvSpPr>
            <a:spLocks noGrp="1"/>
          </p:cNvSpPr>
          <p:nvPr>
            <p:ph type="sldNum" sz="quarter" idx="10"/>
          </p:nvPr>
        </p:nvSpPr>
        <p:spPr/>
        <p:txBody>
          <a:bodyPr/>
          <a:lstStyle/>
          <a:p>
            <a:fld id="{21613D2A-ECC4-4726-A902-01D6248A7260}" type="slidenum">
              <a:rPr lang="en-US" smtClean="0"/>
              <a:pPr/>
              <a:t>76</a:t>
            </a:fld>
            <a:endParaRPr lang="en-US" dirty="0"/>
          </a:p>
        </p:txBody>
      </p:sp>
    </p:spTree>
    <p:extLst>
      <p:ext uri="{BB962C8B-B14F-4D97-AF65-F5344CB8AC3E}">
        <p14:creationId xmlns:p14="http://schemas.microsoft.com/office/powerpoint/2010/main" val="205935444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DCFFE280-65C6-4EE9-803D-C25E4BCCDBE2}" type="slidenum">
              <a:rPr lang="en-US" smtClean="0"/>
              <a:pPr/>
              <a:t>77</a:t>
            </a:fld>
            <a:endParaRPr lang="en-US" dirty="0"/>
          </a:p>
        </p:txBody>
      </p:sp>
    </p:spTree>
    <p:extLst>
      <p:ext uri="{BB962C8B-B14F-4D97-AF65-F5344CB8AC3E}">
        <p14:creationId xmlns:p14="http://schemas.microsoft.com/office/powerpoint/2010/main" val="37818635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228600" indent="-228600">
              <a:buFont typeface="Arial" pitchFamily="34" charset="0"/>
              <a:buNone/>
            </a:pPr>
            <a:r>
              <a:rPr lang="en-US" dirty="0"/>
              <a:t>Where:</a:t>
            </a:r>
          </a:p>
          <a:p>
            <a:pPr marL="228600" indent="-228600">
              <a:buFont typeface="Arial" pitchFamily="34" charset="0"/>
              <a:buChar char="•"/>
            </a:pPr>
            <a:r>
              <a:rPr lang="en-US" dirty="0"/>
              <a:t>x</a:t>
            </a:r>
            <a:r>
              <a:rPr lang="en-US" baseline="-25000" dirty="0"/>
              <a:t>i</a:t>
            </a:r>
            <a:r>
              <a:rPr lang="en-US" dirty="0"/>
              <a:t>	=	i</a:t>
            </a:r>
            <a:r>
              <a:rPr lang="en-US" baseline="30000" dirty="0"/>
              <a:t>th</a:t>
            </a:r>
            <a:r>
              <a:rPr lang="en-US" dirty="0"/>
              <a:t> standardized variable</a:t>
            </a:r>
          </a:p>
          <a:p>
            <a:pPr marL="228600" indent="-228600">
              <a:buFont typeface="Arial" pitchFamily="34" charset="0"/>
              <a:buChar char="•"/>
            </a:pPr>
            <a:r>
              <a:rPr lang="el-GR" dirty="0"/>
              <a:t>λ</a:t>
            </a:r>
            <a:r>
              <a:rPr lang="en-US" baseline="-25000" dirty="0"/>
              <a:t>ij</a:t>
            </a:r>
            <a:r>
              <a:rPr lang="en-US" dirty="0"/>
              <a:t>	= 	standardized multiple regression coefficient of variable</a:t>
            </a:r>
            <a:r>
              <a:rPr lang="en-US" baseline="0" dirty="0"/>
              <a:t> </a:t>
            </a:r>
            <a:r>
              <a:rPr lang="en-US" dirty="0"/>
              <a:t>i on common factor j</a:t>
            </a:r>
          </a:p>
          <a:p>
            <a:pPr marL="228600" indent="-228600">
              <a:buFont typeface="Arial" pitchFamily="34" charset="0"/>
              <a:buChar char="•"/>
            </a:pPr>
            <a:r>
              <a:rPr lang="en-US" dirty="0"/>
              <a:t>f</a:t>
            </a:r>
            <a:r>
              <a:rPr lang="en-US" baseline="-25000" dirty="0"/>
              <a:t>i</a:t>
            </a:r>
            <a:r>
              <a:rPr lang="en-US" dirty="0"/>
              <a:t> 	=	common factor</a:t>
            </a:r>
          </a:p>
          <a:p>
            <a:pPr marL="228600" indent="-228600">
              <a:buFont typeface="Arial" pitchFamily="34" charset="0"/>
              <a:buChar char="•"/>
            </a:pPr>
            <a:r>
              <a:rPr lang="el-GR" dirty="0">
                <a:latin typeface="Lucida Sans Unicode"/>
                <a:cs typeface="Lucida Sans Unicode"/>
              </a:rPr>
              <a:t>ε</a:t>
            </a:r>
            <a:r>
              <a:rPr lang="en-US" baseline="-25000" dirty="0"/>
              <a:t>i</a:t>
            </a:r>
            <a:r>
              <a:rPr lang="en-US" dirty="0"/>
              <a:t> 	=	the unique factor for variable i</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182880" indent="-182880">
              <a:spcBef>
                <a:spcPct val="0"/>
              </a:spcBef>
              <a:buFont typeface="Arial" pitchFamily="34" charset="0"/>
              <a:buChar char="•"/>
            </a:pPr>
            <a:r>
              <a:rPr lang="en-US" sz="1200" dirty="0">
                <a:latin typeface="+mn-lt"/>
                <a:cs typeface="Times New Roman" pitchFamily="18" charset="0"/>
              </a:rPr>
              <a:t>Mathematically, each variable is expressed as a linear combination of underlying factors.  </a:t>
            </a:r>
          </a:p>
          <a:p>
            <a:pPr marL="182880" indent="-182880">
              <a:spcBef>
                <a:spcPct val="0"/>
              </a:spcBef>
              <a:buFont typeface="Arial" pitchFamily="34" charset="0"/>
              <a:buChar char="•"/>
            </a:pPr>
            <a:r>
              <a:rPr lang="en-US" sz="1200" dirty="0">
                <a:latin typeface="+mn-lt"/>
                <a:cs typeface="Times New Roman" pitchFamily="18" charset="0"/>
              </a:rPr>
              <a:t>The covariation among the variables is described in terms of a small number of common factors plus a</a:t>
            </a:r>
            <a:r>
              <a:rPr lang="en-US" sz="1200" baseline="0" dirty="0">
                <a:latin typeface="+mn-lt"/>
                <a:cs typeface="Times New Roman" pitchFamily="18" charset="0"/>
              </a:rPr>
              <a:t> </a:t>
            </a:r>
            <a:r>
              <a:rPr lang="en-US" sz="1200" dirty="0">
                <a:latin typeface="+mn-lt"/>
                <a:cs typeface="Times New Roman" pitchFamily="18" charset="0"/>
              </a:rPr>
              <a:t>unique factor for each variable.  </a:t>
            </a:r>
          </a:p>
          <a:p>
            <a:pPr marL="182880" indent="-182880">
              <a:spcBef>
                <a:spcPct val="0"/>
              </a:spcBef>
              <a:buFont typeface="Arial" pitchFamily="34" charset="0"/>
              <a:buChar char="•"/>
            </a:pPr>
            <a:r>
              <a:rPr lang="en-US" sz="1200" dirty="0">
                <a:latin typeface="+mn-lt"/>
                <a:cs typeface="Times New Roman" pitchFamily="18" charset="0"/>
              </a:rPr>
              <a:t>Because of the different units of the variables studied, they are usually standardized, </a:t>
            </a:r>
            <a:r>
              <a:rPr lang="en-US" dirty="0">
                <a:cs typeface="Times New Roman" pitchFamily="18" charset="0"/>
              </a:rPr>
              <a:t> such that each has a mean = 0 and variance = 1</a:t>
            </a:r>
            <a:r>
              <a:rPr lang="en-US" sz="1200" dirty="0">
                <a:latin typeface="+mn-lt"/>
                <a:cs typeface="Times New Roman" pitchFamily="18" charset="0"/>
              </a:rPr>
              <a: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21613D2A-ECC4-4726-A902-01D6248A7260}" type="slidenum">
              <a:rPr lang="en-US" smtClean="0"/>
              <a:pPr/>
              <a:t>10</a:t>
            </a:fld>
            <a:endParaRPr 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A factor is a linear combination of variables, chosen to capture the “essence” of the data.</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 Clearly if we let </a:t>
            </a:r>
            <a:r>
              <a:rPr lang="en-US" sz="1200" dirty="0">
                <a:latin typeface="+mn-lt"/>
              </a:rPr>
              <a:t>f</a:t>
            </a:r>
            <a:r>
              <a:rPr lang="en-US" sz="1200" baseline="-25000" dirty="0">
                <a:latin typeface="+mn-lt"/>
              </a:rPr>
              <a:t>1</a:t>
            </a:r>
            <a:r>
              <a:rPr lang="en-US" sz="1200" baseline="0" dirty="0">
                <a:latin typeface="+mn-lt"/>
              </a:rPr>
              <a:t>=</a:t>
            </a:r>
            <a:r>
              <a:rPr lang="en-US" sz="1200" dirty="0">
                <a:latin typeface="+mn-lt"/>
              </a:rPr>
              <a:t>x</a:t>
            </a:r>
            <a:r>
              <a:rPr lang="en-US" sz="1200" baseline="-25000" dirty="0">
                <a:latin typeface="+mn-lt"/>
              </a:rPr>
              <a:t>1,, </a:t>
            </a:r>
            <a:r>
              <a:rPr lang="en-US" sz="1200" dirty="0">
                <a:latin typeface="+mn-lt"/>
              </a:rPr>
              <a:t>f</a:t>
            </a:r>
            <a:r>
              <a:rPr lang="en-US" sz="1200" baseline="-25000" dirty="0">
                <a:latin typeface="+mn-lt"/>
              </a:rPr>
              <a:t>2</a:t>
            </a:r>
            <a:r>
              <a:rPr lang="en-US" sz="1200" baseline="0" dirty="0">
                <a:latin typeface="+mn-lt"/>
              </a:rPr>
              <a:t>=</a:t>
            </a:r>
            <a:r>
              <a:rPr lang="en-US" sz="1200" dirty="0">
                <a:latin typeface="+mn-lt"/>
              </a:rPr>
              <a:t>x</a:t>
            </a:r>
            <a:r>
              <a:rPr lang="en-US" sz="1200" baseline="-25000" dirty="0">
                <a:latin typeface="+mn-lt"/>
              </a:rPr>
              <a:t>2 , </a:t>
            </a:r>
            <a:r>
              <a:rPr lang="en-US" dirty="0"/>
              <a:t>etc. we will have a perfect model.</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won’t  loose any information.</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All the </a:t>
            </a:r>
            <a:r>
              <a:rPr lang="el-GR" sz="1200" baseline="0" dirty="0">
                <a:latin typeface="Lucida Sans Unicode"/>
                <a:cs typeface="Lucida Sans Unicode"/>
              </a:rPr>
              <a:t>ε</a:t>
            </a:r>
            <a:r>
              <a:rPr lang="en-GB" sz="1200" baseline="0" dirty="0">
                <a:latin typeface="Lucida Sans Unicode"/>
                <a:cs typeface="Lucida Sans Unicode"/>
              </a:rPr>
              <a:t>’s will =0</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1200" baseline="0" dirty="0">
                <a:latin typeface="Lucida Sans Unicode"/>
                <a:cs typeface="Lucida Sans Unicode"/>
              </a:rPr>
              <a:t>However we haven’t accomplished any data reduction.</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21613D2A-ECC4-4726-A902-01D6248A7260}" type="slidenum">
              <a:rPr lang="en-US" smtClean="0"/>
              <a:pPr/>
              <a:t>11</a:t>
            </a:fld>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534CF9-60C4-4E4B-9018-CDA1D1F2D8E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522CE4E2-8019-4F3D-91FB-D3A42653EFE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1BC70BB8-7391-4CE8-9F69-2D5F224090A1}"/>
              </a:ext>
            </a:extLst>
          </p:cNvPr>
          <p:cNvSpPr>
            <a:spLocks noGrp="1"/>
          </p:cNvSpPr>
          <p:nvPr>
            <p:ph type="dt" sz="half" idx="10"/>
          </p:nvPr>
        </p:nvSpPr>
        <p:spPr/>
        <p:txBody>
          <a:bodyPr/>
          <a:lstStyle/>
          <a:p>
            <a:fld id="{C1A688A9-8BCF-4710-A760-C7E88AD69725}" type="datetimeFigureOut">
              <a:rPr lang="en-GB" smtClean="0"/>
              <a:t>27/10/2021</a:t>
            </a:fld>
            <a:endParaRPr lang="en-GB"/>
          </a:p>
        </p:txBody>
      </p:sp>
      <p:sp>
        <p:nvSpPr>
          <p:cNvPr id="5" name="Footer Placeholder 4">
            <a:extLst>
              <a:ext uri="{FF2B5EF4-FFF2-40B4-BE49-F238E27FC236}">
                <a16:creationId xmlns:a16="http://schemas.microsoft.com/office/drawing/2014/main" id="{74205735-98F7-4B5A-9C21-9D441C509F9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935ABDD-DFCB-457D-B1B5-D8B79DF890EA}"/>
              </a:ext>
            </a:extLst>
          </p:cNvPr>
          <p:cNvSpPr>
            <a:spLocks noGrp="1"/>
          </p:cNvSpPr>
          <p:nvPr>
            <p:ph type="sldNum" sz="quarter" idx="12"/>
          </p:nvPr>
        </p:nvSpPr>
        <p:spPr/>
        <p:txBody>
          <a:bodyPr/>
          <a:lstStyle/>
          <a:p>
            <a:fld id="{3E4F7DF9-D613-4C31-A3CB-4842258D80C0}" type="slidenum">
              <a:rPr lang="en-GB" smtClean="0"/>
              <a:t>‹#›</a:t>
            </a:fld>
            <a:endParaRPr lang="en-GB"/>
          </a:p>
        </p:txBody>
      </p:sp>
    </p:spTree>
    <p:extLst>
      <p:ext uri="{BB962C8B-B14F-4D97-AF65-F5344CB8AC3E}">
        <p14:creationId xmlns:p14="http://schemas.microsoft.com/office/powerpoint/2010/main" val="8029854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5400A1-4A7A-4DD9-B7A9-6D3EEAC36BCC}"/>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2763F2BC-1A62-4C03-B012-08D8D7EDCAF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FA0784CA-15C0-456F-9C36-7E23F2212B26}"/>
              </a:ext>
            </a:extLst>
          </p:cNvPr>
          <p:cNvSpPr>
            <a:spLocks noGrp="1"/>
          </p:cNvSpPr>
          <p:nvPr>
            <p:ph type="dt" sz="half" idx="10"/>
          </p:nvPr>
        </p:nvSpPr>
        <p:spPr/>
        <p:txBody>
          <a:bodyPr/>
          <a:lstStyle/>
          <a:p>
            <a:fld id="{C1A688A9-8BCF-4710-A760-C7E88AD69725}" type="datetimeFigureOut">
              <a:rPr lang="en-GB" smtClean="0"/>
              <a:t>27/10/2021</a:t>
            </a:fld>
            <a:endParaRPr lang="en-GB"/>
          </a:p>
        </p:txBody>
      </p:sp>
      <p:sp>
        <p:nvSpPr>
          <p:cNvPr id="5" name="Footer Placeholder 4">
            <a:extLst>
              <a:ext uri="{FF2B5EF4-FFF2-40B4-BE49-F238E27FC236}">
                <a16:creationId xmlns:a16="http://schemas.microsoft.com/office/drawing/2014/main" id="{BE045B62-78D8-4706-A064-80C5A76595F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32E62CB-E221-4603-A184-1032BA84B7E4}"/>
              </a:ext>
            </a:extLst>
          </p:cNvPr>
          <p:cNvSpPr>
            <a:spLocks noGrp="1"/>
          </p:cNvSpPr>
          <p:nvPr>
            <p:ph type="sldNum" sz="quarter" idx="12"/>
          </p:nvPr>
        </p:nvSpPr>
        <p:spPr/>
        <p:txBody>
          <a:bodyPr/>
          <a:lstStyle/>
          <a:p>
            <a:fld id="{3E4F7DF9-D613-4C31-A3CB-4842258D80C0}" type="slidenum">
              <a:rPr lang="en-GB" smtClean="0"/>
              <a:t>‹#›</a:t>
            </a:fld>
            <a:endParaRPr lang="en-GB"/>
          </a:p>
        </p:txBody>
      </p:sp>
    </p:spTree>
    <p:extLst>
      <p:ext uri="{BB962C8B-B14F-4D97-AF65-F5344CB8AC3E}">
        <p14:creationId xmlns:p14="http://schemas.microsoft.com/office/powerpoint/2010/main" val="38766632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7266642-BEFE-4BC5-A318-511F25C1F88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68D20177-15BA-4928-A43F-64E5D3E3587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1C8F4A30-D912-4A60-98F4-DFE7FCDAC631}"/>
              </a:ext>
            </a:extLst>
          </p:cNvPr>
          <p:cNvSpPr>
            <a:spLocks noGrp="1"/>
          </p:cNvSpPr>
          <p:nvPr>
            <p:ph type="dt" sz="half" idx="10"/>
          </p:nvPr>
        </p:nvSpPr>
        <p:spPr/>
        <p:txBody>
          <a:bodyPr/>
          <a:lstStyle/>
          <a:p>
            <a:fld id="{C1A688A9-8BCF-4710-A760-C7E88AD69725}" type="datetimeFigureOut">
              <a:rPr lang="en-GB" smtClean="0"/>
              <a:t>27/10/2021</a:t>
            </a:fld>
            <a:endParaRPr lang="en-GB"/>
          </a:p>
        </p:txBody>
      </p:sp>
      <p:sp>
        <p:nvSpPr>
          <p:cNvPr id="5" name="Footer Placeholder 4">
            <a:extLst>
              <a:ext uri="{FF2B5EF4-FFF2-40B4-BE49-F238E27FC236}">
                <a16:creationId xmlns:a16="http://schemas.microsoft.com/office/drawing/2014/main" id="{B751BC29-10E9-44BD-BB91-D07DFF5D168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34976D7-4BB8-45EA-9809-BF068BAEEDBC}"/>
              </a:ext>
            </a:extLst>
          </p:cNvPr>
          <p:cNvSpPr>
            <a:spLocks noGrp="1"/>
          </p:cNvSpPr>
          <p:nvPr>
            <p:ph type="sldNum" sz="quarter" idx="12"/>
          </p:nvPr>
        </p:nvSpPr>
        <p:spPr/>
        <p:txBody>
          <a:bodyPr/>
          <a:lstStyle/>
          <a:p>
            <a:fld id="{3E4F7DF9-D613-4C31-A3CB-4842258D80C0}" type="slidenum">
              <a:rPr lang="en-GB" smtClean="0"/>
              <a:t>‹#›</a:t>
            </a:fld>
            <a:endParaRPr lang="en-GB"/>
          </a:p>
        </p:txBody>
      </p:sp>
    </p:spTree>
    <p:extLst>
      <p:ext uri="{BB962C8B-B14F-4D97-AF65-F5344CB8AC3E}">
        <p14:creationId xmlns:p14="http://schemas.microsoft.com/office/powerpoint/2010/main" val="49701378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4">
    <p:bg>
      <p:bgPr>
        <a:solidFill>
          <a:srgbClr val="108480"/>
        </a:solidFill>
        <a:effectLst/>
      </p:bgPr>
    </p:bg>
    <p:spTree>
      <p:nvGrpSpPr>
        <p:cNvPr id="1" name=""/>
        <p:cNvGrpSpPr/>
        <p:nvPr/>
      </p:nvGrpSpPr>
      <p:grpSpPr>
        <a:xfrm>
          <a:off x="0" y="0"/>
          <a:ext cx="0" cy="0"/>
          <a:chOff x="0" y="0"/>
          <a:chExt cx="0" cy="0"/>
        </a:xfrm>
      </p:grpSpPr>
      <p:sp>
        <p:nvSpPr>
          <p:cNvPr id="7" name="Text Placeholder 11"/>
          <p:cNvSpPr>
            <a:spLocks noGrp="1"/>
          </p:cNvSpPr>
          <p:nvPr>
            <p:ph type="body" sz="quarter" idx="15" hasCustomPrompt="1"/>
          </p:nvPr>
        </p:nvSpPr>
        <p:spPr>
          <a:xfrm>
            <a:off x="407988" y="1726644"/>
            <a:ext cx="3959225" cy="1702356"/>
          </a:xfrm>
        </p:spPr>
        <p:txBody>
          <a:bodyPr lIns="0" tIns="0" rIns="0" bIns="0" anchor="b">
            <a:noAutofit/>
          </a:bodyPr>
          <a:lstStyle>
            <a:lvl1pPr marL="0" indent="0">
              <a:buNone/>
              <a:defRPr sz="3600" b="1" i="0" baseline="0">
                <a:solidFill>
                  <a:schemeClr val="bg1"/>
                </a:solidFill>
                <a:latin typeface="+mn-lt"/>
                <a:ea typeface="Arial" charset="0"/>
                <a:cs typeface="Arial" charset="0"/>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PRESENTATION TITLE GOES HERE</a:t>
            </a:r>
          </a:p>
        </p:txBody>
      </p:sp>
      <p:sp>
        <p:nvSpPr>
          <p:cNvPr id="9" name="Text Placeholder 4"/>
          <p:cNvSpPr>
            <a:spLocks noGrp="1"/>
          </p:cNvSpPr>
          <p:nvPr>
            <p:ph type="body" sz="quarter" idx="12" hasCustomPrompt="1"/>
          </p:nvPr>
        </p:nvSpPr>
        <p:spPr>
          <a:xfrm>
            <a:off x="407987" y="333376"/>
            <a:ext cx="3959226" cy="1393268"/>
          </a:xfrm>
        </p:spPr>
        <p:txBody>
          <a:bodyPr lIns="0" tIns="0" rIns="0" bIns="0" anchor="b">
            <a:noAutofit/>
          </a:bodyPr>
          <a:lstStyle>
            <a:lvl1pPr marL="0" indent="0">
              <a:buNone/>
              <a:defRPr sz="2000" b="1" baseline="0">
                <a:solidFill>
                  <a:schemeClr val="bg1"/>
                </a:solidFill>
                <a:latin typeface="+mn-lt"/>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MONTH 2020</a:t>
            </a:r>
          </a:p>
        </p:txBody>
      </p:sp>
      <p:pic>
        <p:nvPicPr>
          <p:cNvPr id="3" name="Picture 2"/>
          <p:cNvPicPr>
            <a:picLocks noChangeAspect="1"/>
          </p:cNvPicPr>
          <p:nvPr userDrawn="1"/>
        </p:nvPicPr>
        <p:blipFill rotWithShape="1">
          <a:blip r:embed="rId2"/>
          <a:srcRect r="1389" b="18059"/>
          <a:stretch/>
        </p:blipFill>
        <p:spPr>
          <a:xfrm>
            <a:off x="4367213" y="1654930"/>
            <a:ext cx="7824786" cy="5203070"/>
          </a:xfrm>
          <a:prstGeom prst="rect">
            <a:avLst/>
          </a:prstGeom>
        </p:spPr>
      </p:pic>
      <p:cxnSp>
        <p:nvCxnSpPr>
          <p:cNvPr id="11" name="Straight Connector 10">
            <a:extLst>
              <a:ext uri="{FF2B5EF4-FFF2-40B4-BE49-F238E27FC236}">
                <a16:creationId xmlns:a16="http://schemas.microsoft.com/office/drawing/2014/main" id="{D9F266CC-B6DE-8445-AB7B-F678963DD646}"/>
              </a:ext>
            </a:extLst>
          </p:cNvPr>
          <p:cNvCxnSpPr>
            <a:cxnSpLocks/>
          </p:cNvCxnSpPr>
          <p:nvPr userDrawn="1"/>
        </p:nvCxnSpPr>
        <p:spPr>
          <a:xfrm flipH="1">
            <a:off x="407988" y="4038716"/>
            <a:ext cx="441646" cy="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19140" y="4305975"/>
            <a:ext cx="2195512" cy="521045"/>
          </a:xfrm>
          <a:prstGeom prst="rect">
            <a:avLst/>
          </a:prstGeom>
        </p:spPr>
      </p:pic>
    </p:spTree>
    <p:extLst>
      <p:ext uri="{BB962C8B-B14F-4D97-AF65-F5344CB8AC3E}">
        <p14:creationId xmlns:p14="http://schemas.microsoft.com/office/powerpoint/2010/main" val="332460272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Two Content">
    <p:bg>
      <p:bgRef idx="1002">
        <a:schemeClr val="bg1"/>
      </p:bgRef>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711200" y="1676400"/>
            <a:ext cx="5384800" cy="2176272"/>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dirty="0"/>
              <a:t>Click to edit Master text styles</a:t>
            </a:r>
          </a:p>
          <a:p>
            <a:pPr lvl="1" eaLnBrk="1" latinLnBrk="0" hangingPunct="1"/>
            <a:r>
              <a:rPr lang="en-US" dirty="0"/>
              <a:t>Second level</a:t>
            </a:r>
          </a:p>
          <a:p>
            <a:pPr lvl="2" eaLnBrk="1" latinLnBrk="0" hangingPunct="1"/>
            <a:r>
              <a:rPr lang="en-US" dirty="0"/>
              <a:t>Third level</a:t>
            </a:r>
          </a:p>
          <a:p>
            <a:pPr lvl="3" eaLnBrk="1" latinLnBrk="0" hangingPunct="1"/>
            <a:r>
              <a:rPr lang="en-US" dirty="0"/>
              <a:t>Fourth level</a:t>
            </a:r>
          </a:p>
          <a:p>
            <a:pPr lvl="4" eaLnBrk="1" latinLnBrk="0" hangingPunct="1"/>
            <a:r>
              <a:rPr lang="en-US" dirty="0"/>
              <a:t>Fifth level</a:t>
            </a:r>
            <a:endParaRPr kumimoji="0" lang="en-US" dirty="0"/>
          </a:p>
        </p:txBody>
      </p:sp>
      <p:sp>
        <p:nvSpPr>
          <p:cNvPr id="4" name="Content Placeholder 3"/>
          <p:cNvSpPr>
            <a:spLocks noGrp="1"/>
          </p:cNvSpPr>
          <p:nvPr>
            <p:ph sz="half" idx="2"/>
          </p:nvPr>
        </p:nvSpPr>
        <p:spPr>
          <a:xfrm>
            <a:off x="6197600" y="1676400"/>
            <a:ext cx="5384800" cy="2176272"/>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dirty="0"/>
              <a:t>Click to edit Master text styles</a:t>
            </a:r>
          </a:p>
          <a:p>
            <a:pPr lvl="1" eaLnBrk="1" latinLnBrk="0" hangingPunct="1"/>
            <a:r>
              <a:rPr lang="en-US" dirty="0"/>
              <a:t>Second level</a:t>
            </a:r>
          </a:p>
          <a:p>
            <a:pPr lvl="2" eaLnBrk="1" latinLnBrk="0" hangingPunct="1"/>
            <a:r>
              <a:rPr lang="en-US" dirty="0"/>
              <a:t>Third level</a:t>
            </a:r>
          </a:p>
          <a:p>
            <a:pPr lvl="3" eaLnBrk="1" latinLnBrk="0" hangingPunct="1"/>
            <a:r>
              <a:rPr lang="en-US" dirty="0"/>
              <a:t>Fourth level</a:t>
            </a:r>
          </a:p>
          <a:p>
            <a:pPr lvl="4" eaLnBrk="1" latinLnBrk="0" hangingPunct="1"/>
            <a:r>
              <a:rPr lang="en-US" dirty="0"/>
              <a:t>Fifth level</a:t>
            </a:r>
            <a:endParaRPr kumimoji="0" lang="en-US" dirty="0"/>
          </a:p>
        </p:txBody>
      </p:sp>
      <p:sp>
        <p:nvSpPr>
          <p:cNvPr id="5" name="Date Placeholder 4"/>
          <p:cNvSpPr>
            <a:spLocks noGrp="1"/>
          </p:cNvSpPr>
          <p:nvPr>
            <p:ph type="dt" sz="half" idx="10"/>
          </p:nvPr>
        </p:nvSpPr>
        <p:spPr/>
        <p:txBody>
          <a:bodyPr/>
          <a:lstStyle/>
          <a:p>
            <a:fld id="{7ED9AC7F-E890-481F-A6A6-159056C11369}" type="datetime1">
              <a:rPr lang="en-US" smtClean="0"/>
              <a:pPr/>
              <a:t>10/27/2021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969343B-5E1C-428A-B6C1-260780F7D350}" type="slidenum">
              <a:rPr lang="en-US" smtClean="0"/>
              <a:pPr/>
              <a:t>‹#›</a:t>
            </a:fld>
            <a:endParaRPr lang="en-US" dirty="0"/>
          </a:p>
        </p:txBody>
      </p:sp>
      <p:sp>
        <p:nvSpPr>
          <p:cNvPr id="8" name="Title 7"/>
          <p:cNvSpPr>
            <a:spLocks noGrp="1"/>
          </p:cNvSpPr>
          <p:nvPr>
            <p:ph type="title"/>
          </p:nvPr>
        </p:nvSpPr>
        <p:spPr/>
        <p:txBody>
          <a:bodyPr rtlCol="0"/>
          <a:lstStyle/>
          <a:p>
            <a:r>
              <a:rPr kumimoji="0" lang="en-US"/>
              <a:t>Click to edit Master title style</a:t>
            </a:r>
          </a:p>
        </p:txBody>
      </p:sp>
      <p:sp>
        <p:nvSpPr>
          <p:cNvPr id="9" name="Content Placeholder 2"/>
          <p:cNvSpPr>
            <a:spLocks noGrp="1"/>
          </p:cNvSpPr>
          <p:nvPr>
            <p:ph sz="half" idx="13"/>
          </p:nvPr>
        </p:nvSpPr>
        <p:spPr>
          <a:xfrm>
            <a:off x="609600" y="4038600"/>
            <a:ext cx="5384800" cy="2176272"/>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dirty="0"/>
              <a:t>Click to edit Master text styles</a:t>
            </a:r>
          </a:p>
          <a:p>
            <a:pPr lvl="1" eaLnBrk="1" latinLnBrk="0" hangingPunct="1"/>
            <a:r>
              <a:rPr lang="en-US" dirty="0"/>
              <a:t>Second level</a:t>
            </a:r>
          </a:p>
          <a:p>
            <a:pPr lvl="2" eaLnBrk="1" latinLnBrk="0" hangingPunct="1"/>
            <a:r>
              <a:rPr lang="en-US" dirty="0"/>
              <a:t>Third level</a:t>
            </a:r>
          </a:p>
          <a:p>
            <a:pPr lvl="3" eaLnBrk="1" latinLnBrk="0" hangingPunct="1"/>
            <a:r>
              <a:rPr lang="en-US" dirty="0"/>
              <a:t>Fourth level</a:t>
            </a:r>
          </a:p>
          <a:p>
            <a:pPr lvl="4" eaLnBrk="1" latinLnBrk="0" hangingPunct="1"/>
            <a:r>
              <a:rPr lang="en-US" dirty="0"/>
              <a:t>Fifth level</a:t>
            </a:r>
            <a:endParaRPr kumimoji="0" lang="en-US" dirty="0"/>
          </a:p>
        </p:txBody>
      </p:sp>
      <p:sp>
        <p:nvSpPr>
          <p:cNvPr id="10" name="Content Placeholder 3"/>
          <p:cNvSpPr>
            <a:spLocks noGrp="1"/>
          </p:cNvSpPr>
          <p:nvPr>
            <p:ph sz="half" idx="14"/>
          </p:nvPr>
        </p:nvSpPr>
        <p:spPr>
          <a:xfrm>
            <a:off x="6197600" y="4038600"/>
            <a:ext cx="5384800" cy="2176272"/>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dirty="0"/>
              <a:t>Click to edit Master text styles</a:t>
            </a:r>
          </a:p>
          <a:p>
            <a:pPr lvl="1" eaLnBrk="1" latinLnBrk="0" hangingPunct="1"/>
            <a:r>
              <a:rPr lang="en-US" dirty="0"/>
              <a:t>Second level</a:t>
            </a:r>
          </a:p>
          <a:p>
            <a:pPr lvl="2" eaLnBrk="1" latinLnBrk="0" hangingPunct="1"/>
            <a:r>
              <a:rPr lang="en-US" dirty="0"/>
              <a:t>Third level</a:t>
            </a:r>
          </a:p>
          <a:p>
            <a:pPr lvl="3" eaLnBrk="1" latinLnBrk="0" hangingPunct="1"/>
            <a:r>
              <a:rPr lang="en-US" dirty="0"/>
              <a:t>Fourth level</a:t>
            </a:r>
          </a:p>
          <a:p>
            <a:pPr lvl="4" eaLnBrk="1" latinLnBrk="0" hangingPunct="1"/>
            <a:r>
              <a:rPr lang="en-US" dirty="0"/>
              <a:t>Fifth level</a:t>
            </a:r>
            <a:endParaRPr kumimoji="0" lang="en-US" dirty="0"/>
          </a:p>
        </p:txBody>
      </p:sp>
    </p:spTree>
    <p:extLst>
      <p:ext uri="{BB962C8B-B14F-4D97-AF65-F5344CB8AC3E}">
        <p14:creationId xmlns:p14="http://schemas.microsoft.com/office/powerpoint/2010/main" val="2773112830"/>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3A48A-C7EC-435E-B033-30657CA28C73}"/>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AD045343-2E75-4E64-920C-9626CE1F0A6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5D5F48B8-C284-4235-8DD5-D591062EF6EB}"/>
              </a:ext>
            </a:extLst>
          </p:cNvPr>
          <p:cNvSpPr>
            <a:spLocks noGrp="1"/>
          </p:cNvSpPr>
          <p:nvPr>
            <p:ph type="dt" sz="half" idx="10"/>
          </p:nvPr>
        </p:nvSpPr>
        <p:spPr/>
        <p:txBody>
          <a:bodyPr/>
          <a:lstStyle/>
          <a:p>
            <a:fld id="{C1A688A9-8BCF-4710-A760-C7E88AD69725}" type="datetimeFigureOut">
              <a:rPr lang="en-GB" smtClean="0"/>
              <a:t>27/10/2021</a:t>
            </a:fld>
            <a:endParaRPr lang="en-GB"/>
          </a:p>
        </p:txBody>
      </p:sp>
      <p:sp>
        <p:nvSpPr>
          <p:cNvPr id="5" name="Footer Placeholder 4">
            <a:extLst>
              <a:ext uri="{FF2B5EF4-FFF2-40B4-BE49-F238E27FC236}">
                <a16:creationId xmlns:a16="http://schemas.microsoft.com/office/drawing/2014/main" id="{863BDB92-6B2C-4343-9F62-B41BA46E0A3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903A4C0-AF4A-4AF1-8E91-D3253D587612}"/>
              </a:ext>
            </a:extLst>
          </p:cNvPr>
          <p:cNvSpPr>
            <a:spLocks noGrp="1"/>
          </p:cNvSpPr>
          <p:nvPr>
            <p:ph type="sldNum" sz="quarter" idx="12"/>
          </p:nvPr>
        </p:nvSpPr>
        <p:spPr/>
        <p:txBody>
          <a:bodyPr/>
          <a:lstStyle/>
          <a:p>
            <a:fld id="{3E4F7DF9-D613-4C31-A3CB-4842258D80C0}" type="slidenum">
              <a:rPr lang="en-GB" smtClean="0"/>
              <a:t>‹#›</a:t>
            </a:fld>
            <a:endParaRPr lang="en-GB"/>
          </a:p>
        </p:txBody>
      </p:sp>
    </p:spTree>
    <p:extLst>
      <p:ext uri="{BB962C8B-B14F-4D97-AF65-F5344CB8AC3E}">
        <p14:creationId xmlns:p14="http://schemas.microsoft.com/office/powerpoint/2010/main" val="25242326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FF0B93-80CD-4E93-9488-0ED8DA1A54D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E59F9794-6085-4A08-A080-C698660FBC7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DB38B33-8448-4EDA-B173-A81AF59422EB}"/>
              </a:ext>
            </a:extLst>
          </p:cNvPr>
          <p:cNvSpPr>
            <a:spLocks noGrp="1"/>
          </p:cNvSpPr>
          <p:nvPr>
            <p:ph type="dt" sz="half" idx="10"/>
          </p:nvPr>
        </p:nvSpPr>
        <p:spPr/>
        <p:txBody>
          <a:bodyPr/>
          <a:lstStyle/>
          <a:p>
            <a:fld id="{C1A688A9-8BCF-4710-A760-C7E88AD69725}" type="datetimeFigureOut">
              <a:rPr lang="en-GB" smtClean="0"/>
              <a:t>27/10/2021</a:t>
            </a:fld>
            <a:endParaRPr lang="en-GB"/>
          </a:p>
        </p:txBody>
      </p:sp>
      <p:sp>
        <p:nvSpPr>
          <p:cNvPr id="5" name="Footer Placeholder 4">
            <a:extLst>
              <a:ext uri="{FF2B5EF4-FFF2-40B4-BE49-F238E27FC236}">
                <a16:creationId xmlns:a16="http://schemas.microsoft.com/office/drawing/2014/main" id="{76F2D07D-EB2E-4771-91FE-442234AD23B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770E42D-867F-4AED-8C10-81974508944B}"/>
              </a:ext>
            </a:extLst>
          </p:cNvPr>
          <p:cNvSpPr>
            <a:spLocks noGrp="1"/>
          </p:cNvSpPr>
          <p:nvPr>
            <p:ph type="sldNum" sz="quarter" idx="12"/>
          </p:nvPr>
        </p:nvSpPr>
        <p:spPr/>
        <p:txBody>
          <a:bodyPr/>
          <a:lstStyle/>
          <a:p>
            <a:fld id="{3E4F7DF9-D613-4C31-A3CB-4842258D80C0}" type="slidenum">
              <a:rPr lang="en-GB" smtClean="0"/>
              <a:t>‹#›</a:t>
            </a:fld>
            <a:endParaRPr lang="en-GB"/>
          </a:p>
        </p:txBody>
      </p:sp>
    </p:spTree>
    <p:extLst>
      <p:ext uri="{BB962C8B-B14F-4D97-AF65-F5344CB8AC3E}">
        <p14:creationId xmlns:p14="http://schemas.microsoft.com/office/powerpoint/2010/main" val="22828654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BE1D0A-5F84-4E6D-A8AC-8F279AF64547}"/>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3404014C-2279-4F48-A6E7-175AE940AD9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9693D0BF-184D-424B-9321-65265263CB4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A324844F-63F7-4C36-B621-FE07E48A2460}"/>
              </a:ext>
            </a:extLst>
          </p:cNvPr>
          <p:cNvSpPr>
            <a:spLocks noGrp="1"/>
          </p:cNvSpPr>
          <p:nvPr>
            <p:ph type="dt" sz="half" idx="10"/>
          </p:nvPr>
        </p:nvSpPr>
        <p:spPr/>
        <p:txBody>
          <a:bodyPr/>
          <a:lstStyle/>
          <a:p>
            <a:fld id="{C1A688A9-8BCF-4710-A760-C7E88AD69725}" type="datetimeFigureOut">
              <a:rPr lang="en-GB" smtClean="0"/>
              <a:t>27/10/2021</a:t>
            </a:fld>
            <a:endParaRPr lang="en-GB"/>
          </a:p>
        </p:txBody>
      </p:sp>
      <p:sp>
        <p:nvSpPr>
          <p:cNvPr id="6" name="Footer Placeholder 5">
            <a:extLst>
              <a:ext uri="{FF2B5EF4-FFF2-40B4-BE49-F238E27FC236}">
                <a16:creationId xmlns:a16="http://schemas.microsoft.com/office/drawing/2014/main" id="{CCB2EEAC-1AC2-435A-920E-A18DDBA16728}"/>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AF85305-AEBC-4A6D-A4F0-32E1A9B416B6}"/>
              </a:ext>
            </a:extLst>
          </p:cNvPr>
          <p:cNvSpPr>
            <a:spLocks noGrp="1"/>
          </p:cNvSpPr>
          <p:nvPr>
            <p:ph type="sldNum" sz="quarter" idx="12"/>
          </p:nvPr>
        </p:nvSpPr>
        <p:spPr/>
        <p:txBody>
          <a:bodyPr/>
          <a:lstStyle/>
          <a:p>
            <a:fld id="{3E4F7DF9-D613-4C31-A3CB-4842258D80C0}" type="slidenum">
              <a:rPr lang="en-GB" smtClean="0"/>
              <a:t>‹#›</a:t>
            </a:fld>
            <a:endParaRPr lang="en-GB"/>
          </a:p>
        </p:txBody>
      </p:sp>
    </p:spTree>
    <p:extLst>
      <p:ext uri="{BB962C8B-B14F-4D97-AF65-F5344CB8AC3E}">
        <p14:creationId xmlns:p14="http://schemas.microsoft.com/office/powerpoint/2010/main" val="21546759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30235-120D-4E4C-9437-37097C44A1AD}"/>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15A48BC7-7936-4FD2-A959-C54F38A62BF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3DB14BE-E4DE-483C-94B0-C20A98BE3F3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627DCD54-40A0-4DFF-86B9-09087C68DFA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E0B87AB-1512-4385-A8BC-AB57AAD2BFB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A1EAEBB2-594E-436B-A83B-4F0A976C0617}"/>
              </a:ext>
            </a:extLst>
          </p:cNvPr>
          <p:cNvSpPr>
            <a:spLocks noGrp="1"/>
          </p:cNvSpPr>
          <p:nvPr>
            <p:ph type="dt" sz="half" idx="10"/>
          </p:nvPr>
        </p:nvSpPr>
        <p:spPr/>
        <p:txBody>
          <a:bodyPr/>
          <a:lstStyle/>
          <a:p>
            <a:fld id="{C1A688A9-8BCF-4710-A760-C7E88AD69725}" type="datetimeFigureOut">
              <a:rPr lang="en-GB" smtClean="0"/>
              <a:t>27/10/2021</a:t>
            </a:fld>
            <a:endParaRPr lang="en-GB"/>
          </a:p>
        </p:txBody>
      </p:sp>
      <p:sp>
        <p:nvSpPr>
          <p:cNvPr id="8" name="Footer Placeholder 7">
            <a:extLst>
              <a:ext uri="{FF2B5EF4-FFF2-40B4-BE49-F238E27FC236}">
                <a16:creationId xmlns:a16="http://schemas.microsoft.com/office/drawing/2014/main" id="{B631D707-1F85-4C8C-A156-7F96E6D28D28}"/>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22252DF1-7CF9-4E03-9009-7C2D1AA2C816}"/>
              </a:ext>
            </a:extLst>
          </p:cNvPr>
          <p:cNvSpPr>
            <a:spLocks noGrp="1"/>
          </p:cNvSpPr>
          <p:nvPr>
            <p:ph type="sldNum" sz="quarter" idx="12"/>
          </p:nvPr>
        </p:nvSpPr>
        <p:spPr/>
        <p:txBody>
          <a:bodyPr/>
          <a:lstStyle/>
          <a:p>
            <a:fld id="{3E4F7DF9-D613-4C31-A3CB-4842258D80C0}" type="slidenum">
              <a:rPr lang="en-GB" smtClean="0"/>
              <a:t>‹#›</a:t>
            </a:fld>
            <a:endParaRPr lang="en-GB"/>
          </a:p>
        </p:txBody>
      </p:sp>
    </p:spTree>
    <p:extLst>
      <p:ext uri="{BB962C8B-B14F-4D97-AF65-F5344CB8AC3E}">
        <p14:creationId xmlns:p14="http://schemas.microsoft.com/office/powerpoint/2010/main" val="5746639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B99225-9CBB-4FAA-A627-B63D87BF015A}"/>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65B75942-BAF0-4ABC-944B-0AF2699808AA}"/>
              </a:ext>
            </a:extLst>
          </p:cNvPr>
          <p:cNvSpPr>
            <a:spLocks noGrp="1"/>
          </p:cNvSpPr>
          <p:nvPr>
            <p:ph type="dt" sz="half" idx="10"/>
          </p:nvPr>
        </p:nvSpPr>
        <p:spPr/>
        <p:txBody>
          <a:bodyPr/>
          <a:lstStyle/>
          <a:p>
            <a:fld id="{C1A688A9-8BCF-4710-A760-C7E88AD69725}" type="datetimeFigureOut">
              <a:rPr lang="en-GB" smtClean="0"/>
              <a:t>27/10/2021</a:t>
            </a:fld>
            <a:endParaRPr lang="en-GB"/>
          </a:p>
        </p:txBody>
      </p:sp>
      <p:sp>
        <p:nvSpPr>
          <p:cNvPr id="4" name="Footer Placeholder 3">
            <a:extLst>
              <a:ext uri="{FF2B5EF4-FFF2-40B4-BE49-F238E27FC236}">
                <a16:creationId xmlns:a16="http://schemas.microsoft.com/office/drawing/2014/main" id="{C16341BB-826F-4ECC-AEB8-BE5C2131CE66}"/>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ED919552-CB9E-42A5-863A-D718D66E3045}"/>
              </a:ext>
            </a:extLst>
          </p:cNvPr>
          <p:cNvSpPr>
            <a:spLocks noGrp="1"/>
          </p:cNvSpPr>
          <p:nvPr>
            <p:ph type="sldNum" sz="quarter" idx="12"/>
          </p:nvPr>
        </p:nvSpPr>
        <p:spPr/>
        <p:txBody>
          <a:bodyPr/>
          <a:lstStyle/>
          <a:p>
            <a:fld id="{3E4F7DF9-D613-4C31-A3CB-4842258D80C0}" type="slidenum">
              <a:rPr lang="en-GB" smtClean="0"/>
              <a:t>‹#›</a:t>
            </a:fld>
            <a:endParaRPr lang="en-GB"/>
          </a:p>
        </p:txBody>
      </p:sp>
    </p:spTree>
    <p:extLst>
      <p:ext uri="{BB962C8B-B14F-4D97-AF65-F5344CB8AC3E}">
        <p14:creationId xmlns:p14="http://schemas.microsoft.com/office/powerpoint/2010/main" val="20171099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DE00AAD-908A-4840-88F9-855D440E94A9}"/>
              </a:ext>
            </a:extLst>
          </p:cNvPr>
          <p:cNvSpPr>
            <a:spLocks noGrp="1"/>
          </p:cNvSpPr>
          <p:nvPr>
            <p:ph type="dt" sz="half" idx="10"/>
          </p:nvPr>
        </p:nvSpPr>
        <p:spPr/>
        <p:txBody>
          <a:bodyPr/>
          <a:lstStyle/>
          <a:p>
            <a:fld id="{C1A688A9-8BCF-4710-A760-C7E88AD69725}" type="datetimeFigureOut">
              <a:rPr lang="en-GB" smtClean="0"/>
              <a:t>27/10/2021</a:t>
            </a:fld>
            <a:endParaRPr lang="en-GB"/>
          </a:p>
        </p:txBody>
      </p:sp>
      <p:sp>
        <p:nvSpPr>
          <p:cNvPr id="3" name="Footer Placeholder 2">
            <a:extLst>
              <a:ext uri="{FF2B5EF4-FFF2-40B4-BE49-F238E27FC236}">
                <a16:creationId xmlns:a16="http://schemas.microsoft.com/office/drawing/2014/main" id="{1E2C1703-5701-4335-A49E-7EB0F4404802}"/>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ABF73E17-2E9B-4930-8461-D1B04FB05C71}"/>
              </a:ext>
            </a:extLst>
          </p:cNvPr>
          <p:cNvSpPr>
            <a:spLocks noGrp="1"/>
          </p:cNvSpPr>
          <p:nvPr>
            <p:ph type="sldNum" sz="quarter" idx="12"/>
          </p:nvPr>
        </p:nvSpPr>
        <p:spPr/>
        <p:txBody>
          <a:bodyPr/>
          <a:lstStyle/>
          <a:p>
            <a:fld id="{3E4F7DF9-D613-4C31-A3CB-4842258D80C0}" type="slidenum">
              <a:rPr lang="en-GB" smtClean="0"/>
              <a:t>‹#›</a:t>
            </a:fld>
            <a:endParaRPr lang="en-GB"/>
          </a:p>
        </p:txBody>
      </p:sp>
    </p:spTree>
    <p:extLst>
      <p:ext uri="{BB962C8B-B14F-4D97-AF65-F5344CB8AC3E}">
        <p14:creationId xmlns:p14="http://schemas.microsoft.com/office/powerpoint/2010/main" val="11237920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7D59FC-3B97-46F3-8E3B-D40CCB10701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DFAFF541-7CB4-419E-9B3D-1A2BA1C4AF2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187B5726-57D6-48E9-87FB-E1DFA3FCC9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37BA309-B12A-463F-BB76-4A8A85913994}"/>
              </a:ext>
            </a:extLst>
          </p:cNvPr>
          <p:cNvSpPr>
            <a:spLocks noGrp="1"/>
          </p:cNvSpPr>
          <p:nvPr>
            <p:ph type="dt" sz="half" idx="10"/>
          </p:nvPr>
        </p:nvSpPr>
        <p:spPr/>
        <p:txBody>
          <a:bodyPr/>
          <a:lstStyle/>
          <a:p>
            <a:fld id="{C1A688A9-8BCF-4710-A760-C7E88AD69725}" type="datetimeFigureOut">
              <a:rPr lang="en-GB" smtClean="0"/>
              <a:t>27/10/2021</a:t>
            </a:fld>
            <a:endParaRPr lang="en-GB"/>
          </a:p>
        </p:txBody>
      </p:sp>
      <p:sp>
        <p:nvSpPr>
          <p:cNvPr id="6" name="Footer Placeholder 5">
            <a:extLst>
              <a:ext uri="{FF2B5EF4-FFF2-40B4-BE49-F238E27FC236}">
                <a16:creationId xmlns:a16="http://schemas.microsoft.com/office/drawing/2014/main" id="{D4B60914-B137-4915-889D-903838DFAE00}"/>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2D2AFDC5-56CB-4BC9-9CF8-9BFC9720D1C2}"/>
              </a:ext>
            </a:extLst>
          </p:cNvPr>
          <p:cNvSpPr>
            <a:spLocks noGrp="1"/>
          </p:cNvSpPr>
          <p:nvPr>
            <p:ph type="sldNum" sz="quarter" idx="12"/>
          </p:nvPr>
        </p:nvSpPr>
        <p:spPr/>
        <p:txBody>
          <a:bodyPr/>
          <a:lstStyle/>
          <a:p>
            <a:fld id="{3E4F7DF9-D613-4C31-A3CB-4842258D80C0}" type="slidenum">
              <a:rPr lang="en-GB" smtClean="0"/>
              <a:t>‹#›</a:t>
            </a:fld>
            <a:endParaRPr lang="en-GB"/>
          </a:p>
        </p:txBody>
      </p:sp>
    </p:spTree>
    <p:extLst>
      <p:ext uri="{BB962C8B-B14F-4D97-AF65-F5344CB8AC3E}">
        <p14:creationId xmlns:p14="http://schemas.microsoft.com/office/powerpoint/2010/main" val="12846301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8211BE-CE35-44D5-BD94-37F51B2F65F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5888164A-4305-44D2-AEAB-A23960813DC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434282EE-3B0C-442B-B16B-2D8C0074BD0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5CE7848-118A-4489-A48D-E78FDFB658D7}"/>
              </a:ext>
            </a:extLst>
          </p:cNvPr>
          <p:cNvSpPr>
            <a:spLocks noGrp="1"/>
          </p:cNvSpPr>
          <p:nvPr>
            <p:ph type="dt" sz="half" idx="10"/>
          </p:nvPr>
        </p:nvSpPr>
        <p:spPr/>
        <p:txBody>
          <a:bodyPr/>
          <a:lstStyle/>
          <a:p>
            <a:fld id="{C1A688A9-8BCF-4710-A760-C7E88AD69725}" type="datetimeFigureOut">
              <a:rPr lang="en-GB" smtClean="0"/>
              <a:t>27/10/2021</a:t>
            </a:fld>
            <a:endParaRPr lang="en-GB"/>
          </a:p>
        </p:txBody>
      </p:sp>
      <p:sp>
        <p:nvSpPr>
          <p:cNvPr id="6" name="Footer Placeholder 5">
            <a:extLst>
              <a:ext uri="{FF2B5EF4-FFF2-40B4-BE49-F238E27FC236}">
                <a16:creationId xmlns:a16="http://schemas.microsoft.com/office/drawing/2014/main" id="{215E2B89-E640-4383-9BA3-0E6FC1B137B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F3883C1-ABB8-4FB2-A865-A7ED43CB8BDD}"/>
              </a:ext>
            </a:extLst>
          </p:cNvPr>
          <p:cNvSpPr>
            <a:spLocks noGrp="1"/>
          </p:cNvSpPr>
          <p:nvPr>
            <p:ph type="sldNum" sz="quarter" idx="12"/>
          </p:nvPr>
        </p:nvSpPr>
        <p:spPr/>
        <p:txBody>
          <a:bodyPr/>
          <a:lstStyle/>
          <a:p>
            <a:fld id="{3E4F7DF9-D613-4C31-A3CB-4842258D80C0}" type="slidenum">
              <a:rPr lang="en-GB" smtClean="0"/>
              <a:t>‹#›</a:t>
            </a:fld>
            <a:endParaRPr lang="en-GB"/>
          </a:p>
        </p:txBody>
      </p:sp>
    </p:spTree>
    <p:extLst>
      <p:ext uri="{BB962C8B-B14F-4D97-AF65-F5344CB8AC3E}">
        <p14:creationId xmlns:p14="http://schemas.microsoft.com/office/powerpoint/2010/main" val="8271503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4A3606E-49DC-4482-8BA6-FB5BEB99EA8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B177D8DE-1114-4FE1-8EB1-F6AD34D7E55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19F95CBD-01AB-4EA7-A39D-80880C8E3AE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1A688A9-8BCF-4710-A760-C7E88AD69725}" type="datetimeFigureOut">
              <a:rPr lang="en-GB" smtClean="0"/>
              <a:t>27/10/2021</a:t>
            </a:fld>
            <a:endParaRPr lang="en-GB"/>
          </a:p>
        </p:txBody>
      </p:sp>
      <p:sp>
        <p:nvSpPr>
          <p:cNvPr id="5" name="Footer Placeholder 4">
            <a:extLst>
              <a:ext uri="{FF2B5EF4-FFF2-40B4-BE49-F238E27FC236}">
                <a16:creationId xmlns:a16="http://schemas.microsoft.com/office/drawing/2014/main" id="{F4094A92-7FF1-4E11-8F9B-AD829E6DEDB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E79DA105-20CF-4FB0-9944-BAB9BF59B85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E4F7DF9-D613-4C31-A3CB-4842258D80C0}" type="slidenum">
              <a:rPr lang="en-GB" smtClean="0"/>
              <a:t>‹#›</a:t>
            </a:fld>
            <a:endParaRPr lang="en-GB"/>
          </a:p>
        </p:txBody>
      </p:sp>
    </p:spTree>
    <p:extLst>
      <p:ext uri="{BB962C8B-B14F-4D97-AF65-F5344CB8AC3E}">
        <p14:creationId xmlns:p14="http://schemas.microsoft.com/office/powerpoint/2010/main" val="323529450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2.xml"/><Relationship Id="rId1" Type="http://schemas.openxmlformats.org/officeDocument/2006/relationships/slideLayout" Target="../slideLayouts/slideLayout5.xml"/><Relationship Id="rId4" Type="http://schemas.openxmlformats.org/officeDocument/2006/relationships/image" Target="../media/image14.png"/></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3.xml"/><Relationship Id="rId1" Type="http://schemas.openxmlformats.org/officeDocument/2006/relationships/slideLayout" Target="../slideLayouts/slideLayout5.xml"/><Relationship Id="rId4" Type="http://schemas.openxmlformats.org/officeDocument/2006/relationships/image" Target="../media/image16.png"/></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4.xml"/><Relationship Id="rId1" Type="http://schemas.openxmlformats.org/officeDocument/2006/relationships/slideLayout" Target="../slideLayouts/slideLayout5.xml"/><Relationship Id="rId4" Type="http://schemas.openxmlformats.org/officeDocument/2006/relationships/image" Target="../media/image18.png"/></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26.xml"/><Relationship Id="rId1" Type="http://schemas.openxmlformats.org/officeDocument/2006/relationships/slideLayout" Target="../slideLayouts/slideLayout4.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7.xml"/><Relationship Id="rId1" Type="http://schemas.openxmlformats.org/officeDocument/2006/relationships/slideLayout" Target="../slideLayouts/slideLayout4.xml"/><Relationship Id="rId4" Type="http://schemas.openxmlformats.org/officeDocument/2006/relationships/image" Target="../media/image22.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5.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8.xml"/><Relationship Id="rId1" Type="http://schemas.openxmlformats.org/officeDocument/2006/relationships/slideLayout" Target="../slideLayouts/slideLayout4.xml"/><Relationship Id="rId4" Type="http://schemas.openxmlformats.org/officeDocument/2006/relationships/comments" Target="../comments/comment1.xml"/></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9.xml"/><Relationship Id="rId1" Type="http://schemas.openxmlformats.org/officeDocument/2006/relationships/slideLayout" Target="../slideLayouts/slideLayout4.xml"/><Relationship Id="rId4" Type="http://schemas.openxmlformats.org/officeDocument/2006/relationships/image" Target="../media/image25.png"/></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8.xml"/><Relationship Id="rId1" Type="http://schemas.openxmlformats.org/officeDocument/2006/relationships/slideLayout" Target="../slideLayouts/slideLayout5.xml"/><Relationship Id="rId4" Type="http://schemas.openxmlformats.org/officeDocument/2006/relationships/image" Target="../media/image32.png"/></Relationships>
</file>

<file path=ppt/slides/_rels/slide4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4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4.xml"/><Relationship Id="rId1" Type="http://schemas.openxmlformats.org/officeDocument/2006/relationships/slideLayout" Target="../slideLayouts/slideLayout13.xml"/><Relationship Id="rId5" Type="http://schemas.openxmlformats.org/officeDocument/2006/relationships/image" Target="../media/image38.png"/><Relationship Id="rId4" Type="http://schemas.openxmlformats.org/officeDocument/2006/relationships/image" Target="../media/image37.png"/></Relationships>
</file>

<file path=ppt/slides/_rels/slide4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5.xml"/><Relationship Id="rId1" Type="http://schemas.openxmlformats.org/officeDocument/2006/relationships/slideLayout" Target="../slideLayouts/slideLayout5.xml"/><Relationship Id="rId4" Type="http://schemas.openxmlformats.org/officeDocument/2006/relationships/image" Target="../media/image40.png"/></Relationships>
</file>

<file path=ppt/slides/_rels/slide4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6.xml"/><Relationship Id="rId1" Type="http://schemas.openxmlformats.org/officeDocument/2006/relationships/slideLayout" Target="../slideLayouts/slideLayout4.xml"/><Relationship Id="rId4" Type="http://schemas.openxmlformats.org/officeDocument/2006/relationships/image" Target="../media/image42.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51.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52.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53.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5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54.xml"/><Relationship Id="rId1" Type="http://schemas.openxmlformats.org/officeDocument/2006/relationships/slideLayout" Target="../slideLayouts/slideLayout2.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57.xml.rels><?xml version="1.0" encoding="UTF-8" standalone="yes"?>
<Relationships xmlns="http://schemas.openxmlformats.org/package/2006/relationships"><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55.xml"/><Relationship Id="rId1" Type="http://schemas.openxmlformats.org/officeDocument/2006/relationships/slideLayout" Target="../slideLayouts/slideLayout2.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58.xml.rels><?xml version="1.0" encoding="UTF-8" standalone="yes"?>
<Relationships xmlns="http://schemas.openxmlformats.org/package/2006/relationships"><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notesSlide" Target="../notesSlides/notesSlide56.xml"/><Relationship Id="rId1" Type="http://schemas.openxmlformats.org/officeDocument/2006/relationships/slideLayout" Target="../slideLayouts/slideLayout2.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6.png"/><Relationship Id="rId7" Type="http://schemas.openxmlformats.org/officeDocument/2006/relationships/diagramColors" Target="../diagrams/colors2.xml"/><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7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69.xml"/><Relationship Id="rId1" Type="http://schemas.openxmlformats.org/officeDocument/2006/relationships/slideLayout" Target="../slideLayouts/slideLayout5.xml"/></Relationships>
</file>

<file path=ppt/slides/_rels/slide7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70.xml"/><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71.xml"/><Relationship Id="rId1" Type="http://schemas.openxmlformats.org/officeDocument/2006/relationships/slideLayout" Target="../slideLayouts/slideLayout5.xml"/><Relationship Id="rId4" Type="http://schemas.openxmlformats.org/officeDocument/2006/relationships/image" Target="../media/image57.png"/></Relationships>
</file>

<file path=ppt/slides/_rels/slide7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notesSlide" Target="../notesSlides/notesSlide75.xml"/><Relationship Id="rId1" Type="http://schemas.openxmlformats.org/officeDocument/2006/relationships/slideLayout" Target="../slideLayouts/slideLayout2.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2B14697-C814-48E6-A4C3-EFC74491B682}"/>
              </a:ext>
            </a:extLst>
          </p:cNvPr>
          <p:cNvSpPr>
            <a:spLocks noGrp="1"/>
          </p:cNvSpPr>
          <p:nvPr>
            <p:ph type="body" sz="quarter" idx="15"/>
          </p:nvPr>
        </p:nvSpPr>
        <p:spPr/>
        <p:txBody>
          <a:bodyPr/>
          <a:lstStyle/>
          <a:p>
            <a:r>
              <a:rPr lang="en-GB" dirty="0"/>
              <a:t>7FNCE040W</a:t>
            </a:r>
          </a:p>
          <a:p>
            <a:r>
              <a:rPr lang="en-GB" dirty="0"/>
              <a:t>Business Analytics</a:t>
            </a:r>
          </a:p>
          <a:p>
            <a:r>
              <a:rPr lang="en-GB" dirty="0"/>
              <a:t>WEEK 6  MASTER  </a:t>
            </a:r>
          </a:p>
        </p:txBody>
      </p:sp>
    </p:spTree>
    <p:extLst>
      <p:ext uri="{BB962C8B-B14F-4D97-AF65-F5344CB8AC3E}">
        <p14:creationId xmlns:p14="http://schemas.microsoft.com/office/powerpoint/2010/main" val="9929091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Factor Model – Theory</a:t>
            </a:r>
            <a:endParaRPr lang="en-US" dirty="0"/>
          </a:p>
        </p:txBody>
      </p:sp>
      <p:graphicFrame>
        <p:nvGraphicFramePr>
          <p:cNvPr id="4" name="Content Placeholder 3"/>
          <p:cNvGraphicFramePr>
            <a:graphicFrameLocks noGrp="1"/>
          </p:cNvGraphicFramePr>
          <p:nvPr>
            <p:ph idx="1"/>
          </p:nvPr>
        </p:nvGraphicFramePr>
        <p:xfrm>
          <a:off x="1981200" y="1774825"/>
          <a:ext cx="8153400" cy="4992537"/>
        </p:xfrm>
        <a:graphic>
          <a:graphicData uri="http://schemas.openxmlformats.org/drawingml/2006/table">
            <a:tbl>
              <a:tblPr>
                <a:tableStyleId>{5C22544A-7EE6-4342-B048-85BDC9FD1C3A}</a:tableStyleId>
              </a:tblPr>
              <a:tblGrid>
                <a:gridCol w="1371600">
                  <a:extLst>
                    <a:ext uri="{9D8B030D-6E8A-4147-A177-3AD203B41FA5}">
                      <a16:colId xmlns:a16="http://schemas.microsoft.com/office/drawing/2014/main" val="20000"/>
                    </a:ext>
                  </a:extLst>
                </a:gridCol>
                <a:gridCol w="2079914">
                  <a:extLst>
                    <a:ext uri="{9D8B030D-6E8A-4147-A177-3AD203B41FA5}">
                      <a16:colId xmlns:a16="http://schemas.microsoft.com/office/drawing/2014/main" val="20001"/>
                    </a:ext>
                  </a:extLst>
                </a:gridCol>
                <a:gridCol w="1958686">
                  <a:extLst>
                    <a:ext uri="{9D8B030D-6E8A-4147-A177-3AD203B41FA5}">
                      <a16:colId xmlns:a16="http://schemas.microsoft.com/office/drawing/2014/main" val="20002"/>
                    </a:ext>
                  </a:extLst>
                </a:gridCol>
                <a:gridCol w="1066800">
                  <a:extLst>
                    <a:ext uri="{9D8B030D-6E8A-4147-A177-3AD203B41FA5}">
                      <a16:colId xmlns:a16="http://schemas.microsoft.com/office/drawing/2014/main" val="20003"/>
                    </a:ext>
                  </a:extLst>
                </a:gridCol>
                <a:gridCol w="1676400">
                  <a:extLst>
                    <a:ext uri="{9D8B030D-6E8A-4147-A177-3AD203B41FA5}">
                      <a16:colId xmlns:a16="http://schemas.microsoft.com/office/drawing/2014/main" val="20004"/>
                    </a:ext>
                  </a:extLst>
                </a:gridCol>
              </a:tblGrid>
              <a:tr h="660132">
                <a:tc>
                  <a:txBody>
                    <a:bodyPr/>
                    <a:lstStyle/>
                    <a:p>
                      <a:pPr algn="ctr"/>
                      <a:endParaRPr lang="en-US" sz="1800" dirty="0">
                        <a:latin typeface="+mn-lt"/>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gridSpan="2">
                  <a:txBody>
                    <a:bodyPr/>
                    <a:lstStyle/>
                    <a:p>
                      <a:pPr algn="l"/>
                      <a:r>
                        <a:rPr lang="en-US" sz="1800" dirty="0">
                          <a:latin typeface="+mn-lt"/>
                        </a:rPr>
                        <a:t>Unobserved Factors</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pPr algn="ctr"/>
                      <a:endParaRPr lang="en-US" sz="1800" dirty="0">
                        <a:latin typeface="+mn-lt"/>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US" sz="1800" baseline="0" dirty="0">
                        <a:latin typeface="+mn-lt"/>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US" sz="1800" dirty="0">
                        <a:latin typeface="+mn-lt"/>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660132">
                <a:tc>
                  <a:txBody>
                    <a:bodyPr/>
                    <a:lstStyle/>
                    <a:p>
                      <a:pPr algn="ctr"/>
                      <a:r>
                        <a:rPr lang="en-US" sz="1800" dirty="0">
                          <a:latin typeface="+mn-lt"/>
                        </a:rPr>
                        <a:t>Observed Variables</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US" sz="1800" dirty="0">
                        <a:latin typeface="+mn-lt"/>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US" sz="1800" dirty="0">
                        <a:latin typeface="+mn-lt"/>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US" sz="1800" baseline="0" dirty="0">
                        <a:latin typeface="+mn-lt"/>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US" sz="1800" dirty="0">
                        <a:latin typeface="+mn-lt"/>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518962">
                <a:tc>
                  <a:txBody>
                    <a:bodyPr/>
                    <a:lstStyle/>
                    <a:p>
                      <a:pPr algn="ctr"/>
                      <a:r>
                        <a:rPr lang="en-US" sz="1800" dirty="0">
                          <a:latin typeface="+mn-lt"/>
                        </a:rPr>
                        <a:t>x</a:t>
                      </a:r>
                      <a:r>
                        <a:rPr lang="en-US" sz="1800" baseline="-25000" dirty="0">
                          <a:latin typeface="+mn-lt"/>
                        </a:rPr>
                        <a:t>1</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a:r>
                        <a:rPr lang="en-US" sz="1800" dirty="0">
                          <a:latin typeface="+mn-lt"/>
                        </a:rPr>
                        <a:t>=  </a:t>
                      </a:r>
                      <a:r>
                        <a:rPr lang="el-GR" sz="1800" dirty="0">
                          <a:latin typeface="+mn-lt"/>
                        </a:rPr>
                        <a:t>λ</a:t>
                      </a:r>
                      <a:r>
                        <a:rPr lang="en-US" sz="1800" baseline="-25000" dirty="0">
                          <a:latin typeface="+mn-lt"/>
                        </a:rPr>
                        <a:t>11</a:t>
                      </a:r>
                      <a:r>
                        <a:rPr lang="en-US" sz="1800" dirty="0">
                          <a:latin typeface="+mn-lt"/>
                        </a:rPr>
                        <a:t>f</a:t>
                      </a:r>
                      <a:r>
                        <a:rPr lang="en-US" sz="1800" baseline="-25000" dirty="0">
                          <a:latin typeface="+mn-lt"/>
                        </a:rPr>
                        <a:t>1</a:t>
                      </a:r>
                      <a:r>
                        <a:rPr lang="en-US" sz="1800" baseline="0" dirty="0">
                          <a:latin typeface="+mn-lt"/>
                        </a:rPr>
                        <a:t> + </a:t>
                      </a:r>
                      <a:r>
                        <a:rPr lang="el-GR" sz="1800" dirty="0">
                          <a:latin typeface="+mn-lt"/>
                        </a:rPr>
                        <a:t>λ</a:t>
                      </a:r>
                      <a:r>
                        <a:rPr lang="en-US" sz="1800" baseline="-25000" dirty="0">
                          <a:latin typeface="+mn-lt"/>
                        </a:rPr>
                        <a:t>12</a:t>
                      </a:r>
                      <a:r>
                        <a:rPr lang="en-US" sz="1800" dirty="0">
                          <a:latin typeface="+mn-lt"/>
                        </a:rPr>
                        <a:t>f</a:t>
                      </a:r>
                      <a:r>
                        <a:rPr lang="en-US" sz="1800" baseline="-25000" dirty="0">
                          <a:latin typeface="+mn-lt"/>
                        </a:rPr>
                        <a:t>2</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latin typeface="+mn-lt"/>
                        </a:rPr>
                        <a:t>+  </a:t>
                      </a:r>
                      <a:r>
                        <a:rPr lang="el-GR" sz="1800" dirty="0">
                          <a:latin typeface="+mn-lt"/>
                        </a:rPr>
                        <a:t>λ</a:t>
                      </a:r>
                      <a:r>
                        <a:rPr lang="en-US" sz="1800" baseline="-25000" dirty="0">
                          <a:latin typeface="+mn-lt"/>
                        </a:rPr>
                        <a:t>13</a:t>
                      </a:r>
                      <a:r>
                        <a:rPr lang="en-US" sz="1800" dirty="0">
                          <a:latin typeface="+mn-lt"/>
                        </a:rPr>
                        <a:t>f</a:t>
                      </a:r>
                      <a:r>
                        <a:rPr lang="en-US" sz="1800" baseline="-25000" dirty="0">
                          <a:latin typeface="+mn-lt"/>
                        </a:rPr>
                        <a:t>3</a:t>
                      </a:r>
                      <a:r>
                        <a:rPr lang="en-US" sz="1800" baseline="0" dirty="0">
                          <a:latin typeface="+mn-lt"/>
                        </a:rPr>
                        <a:t> + </a:t>
                      </a:r>
                      <a:r>
                        <a:rPr lang="el-GR" sz="1800" dirty="0">
                          <a:latin typeface="+mn-lt"/>
                        </a:rPr>
                        <a:t>λ</a:t>
                      </a:r>
                      <a:r>
                        <a:rPr lang="en-US" sz="1800" baseline="-25000" dirty="0">
                          <a:latin typeface="+mn-lt"/>
                        </a:rPr>
                        <a:t>14</a:t>
                      </a:r>
                      <a:r>
                        <a:rPr lang="en-US" sz="1800" dirty="0">
                          <a:latin typeface="+mn-lt"/>
                        </a:rPr>
                        <a:t>f</a:t>
                      </a:r>
                      <a:r>
                        <a:rPr lang="en-US" sz="1800" baseline="-25000" dirty="0">
                          <a:latin typeface="+mn-lt"/>
                        </a:rPr>
                        <a:t>4</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aseline="0" dirty="0">
                          <a:latin typeface="+mn-lt"/>
                        </a:rPr>
                        <a:t>+ </a:t>
                      </a:r>
                      <a:r>
                        <a:rPr lang="el-GR" sz="1800" baseline="0" dirty="0">
                          <a:latin typeface="Lucida Sans Unicode"/>
                          <a:cs typeface="Lucida Sans Unicode"/>
                        </a:rPr>
                        <a:t>ε</a:t>
                      </a:r>
                      <a:r>
                        <a:rPr lang="en-US" sz="1800" baseline="-25000" dirty="0">
                          <a:latin typeface="Lucida Sans Unicode"/>
                          <a:cs typeface="Lucida Sans Unicode"/>
                        </a:rPr>
                        <a:t>1</a:t>
                      </a:r>
                      <a:endParaRPr lang="en-US" sz="1800" baseline="-25000" dirty="0">
                        <a:latin typeface="+mn-lt"/>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800" baseline="-25000" dirty="0">
                        <a:latin typeface="+mn-lt"/>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518962">
                <a:tc>
                  <a:txBody>
                    <a:bodyPr/>
                    <a:lstStyle/>
                    <a:p>
                      <a:pPr algn="ctr"/>
                      <a:r>
                        <a:rPr lang="en-US" sz="1800" dirty="0">
                          <a:latin typeface="+mn-lt"/>
                        </a:rPr>
                        <a:t>x</a:t>
                      </a:r>
                      <a:r>
                        <a:rPr lang="en-US" sz="1800" baseline="-25000" dirty="0">
                          <a:latin typeface="+mn-lt"/>
                        </a:rPr>
                        <a:t>2</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800" dirty="0">
                          <a:latin typeface="+mn-lt"/>
                        </a:rPr>
                        <a:t>=  </a:t>
                      </a:r>
                      <a:r>
                        <a:rPr lang="el-GR" sz="1800" dirty="0">
                          <a:latin typeface="+mn-lt"/>
                        </a:rPr>
                        <a:t>λ</a:t>
                      </a:r>
                      <a:r>
                        <a:rPr lang="en-US" sz="1800" baseline="-25000" dirty="0">
                          <a:latin typeface="+mn-lt"/>
                        </a:rPr>
                        <a:t>21</a:t>
                      </a:r>
                      <a:r>
                        <a:rPr lang="en-US" sz="1800" dirty="0">
                          <a:latin typeface="+mn-lt"/>
                        </a:rPr>
                        <a:t>f</a:t>
                      </a:r>
                      <a:r>
                        <a:rPr lang="en-US" sz="1800" baseline="-25000" dirty="0">
                          <a:latin typeface="+mn-lt"/>
                        </a:rPr>
                        <a:t>1</a:t>
                      </a:r>
                      <a:r>
                        <a:rPr lang="en-US" sz="1800" baseline="0" dirty="0">
                          <a:latin typeface="+mn-lt"/>
                        </a:rPr>
                        <a:t> + </a:t>
                      </a:r>
                      <a:r>
                        <a:rPr lang="el-GR" sz="1800" dirty="0">
                          <a:latin typeface="+mn-lt"/>
                        </a:rPr>
                        <a:t>λ</a:t>
                      </a:r>
                      <a:r>
                        <a:rPr lang="en-US" sz="1800" baseline="-25000" dirty="0">
                          <a:latin typeface="+mn-lt"/>
                        </a:rPr>
                        <a:t>22</a:t>
                      </a:r>
                      <a:r>
                        <a:rPr lang="en-US" sz="1800" dirty="0">
                          <a:latin typeface="+mn-lt"/>
                        </a:rPr>
                        <a:t>f</a:t>
                      </a:r>
                      <a:r>
                        <a:rPr lang="en-US" sz="1800" baseline="-25000" dirty="0">
                          <a:latin typeface="+mn-lt"/>
                        </a:rPr>
                        <a:t>2</a:t>
                      </a:r>
                      <a:endParaRPr lang="en-US" sz="1800" dirty="0">
                        <a:latin typeface="+mn-lt"/>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latin typeface="+mn-lt"/>
                        </a:rPr>
                        <a:t>+  </a:t>
                      </a:r>
                      <a:r>
                        <a:rPr lang="el-GR" sz="1800" dirty="0">
                          <a:latin typeface="+mn-lt"/>
                        </a:rPr>
                        <a:t>λ</a:t>
                      </a:r>
                      <a:r>
                        <a:rPr lang="en-US" sz="1800" baseline="-25000" dirty="0">
                          <a:latin typeface="+mn-lt"/>
                        </a:rPr>
                        <a:t>23</a:t>
                      </a:r>
                      <a:r>
                        <a:rPr lang="en-US" sz="1800" dirty="0">
                          <a:latin typeface="+mn-lt"/>
                        </a:rPr>
                        <a:t>f</a:t>
                      </a:r>
                      <a:r>
                        <a:rPr lang="en-US" sz="1800" baseline="-25000" dirty="0">
                          <a:latin typeface="+mn-lt"/>
                        </a:rPr>
                        <a:t>3</a:t>
                      </a:r>
                      <a:r>
                        <a:rPr lang="en-US" sz="1800" baseline="0" dirty="0">
                          <a:latin typeface="+mn-lt"/>
                        </a:rPr>
                        <a:t> + </a:t>
                      </a:r>
                      <a:r>
                        <a:rPr lang="el-GR" sz="1800" dirty="0">
                          <a:latin typeface="+mn-lt"/>
                        </a:rPr>
                        <a:t>λ</a:t>
                      </a:r>
                      <a:r>
                        <a:rPr lang="en-US" sz="1800" baseline="-25000" dirty="0">
                          <a:latin typeface="+mn-lt"/>
                        </a:rPr>
                        <a:t>24</a:t>
                      </a:r>
                      <a:r>
                        <a:rPr lang="en-US" sz="1800" dirty="0">
                          <a:latin typeface="+mn-lt"/>
                        </a:rPr>
                        <a:t>f</a:t>
                      </a:r>
                      <a:r>
                        <a:rPr lang="en-US" sz="1800" baseline="-25000" dirty="0">
                          <a:latin typeface="+mn-lt"/>
                        </a:rPr>
                        <a:t>4</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aseline="0" dirty="0">
                          <a:latin typeface="+mn-lt"/>
                        </a:rPr>
                        <a:t>+ </a:t>
                      </a:r>
                      <a:r>
                        <a:rPr lang="el-GR" sz="1800" baseline="0" dirty="0">
                          <a:latin typeface="Lucida Sans Unicode"/>
                          <a:cs typeface="Lucida Sans Unicode"/>
                        </a:rPr>
                        <a:t>ε</a:t>
                      </a:r>
                      <a:r>
                        <a:rPr lang="en-US" sz="1800" baseline="-25000" dirty="0">
                          <a:latin typeface="Lucida Sans Unicode"/>
                          <a:cs typeface="Lucida Sans Unicode"/>
                        </a:rPr>
                        <a:t>2</a:t>
                      </a:r>
                      <a:endParaRPr lang="en-US" sz="1800" baseline="-25000" dirty="0">
                        <a:latin typeface="+mn-lt"/>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800" baseline="-25000" dirty="0">
                        <a:latin typeface="+mn-lt"/>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518962">
                <a:tc>
                  <a:txBody>
                    <a:bodyPr/>
                    <a:lstStyle/>
                    <a:p>
                      <a:pPr algn="ctr"/>
                      <a:r>
                        <a:rPr lang="en-US" sz="1800" dirty="0">
                          <a:latin typeface="+mn-lt"/>
                        </a:rPr>
                        <a:t>x</a:t>
                      </a:r>
                      <a:r>
                        <a:rPr lang="en-US" sz="1800" baseline="-25000" dirty="0">
                          <a:latin typeface="+mn-lt"/>
                        </a:rPr>
                        <a:t>3</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800" dirty="0">
                          <a:latin typeface="+mn-lt"/>
                        </a:rPr>
                        <a:t>=  </a:t>
                      </a:r>
                      <a:r>
                        <a:rPr lang="el-GR" sz="1800" dirty="0">
                          <a:latin typeface="+mn-lt"/>
                        </a:rPr>
                        <a:t>λ</a:t>
                      </a:r>
                      <a:r>
                        <a:rPr lang="en-US" sz="1800" baseline="-25000" dirty="0">
                          <a:latin typeface="+mn-lt"/>
                        </a:rPr>
                        <a:t>31</a:t>
                      </a:r>
                      <a:r>
                        <a:rPr lang="en-US" sz="1800" dirty="0">
                          <a:latin typeface="+mn-lt"/>
                        </a:rPr>
                        <a:t>f</a:t>
                      </a:r>
                      <a:r>
                        <a:rPr lang="en-US" sz="1800" baseline="-25000" dirty="0">
                          <a:latin typeface="+mn-lt"/>
                        </a:rPr>
                        <a:t>1</a:t>
                      </a:r>
                      <a:r>
                        <a:rPr lang="en-US" sz="1800" baseline="0" dirty="0">
                          <a:latin typeface="+mn-lt"/>
                        </a:rPr>
                        <a:t> + </a:t>
                      </a:r>
                      <a:r>
                        <a:rPr lang="el-GR" sz="1800" dirty="0">
                          <a:latin typeface="+mn-lt"/>
                        </a:rPr>
                        <a:t>λ</a:t>
                      </a:r>
                      <a:r>
                        <a:rPr lang="en-US" sz="1800" baseline="-25000" dirty="0">
                          <a:latin typeface="+mn-lt"/>
                        </a:rPr>
                        <a:t>32</a:t>
                      </a:r>
                      <a:r>
                        <a:rPr lang="en-US" sz="1800" dirty="0">
                          <a:latin typeface="+mn-lt"/>
                        </a:rPr>
                        <a:t>f</a:t>
                      </a:r>
                      <a:r>
                        <a:rPr lang="en-US" sz="1800" baseline="-25000" dirty="0">
                          <a:latin typeface="+mn-lt"/>
                        </a:rPr>
                        <a:t>2</a:t>
                      </a:r>
                      <a:endParaRPr lang="en-US" sz="1800" dirty="0">
                        <a:latin typeface="+mn-lt"/>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latin typeface="+mn-lt"/>
                        </a:rPr>
                        <a:t>+  </a:t>
                      </a:r>
                      <a:r>
                        <a:rPr lang="el-GR" sz="1800" dirty="0">
                          <a:latin typeface="+mn-lt"/>
                        </a:rPr>
                        <a:t>λ</a:t>
                      </a:r>
                      <a:r>
                        <a:rPr lang="en-US" sz="1800" baseline="-25000" dirty="0">
                          <a:latin typeface="+mn-lt"/>
                        </a:rPr>
                        <a:t>33</a:t>
                      </a:r>
                      <a:r>
                        <a:rPr lang="en-US" sz="1800" dirty="0">
                          <a:latin typeface="+mn-lt"/>
                        </a:rPr>
                        <a:t>f</a:t>
                      </a:r>
                      <a:r>
                        <a:rPr lang="en-US" sz="1800" baseline="-25000" dirty="0">
                          <a:latin typeface="+mn-lt"/>
                        </a:rPr>
                        <a:t>3</a:t>
                      </a:r>
                      <a:r>
                        <a:rPr lang="en-US" sz="1800" baseline="0" dirty="0">
                          <a:latin typeface="+mn-lt"/>
                        </a:rPr>
                        <a:t> + </a:t>
                      </a:r>
                      <a:r>
                        <a:rPr lang="el-GR" sz="1800" dirty="0">
                          <a:latin typeface="+mn-lt"/>
                        </a:rPr>
                        <a:t>λ</a:t>
                      </a:r>
                      <a:r>
                        <a:rPr lang="en-US" sz="1800" baseline="-25000" dirty="0">
                          <a:latin typeface="+mn-lt"/>
                        </a:rPr>
                        <a:t>34</a:t>
                      </a:r>
                      <a:r>
                        <a:rPr lang="en-US" sz="1800" dirty="0">
                          <a:latin typeface="+mn-lt"/>
                        </a:rPr>
                        <a:t>f</a:t>
                      </a:r>
                      <a:r>
                        <a:rPr lang="en-US" sz="1800" baseline="-25000" dirty="0">
                          <a:latin typeface="+mn-lt"/>
                        </a:rPr>
                        <a:t>4</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aseline="0" dirty="0">
                          <a:latin typeface="+mn-lt"/>
                        </a:rPr>
                        <a:t>+ </a:t>
                      </a:r>
                      <a:r>
                        <a:rPr lang="el-GR" sz="1800" baseline="0" dirty="0">
                          <a:latin typeface="Lucida Sans Unicode"/>
                          <a:cs typeface="Lucida Sans Unicode"/>
                        </a:rPr>
                        <a:t>ε</a:t>
                      </a:r>
                      <a:r>
                        <a:rPr lang="en-US" sz="1800" baseline="-25000" dirty="0">
                          <a:latin typeface="Lucida Sans Unicode"/>
                          <a:cs typeface="Lucida Sans Unicode"/>
                        </a:rPr>
                        <a:t>3</a:t>
                      </a:r>
                      <a:endParaRPr lang="en-US" sz="1800" baseline="-25000" dirty="0">
                        <a:latin typeface="+mn-lt"/>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800" baseline="-25000" dirty="0">
                        <a:latin typeface="+mn-lt"/>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518962">
                <a:tc>
                  <a:txBody>
                    <a:bodyPr/>
                    <a:lstStyle/>
                    <a:p>
                      <a:pPr algn="ctr"/>
                      <a:r>
                        <a:rPr lang="en-US" sz="1800" dirty="0">
                          <a:latin typeface="+mn-lt"/>
                        </a:rPr>
                        <a:t>x</a:t>
                      </a:r>
                      <a:r>
                        <a:rPr lang="en-US" sz="1800" baseline="-25000" dirty="0">
                          <a:latin typeface="+mn-lt"/>
                        </a:rPr>
                        <a:t>4</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800" dirty="0">
                          <a:latin typeface="+mn-lt"/>
                        </a:rPr>
                        <a:t>=  </a:t>
                      </a:r>
                      <a:r>
                        <a:rPr lang="el-GR" sz="1800" dirty="0">
                          <a:latin typeface="+mn-lt"/>
                        </a:rPr>
                        <a:t>λ</a:t>
                      </a:r>
                      <a:r>
                        <a:rPr lang="en-US" sz="1800" baseline="-25000" dirty="0">
                          <a:latin typeface="+mn-lt"/>
                        </a:rPr>
                        <a:t>41</a:t>
                      </a:r>
                      <a:r>
                        <a:rPr lang="en-US" sz="1800" dirty="0">
                          <a:latin typeface="+mn-lt"/>
                        </a:rPr>
                        <a:t>f</a:t>
                      </a:r>
                      <a:r>
                        <a:rPr lang="en-US" sz="1800" baseline="-25000" dirty="0">
                          <a:latin typeface="+mn-lt"/>
                        </a:rPr>
                        <a:t>1</a:t>
                      </a:r>
                      <a:r>
                        <a:rPr lang="en-US" sz="1800" baseline="0" dirty="0">
                          <a:latin typeface="+mn-lt"/>
                        </a:rPr>
                        <a:t> + </a:t>
                      </a:r>
                      <a:r>
                        <a:rPr lang="el-GR" sz="1800" dirty="0">
                          <a:latin typeface="+mn-lt"/>
                        </a:rPr>
                        <a:t>λ</a:t>
                      </a:r>
                      <a:r>
                        <a:rPr lang="en-US" sz="1800" baseline="-25000" dirty="0">
                          <a:latin typeface="+mn-lt"/>
                        </a:rPr>
                        <a:t>42</a:t>
                      </a:r>
                      <a:r>
                        <a:rPr lang="en-US" sz="1800" dirty="0">
                          <a:latin typeface="+mn-lt"/>
                        </a:rPr>
                        <a:t>f</a:t>
                      </a:r>
                      <a:r>
                        <a:rPr lang="en-US" sz="1800" baseline="-25000" dirty="0">
                          <a:latin typeface="+mn-lt"/>
                        </a:rPr>
                        <a:t>2</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latin typeface="+mn-lt"/>
                        </a:rPr>
                        <a:t>+  </a:t>
                      </a:r>
                      <a:r>
                        <a:rPr lang="el-GR" sz="1800" dirty="0">
                          <a:latin typeface="+mn-lt"/>
                        </a:rPr>
                        <a:t>λ</a:t>
                      </a:r>
                      <a:r>
                        <a:rPr lang="en-US" sz="1800" baseline="-25000" dirty="0">
                          <a:latin typeface="+mn-lt"/>
                        </a:rPr>
                        <a:t>43</a:t>
                      </a:r>
                      <a:r>
                        <a:rPr lang="en-US" sz="1800" dirty="0">
                          <a:latin typeface="+mn-lt"/>
                        </a:rPr>
                        <a:t>f</a:t>
                      </a:r>
                      <a:r>
                        <a:rPr lang="en-US" sz="1800" baseline="-25000" dirty="0">
                          <a:latin typeface="+mn-lt"/>
                        </a:rPr>
                        <a:t>3</a:t>
                      </a:r>
                      <a:r>
                        <a:rPr lang="en-US" sz="1800" baseline="0" dirty="0">
                          <a:latin typeface="+mn-lt"/>
                        </a:rPr>
                        <a:t> + </a:t>
                      </a:r>
                      <a:r>
                        <a:rPr lang="el-GR" sz="1800" dirty="0">
                          <a:latin typeface="+mn-lt"/>
                        </a:rPr>
                        <a:t>λ</a:t>
                      </a:r>
                      <a:r>
                        <a:rPr lang="en-US" sz="1800" baseline="-25000" dirty="0">
                          <a:latin typeface="+mn-lt"/>
                        </a:rPr>
                        <a:t>44</a:t>
                      </a:r>
                      <a:r>
                        <a:rPr lang="en-US" sz="1800" dirty="0">
                          <a:latin typeface="+mn-lt"/>
                        </a:rPr>
                        <a:t>f</a:t>
                      </a:r>
                      <a:r>
                        <a:rPr lang="en-US" sz="1800" baseline="-25000" dirty="0">
                          <a:latin typeface="+mn-lt"/>
                        </a:rPr>
                        <a:t>4</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aseline="0" dirty="0">
                          <a:latin typeface="+mn-lt"/>
                        </a:rPr>
                        <a:t>+ </a:t>
                      </a:r>
                      <a:r>
                        <a:rPr lang="el-GR" sz="1800" baseline="0" dirty="0">
                          <a:latin typeface="Lucida Sans Unicode"/>
                          <a:cs typeface="Lucida Sans Unicode"/>
                        </a:rPr>
                        <a:t>ε</a:t>
                      </a:r>
                      <a:r>
                        <a:rPr lang="en-US" sz="1800" baseline="-25000" dirty="0">
                          <a:latin typeface="Lucida Sans Unicode"/>
                          <a:cs typeface="Lucida Sans Unicode"/>
                        </a:rPr>
                        <a:t>4</a:t>
                      </a:r>
                      <a:endParaRPr lang="en-US" sz="1800" baseline="-25000" dirty="0">
                        <a:latin typeface="+mn-lt"/>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800" baseline="-25000" dirty="0">
                        <a:latin typeface="+mn-lt"/>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518962">
                <a:tc>
                  <a:txBody>
                    <a:bodyPr/>
                    <a:lstStyle/>
                    <a:p>
                      <a:pPr algn="ctr"/>
                      <a:endParaRPr lang="en-US" sz="1800" dirty="0">
                        <a:latin typeface="+mn-lt"/>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800" dirty="0">
                          <a:latin typeface="+mn-lt"/>
                        </a:rPr>
                        <a:t>Factor Loadings</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US" sz="1800" dirty="0">
                        <a:latin typeface="+mn-lt"/>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US" sz="1800" baseline="0" dirty="0">
                        <a:latin typeface="+mn-lt"/>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US" sz="1800" dirty="0">
                        <a:latin typeface="+mn-lt"/>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558501">
                <a:tc gridSpan="5">
                  <a:txBody>
                    <a:bodyPr/>
                    <a:lstStyle/>
                    <a:p>
                      <a:pPr marL="742950" indent="-285750"/>
                      <a:endParaRPr lang="en-US" sz="1800" dirty="0">
                        <a:latin typeface="+mn-lt"/>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pPr algn="ctr"/>
                      <a:endParaRPr lang="en-US"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pPr algn="ctr"/>
                      <a:endParaRPr lang="en-US"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endParaRPr lang="en-US"/>
                    </a:p>
                  </a:txBody>
                  <a:tcPr/>
                </a:tc>
                <a:tc hMerge="1">
                  <a:txBody>
                    <a:bodyPr/>
                    <a:lstStyle/>
                    <a:p>
                      <a:pPr algn="ctr"/>
                      <a:endParaRPr lang="en-US"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r h="518962">
                <a:tc gridSpan="5">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800" dirty="0">
                        <a:solidFill>
                          <a:srgbClr val="FF0000"/>
                        </a:solidFill>
                        <a:latin typeface="+mn-lt"/>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pPr algn="ctr"/>
                      <a:endParaRPr lang="en-US"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pPr algn="ctr"/>
                      <a:endParaRPr lang="en-US"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endParaRPr lang="en-US"/>
                    </a:p>
                  </a:txBody>
                  <a:tcPr/>
                </a:tc>
                <a:tc hMerge="1">
                  <a:txBody>
                    <a:bodyPr/>
                    <a:lstStyle/>
                    <a:p>
                      <a:pPr algn="ctr"/>
                      <a:endParaRPr lang="en-US"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8"/>
                  </a:ext>
                </a:extLst>
              </a:tr>
            </a:tbl>
          </a:graphicData>
        </a:graphic>
      </p:graphicFrame>
      <p:grpSp>
        <p:nvGrpSpPr>
          <p:cNvPr id="11" name="Group 8"/>
          <p:cNvGrpSpPr/>
          <p:nvPr/>
        </p:nvGrpSpPr>
        <p:grpSpPr>
          <a:xfrm>
            <a:off x="4638087" y="2362200"/>
            <a:ext cx="609672" cy="838200"/>
            <a:chOff x="4572000" y="2209800"/>
            <a:chExt cx="762000" cy="838200"/>
          </a:xfrm>
        </p:grpSpPr>
        <p:cxnSp>
          <p:nvCxnSpPr>
            <p:cNvPr id="13" name="Straight Arrow Connector 12"/>
            <p:cNvCxnSpPr/>
            <p:nvPr/>
          </p:nvCxnSpPr>
          <p:spPr>
            <a:xfrm rot="5400000">
              <a:off x="4191000" y="2590800"/>
              <a:ext cx="838200" cy="76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rot="16200000" flipH="1">
              <a:off x="4572000" y="2286000"/>
              <a:ext cx="838200" cy="6858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grpSp>
        <p:nvGrpSpPr>
          <p:cNvPr id="15" name="Group 10"/>
          <p:cNvGrpSpPr/>
          <p:nvPr/>
        </p:nvGrpSpPr>
        <p:grpSpPr>
          <a:xfrm>
            <a:off x="4378634" y="5029201"/>
            <a:ext cx="640842" cy="303533"/>
            <a:chOff x="4266406" y="5105400"/>
            <a:chExt cx="838994" cy="381794"/>
          </a:xfrm>
        </p:grpSpPr>
        <p:cxnSp>
          <p:nvCxnSpPr>
            <p:cNvPr id="16" name="Straight Arrow Connector 15"/>
            <p:cNvCxnSpPr/>
            <p:nvPr/>
          </p:nvCxnSpPr>
          <p:spPr>
            <a:xfrm rot="5400000" flipH="1" flipV="1">
              <a:off x="4076700" y="5295900"/>
              <a:ext cx="3810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V="1">
              <a:off x="4267200" y="5105400"/>
              <a:ext cx="838200" cy="3810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Factor Model – Theory</a:t>
            </a:r>
            <a:endParaRPr lang="en-US" dirty="0"/>
          </a:p>
        </p:txBody>
      </p:sp>
      <p:graphicFrame>
        <p:nvGraphicFramePr>
          <p:cNvPr id="4" name="Content Placeholder 3"/>
          <p:cNvGraphicFramePr>
            <a:graphicFrameLocks noGrp="1"/>
          </p:cNvGraphicFramePr>
          <p:nvPr>
            <p:ph idx="1"/>
          </p:nvPr>
        </p:nvGraphicFramePr>
        <p:xfrm>
          <a:off x="1981200" y="1774826"/>
          <a:ext cx="8153400" cy="5192261"/>
        </p:xfrm>
        <a:graphic>
          <a:graphicData uri="http://schemas.openxmlformats.org/drawingml/2006/table">
            <a:tbl>
              <a:tblPr>
                <a:tableStyleId>{5C22544A-7EE6-4342-B048-85BDC9FD1C3A}</a:tableStyleId>
              </a:tblPr>
              <a:tblGrid>
                <a:gridCol w="1371600">
                  <a:extLst>
                    <a:ext uri="{9D8B030D-6E8A-4147-A177-3AD203B41FA5}">
                      <a16:colId xmlns:a16="http://schemas.microsoft.com/office/drawing/2014/main" val="20000"/>
                    </a:ext>
                  </a:extLst>
                </a:gridCol>
                <a:gridCol w="2079914">
                  <a:extLst>
                    <a:ext uri="{9D8B030D-6E8A-4147-A177-3AD203B41FA5}">
                      <a16:colId xmlns:a16="http://schemas.microsoft.com/office/drawing/2014/main" val="20001"/>
                    </a:ext>
                  </a:extLst>
                </a:gridCol>
                <a:gridCol w="1958686">
                  <a:extLst>
                    <a:ext uri="{9D8B030D-6E8A-4147-A177-3AD203B41FA5}">
                      <a16:colId xmlns:a16="http://schemas.microsoft.com/office/drawing/2014/main" val="20002"/>
                    </a:ext>
                  </a:extLst>
                </a:gridCol>
                <a:gridCol w="1066800">
                  <a:extLst>
                    <a:ext uri="{9D8B030D-6E8A-4147-A177-3AD203B41FA5}">
                      <a16:colId xmlns:a16="http://schemas.microsoft.com/office/drawing/2014/main" val="20003"/>
                    </a:ext>
                  </a:extLst>
                </a:gridCol>
                <a:gridCol w="1676400">
                  <a:extLst>
                    <a:ext uri="{9D8B030D-6E8A-4147-A177-3AD203B41FA5}">
                      <a16:colId xmlns:a16="http://schemas.microsoft.com/office/drawing/2014/main" val="20004"/>
                    </a:ext>
                  </a:extLst>
                </a:gridCol>
              </a:tblGrid>
              <a:tr h="660132">
                <a:tc>
                  <a:txBody>
                    <a:bodyPr/>
                    <a:lstStyle/>
                    <a:p>
                      <a:pPr algn="ctr"/>
                      <a:endParaRPr lang="en-US" sz="1800" dirty="0">
                        <a:latin typeface="+mn-lt"/>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gridSpan="2">
                  <a:txBody>
                    <a:bodyPr/>
                    <a:lstStyle/>
                    <a:p>
                      <a:pPr algn="l"/>
                      <a:r>
                        <a:rPr lang="en-US" sz="1800" dirty="0">
                          <a:latin typeface="+mn-lt"/>
                        </a:rPr>
                        <a:t>Unobserved Factors</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pPr algn="ctr"/>
                      <a:endParaRPr lang="en-US" sz="1800" dirty="0">
                        <a:latin typeface="+mn-lt"/>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US" sz="1800" baseline="0" dirty="0">
                        <a:latin typeface="+mn-lt"/>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US" sz="1800" dirty="0">
                        <a:latin typeface="+mn-lt"/>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660132">
                <a:tc>
                  <a:txBody>
                    <a:bodyPr/>
                    <a:lstStyle/>
                    <a:p>
                      <a:pPr algn="ctr"/>
                      <a:r>
                        <a:rPr lang="en-US" sz="1800" dirty="0">
                          <a:latin typeface="+mn-lt"/>
                        </a:rPr>
                        <a:t>Observed Variables</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US" sz="1800" dirty="0">
                        <a:latin typeface="+mn-lt"/>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US" sz="1800" dirty="0">
                        <a:latin typeface="+mn-lt"/>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US" sz="1800" baseline="0" dirty="0">
                        <a:latin typeface="+mn-lt"/>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US" sz="1800" dirty="0">
                        <a:latin typeface="+mn-lt"/>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518962">
                <a:tc>
                  <a:txBody>
                    <a:bodyPr/>
                    <a:lstStyle/>
                    <a:p>
                      <a:pPr algn="ctr"/>
                      <a:r>
                        <a:rPr lang="en-US" sz="1800" dirty="0">
                          <a:latin typeface="+mn-lt"/>
                        </a:rPr>
                        <a:t>x</a:t>
                      </a:r>
                      <a:r>
                        <a:rPr lang="en-US" sz="1800" baseline="-25000" dirty="0">
                          <a:latin typeface="+mn-lt"/>
                        </a:rPr>
                        <a:t>1</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a:r>
                        <a:rPr lang="en-US" sz="1800" dirty="0">
                          <a:latin typeface="+mn-lt"/>
                        </a:rPr>
                        <a:t>=  </a:t>
                      </a:r>
                      <a:r>
                        <a:rPr lang="el-GR" sz="1800" dirty="0">
                          <a:latin typeface="+mn-lt"/>
                        </a:rPr>
                        <a:t>λ</a:t>
                      </a:r>
                      <a:r>
                        <a:rPr lang="en-US" sz="1800" baseline="-25000" dirty="0">
                          <a:latin typeface="+mn-lt"/>
                        </a:rPr>
                        <a:t>11</a:t>
                      </a:r>
                      <a:r>
                        <a:rPr lang="en-US" sz="1800" dirty="0">
                          <a:latin typeface="+mn-lt"/>
                        </a:rPr>
                        <a:t>f</a:t>
                      </a:r>
                      <a:r>
                        <a:rPr lang="en-US" sz="1800" baseline="-25000" dirty="0">
                          <a:latin typeface="+mn-lt"/>
                        </a:rPr>
                        <a:t>1</a:t>
                      </a:r>
                      <a:r>
                        <a:rPr lang="en-US" sz="1800" baseline="0" dirty="0">
                          <a:latin typeface="+mn-lt"/>
                        </a:rPr>
                        <a:t> + </a:t>
                      </a:r>
                      <a:r>
                        <a:rPr lang="el-GR" sz="1800" dirty="0">
                          <a:latin typeface="+mn-lt"/>
                        </a:rPr>
                        <a:t>λ</a:t>
                      </a:r>
                      <a:r>
                        <a:rPr lang="en-US" sz="1800" baseline="-25000" dirty="0">
                          <a:latin typeface="+mn-lt"/>
                        </a:rPr>
                        <a:t>12</a:t>
                      </a:r>
                      <a:r>
                        <a:rPr lang="en-US" sz="1800" dirty="0">
                          <a:latin typeface="+mn-lt"/>
                        </a:rPr>
                        <a:t>f</a:t>
                      </a:r>
                      <a:r>
                        <a:rPr lang="en-US" sz="1800" baseline="-25000" dirty="0">
                          <a:latin typeface="+mn-lt"/>
                        </a:rPr>
                        <a:t>2</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latin typeface="+mn-lt"/>
                        </a:rPr>
                        <a:t>+  </a:t>
                      </a:r>
                      <a:r>
                        <a:rPr lang="el-GR" sz="1800" dirty="0">
                          <a:latin typeface="+mn-lt"/>
                        </a:rPr>
                        <a:t>λ</a:t>
                      </a:r>
                      <a:r>
                        <a:rPr lang="en-US" sz="1800" baseline="-25000" dirty="0">
                          <a:latin typeface="+mn-lt"/>
                        </a:rPr>
                        <a:t>13</a:t>
                      </a:r>
                      <a:r>
                        <a:rPr lang="en-US" sz="1800" dirty="0">
                          <a:latin typeface="+mn-lt"/>
                        </a:rPr>
                        <a:t>f</a:t>
                      </a:r>
                      <a:r>
                        <a:rPr lang="en-US" sz="1800" baseline="-25000" dirty="0">
                          <a:latin typeface="+mn-lt"/>
                        </a:rPr>
                        <a:t>3</a:t>
                      </a:r>
                      <a:r>
                        <a:rPr lang="en-US" sz="1800" baseline="0" dirty="0">
                          <a:latin typeface="+mn-lt"/>
                        </a:rPr>
                        <a:t> + </a:t>
                      </a:r>
                      <a:r>
                        <a:rPr lang="el-GR" sz="1800" dirty="0">
                          <a:latin typeface="+mn-lt"/>
                        </a:rPr>
                        <a:t>λ</a:t>
                      </a:r>
                      <a:r>
                        <a:rPr lang="en-US" sz="1800" baseline="-25000" dirty="0">
                          <a:latin typeface="+mn-lt"/>
                        </a:rPr>
                        <a:t>14</a:t>
                      </a:r>
                      <a:r>
                        <a:rPr lang="en-US" sz="1800" dirty="0">
                          <a:latin typeface="+mn-lt"/>
                        </a:rPr>
                        <a:t>f</a:t>
                      </a:r>
                      <a:r>
                        <a:rPr lang="en-US" sz="1800" baseline="-25000" dirty="0">
                          <a:latin typeface="+mn-lt"/>
                        </a:rPr>
                        <a:t>4</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aseline="0" dirty="0">
                          <a:latin typeface="+mn-lt"/>
                        </a:rPr>
                        <a:t>+ </a:t>
                      </a:r>
                      <a:r>
                        <a:rPr lang="el-GR" sz="1800" baseline="0" dirty="0">
                          <a:latin typeface="Lucida Sans Unicode"/>
                          <a:cs typeface="Lucida Sans Unicode"/>
                        </a:rPr>
                        <a:t>ε</a:t>
                      </a:r>
                      <a:r>
                        <a:rPr lang="en-US" sz="1800" baseline="-25000" dirty="0">
                          <a:latin typeface="Lucida Sans Unicode"/>
                          <a:cs typeface="Lucida Sans Unicode"/>
                        </a:rPr>
                        <a:t>1</a:t>
                      </a:r>
                      <a:endParaRPr lang="en-US" sz="1800" baseline="-25000" dirty="0">
                        <a:latin typeface="+mn-lt"/>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aseline="0" dirty="0">
                          <a:latin typeface="+mn-lt"/>
                        </a:rPr>
                        <a:t>x</a:t>
                      </a:r>
                      <a:r>
                        <a:rPr lang="en-US" sz="1800" baseline="-25000" dirty="0">
                          <a:latin typeface="+mn-lt"/>
                        </a:rPr>
                        <a:t>1</a:t>
                      </a:r>
                      <a:r>
                        <a:rPr lang="en-US" sz="1800" baseline="0" dirty="0">
                          <a:latin typeface="+mn-lt"/>
                        </a:rPr>
                        <a:t> = f</a:t>
                      </a:r>
                      <a:r>
                        <a:rPr lang="en-US" sz="1800" baseline="-25000" dirty="0">
                          <a:latin typeface="+mn-lt"/>
                        </a:rPr>
                        <a:t>1</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518962">
                <a:tc>
                  <a:txBody>
                    <a:bodyPr/>
                    <a:lstStyle/>
                    <a:p>
                      <a:pPr algn="ctr"/>
                      <a:r>
                        <a:rPr lang="en-US" sz="1800" dirty="0">
                          <a:latin typeface="+mn-lt"/>
                        </a:rPr>
                        <a:t>x</a:t>
                      </a:r>
                      <a:r>
                        <a:rPr lang="en-US" sz="1800" baseline="-25000" dirty="0">
                          <a:latin typeface="+mn-lt"/>
                        </a:rPr>
                        <a:t>2</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800" dirty="0">
                          <a:latin typeface="+mn-lt"/>
                        </a:rPr>
                        <a:t>=  </a:t>
                      </a:r>
                      <a:r>
                        <a:rPr lang="el-GR" sz="1800" dirty="0">
                          <a:latin typeface="+mn-lt"/>
                        </a:rPr>
                        <a:t>λ</a:t>
                      </a:r>
                      <a:r>
                        <a:rPr lang="en-US" sz="1800" baseline="-25000" dirty="0">
                          <a:latin typeface="+mn-lt"/>
                        </a:rPr>
                        <a:t>21</a:t>
                      </a:r>
                      <a:r>
                        <a:rPr lang="en-US" sz="1800" dirty="0">
                          <a:latin typeface="+mn-lt"/>
                        </a:rPr>
                        <a:t>f</a:t>
                      </a:r>
                      <a:r>
                        <a:rPr lang="en-US" sz="1800" baseline="-25000" dirty="0">
                          <a:latin typeface="+mn-lt"/>
                        </a:rPr>
                        <a:t>1</a:t>
                      </a:r>
                      <a:r>
                        <a:rPr lang="en-US" sz="1800" baseline="0" dirty="0">
                          <a:latin typeface="+mn-lt"/>
                        </a:rPr>
                        <a:t> + </a:t>
                      </a:r>
                      <a:r>
                        <a:rPr lang="el-GR" sz="1800" dirty="0">
                          <a:latin typeface="+mn-lt"/>
                        </a:rPr>
                        <a:t>λ</a:t>
                      </a:r>
                      <a:r>
                        <a:rPr lang="en-US" sz="1800" baseline="-25000" dirty="0">
                          <a:latin typeface="+mn-lt"/>
                        </a:rPr>
                        <a:t>22</a:t>
                      </a:r>
                      <a:r>
                        <a:rPr lang="en-US" sz="1800" dirty="0">
                          <a:latin typeface="+mn-lt"/>
                        </a:rPr>
                        <a:t>f</a:t>
                      </a:r>
                      <a:r>
                        <a:rPr lang="en-US" sz="1800" baseline="-25000" dirty="0">
                          <a:latin typeface="+mn-lt"/>
                        </a:rPr>
                        <a:t>2</a:t>
                      </a:r>
                      <a:endParaRPr lang="en-US" sz="1800" dirty="0">
                        <a:latin typeface="+mn-lt"/>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latin typeface="+mn-lt"/>
                        </a:rPr>
                        <a:t>+  </a:t>
                      </a:r>
                      <a:r>
                        <a:rPr lang="el-GR" sz="1800" dirty="0">
                          <a:latin typeface="+mn-lt"/>
                        </a:rPr>
                        <a:t>λ</a:t>
                      </a:r>
                      <a:r>
                        <a:rPr lang="en-US" sz="1800" baseline="-25000" dirty="0">
                          <a:latin typeface="+mn-lt"/>
                        </a:rPr>
                        <a:t>23</a:t>
                      </a:r>
                      <a:r>
                        <a:rPr lang="en-US" sz="1800" dirty="0">
                          <a:latin typeface="+mn-lt"/>
                        </a:rPr>
                        <a:t>f</a:t>
                      </a:r>
                      <a:r>
                        <a:rPr lang="en-US" sz="1800" baseline="-25000" dirty="0">
                          <a:latin typeface="+mn-lt"/>
                        </a:rPr>
                        <a:t>3</a:t>
                      </a:r>
                      <a:r>
                        <a:rPr lang="en-US" sz="1800" baseline="0" dirty="0">
                          <a:latin typeface="+mn-lt"/>
                        </a:rPr>
                        <a:t> + </a:t>
                      </a:r>
                      <a:r>
                        <a:rPr lang="el-GR" sz="1800" dirty="0">
                          <a:latin typeface="+mn-lt"/>
                        </a:rPr>
                        <a:t>λ</a:t>
                      </a:r>
                      <a:r>
                        <a:rPr lang="en-US" sz="1800" baseline="-25000" dirty="0">
                          <a:latin typeface="+mn-lt"/>
                        </a:rPr>
                        <a:t>24</a:t>
                      </a:r>
                      <a:r>
                        <a:rPr lang="en-US" sz="1800" dirty="0">
                          <a:latin typeface="+mn-lt"/>
                        </a:rPr>
                        <a:t>f</a:t>
                      </a:r>
                      <a:r>
                        <a:rPr lang="en-US" sz="1800" baseline="-25000" dirty="0">
                          <a:latin typeface="+mn-lt"/>
                        </a:rPr>
                        <a:t>4</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aseline="0" dirty="0">
                          <a:latin typeface="+mn-lt"/>
                        </a:rPr>
                        <a:t>+ </a:t>
                      </a:r>
                      <a:r>
                        <a:rPr lang="el-GR" sz="1800" baseline="0" dirty="0">
                          <a:latin typeface="Lucida Sans Unicode"/>
                          <a:cs typeface="Lucida Sans Unicode"/>
                        </a:rPr>
                        <a:t>ε</a:t>
                      </a:r>
                      <a:r>
                        <a:rPr lang="en-US" sz="1800" baseline="-25000" dirty="0">
                          <a:latin typeface="Lucida Sans Unicode"/>
                          <a:cs typeface="Lucida Sans Unicode"/>
                        </a:rPr>
                        <a:t>2</a:t>
                      </a:r>
                      <a:endParaRPr lang="en-US" sz="1800" baseline="-25000" dirty="0">
                        <a:latin typeface="+mn-lt"/>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aseline="0" dirty="0">
                          <a:latin typeface="+mn-lt"/>
                        </a:rPr>
                        <a:t>x</a:t>
                      </a:r>
                      <a:r>
                        <a:rPr lang="en-US" sz="1800" baseline="-25000" dirty="0">
                          <a:latin typeface="+mn-lt"/>
                        </a:rPr>
                        <a:t>2</a:t>
                      </a:r>
                      <a:r>
                        <a:rPr lang="en-US" sz="1800" baseline="0" dirty="0">
                          <a:latin typeface="+mn-lt"/>
                        </a:rPr>
                        <a:t> = f</a:t>
                      </a:r>
                      <a:r>
                        <a:rPr lang="en-US" sz="1800" baseline="-25000" dirty="0">
                          <a:latin typeface="+mn-lt"/>
                        </a:rPr>
                        <a:t>2</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515187">
                <a:tc>
                  <a:txBody>
                    <a:bodyPr/>
                    <a:lstStyle/>
                    <a:p>
                      <a:pPr algn="ctr"/>
                      <a:r>
                        <a:rPr lang="en-US" sz="1800" dirty="0">
                          <a:latin typeface="+mn-lt"/>
                        </a:rPr>
                        <a:t>x</a:t>
                      </a:r>
                      <a:r>
                        <a:rPr lang="en-US" sz="1800" baseline="-25000" dirty="0">
                          <a:latin typeface="+mn-lt"/>
                        </a:rPr>
                        <a:t>3</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800" dirty="0">
                          <a:latin typeface="+mn-lt"/>
                        </a:rPr>
                        <a:t>=  </a:t>
                      </a:r>
                      <a:r>
                        <a:rPr lang="el-GR" sz="1800" dirty="0">
                          <a:latin typeface="+mn-lt"/>
                        </a:rPr>
                        <a:t>λ</a:t>
                      </a:r>
                      <a:r>
                        <a:rPr lang="en-US" sz="1800" baseline="-25000" dirty="0">
                          <a:latin typeface="+mn-lt"/>
                        </a:rPr>
                        <a:t>31</a:t>
                      </a:r>
                      <a:r>
                        <a:rPr lang="en-US" sz="1800" dirty="0">
                          <a:latin typeface="+mn-lt"/>
                        </a:rPr>
                        <a:t>f</a:t>
                      </a:r>
                      <a:r>
                        <a:rPr lang="en-US" sz="1800" baseline="-25000" dirty="0">
                          <a:latin typeface="+mn-lt"/>
                        </a:rPr>
                        <a:t>1</a:t>
                      </a:r>
                      <a:r>
                        <a:rPr lang="en-US" sz="1800" baseline="0" dirty="0">
                          <a:latin typeface="+mn-lt"/>
                        </a:rPr>
                        <a:t> + </a:t>
                      </a:r>
                      <a:r>
                        <a:rPr lang="el-GR" sz="1800" dirty="0">
                          <a:latin typeface="+mn-lt"/>
                        </a:rPr>
                        <a:t>λ</a:t>
                      </a:r>
                      <a:r>
                        <a:rPr lang="en-US" sz="1800" baseline="-25000" dirty="0">
                          <a:latin typeface="+mn-lt"/>
                        </a:rPr>
                        <a:t>32</a:t>
                      </a:r>
                      <a:r>
                        <a:rPr lang="en-US" sz="1800" dirty="0">
                          <a:latin typeface="+mn-lt"/>
                        </a:rPr>
                        <a:t>f</a:t>
                      </a:r>
                      <a:r>
                        <a:rPr lang="en-US" sz="1800" baseline="-25000" dirty="0">
                          <a:latin typeface="+mn-lt"/>
                        </a:rPr>
                        <a:t>2</a:t>
                      </a:r>
                      <a:endParaRPr lang="en-US" sz="1800" dirty="0">
                        <a:latin typeface="+mn-lt"/>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latin typeface="+mn-lt"/>
                        </a:rPr>
                        <a:t>+  </a:t>
                      </a:r>
                      <a:r>
                        <a:rPr lang="el-GR" sz="1800" dirty="0">
                          <a:latin typeface="+mn-lt"/>
                        </a:rPr>
                        <a:t>λ</a:t>
                      </a:r>
                      <a:r>
                        <a:rPr lang="en-US" sz="1800" baseline="-25000" dirty="0">
                          <a:latin typeface="+mn-lt"/>
                        </a:rPr>
                        <a:t>33</a:t>
                      </a:r>
                      <a:r>
                        <a:rPr lang="en-US" sz="1800" dirty="0">
                          <a:latin typeface="+mn-lt"/>
                        </a:rPr>
                        <a:t>f</a:t>
                      </a:r>
                      <a:r>
                        <a:rPr lang="en-US" sz="1800" baseline="-25000" dirty="0">
                          <a:latin typeface="+mn-lt"/>
                        </a:rPr>
                        <a:t>3</a:t>
                      </a:r>
                      <a:r>
                        <a:rPr lang="en-US" sz="1800" baseline="0" dirty="0">
                          <a:latin typeface="+mn-lt"/>
                        </a:rPr>
                        <a:t> + </a:t>
                      </a:r>
                      <a:r>
                        <a:rPr lang="el-GR" sz="1800" dirty="0">
                          <a:latin typeface="+mn-lt"/>
                        </a:rPr>
                        <a:t>λ</a:t>
                      </a:r>
                      <a:r>
                        <a:rPr lang="en-US" sz="1800" baseline="-25000" dirty="0">
                          <a:latin typeface="+mn-lt"/>
                        </a:rPr>
                        <a:t>34</a:t>
                      </a:r>
                      <a:r>
                        <a:rPr lang="en-US" sz="1800" dirty="0">
                          <a:latin typeface="+mn-lt"/>
                        </a:rPr>
                        <a:t>f</a:t>
                      </a:r>
                      <a:r>
                        <a:rPr lang="en-US" sz="1800" baseline="-25000" dirty="0">
                          <a:latin typeface="+mn-lt"/>
                        </a:rPr>
                        <a:t>4</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aseline="0" dirty="0">
                          <a:latin typeface="+mn-lt"/>
                        </a:rPr>
                        <a:t>+ </a:t>
                      </a:r>
                      <a:r>
                        <a:rPr lang="el-GR" sz="1800" baseline="0" dirty="0">
                          <a:latin typeface="Lucida Sans Unicode"/>
                          <a:cs typeface="Lucida Sans Unicode"/>
                        </a:rPr>
                        <a:t>ε</a:t>
                      </a:r>
                      <a:r>
                        <a:rPr lang="en-US" sz="1800" baseline="-25000" dirty="0">
                          <a:latin typeface="Lucida Sans Unicode"/>
                          <a:cs typeface="Lucida Sans Unicode"/>
                        </a:rPr>
                        <a:t>3</a:t>
                      </a:r>
                      <a:endParaRPr lang="en-US" sz="1800" baseline="-25000" dirty="0">
                        <a:latin typeface="+mn-lt"/>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aseline="0" dirty="0">
                          <a:latin typeface="+mn-lt"/>
                        </a:rPr>
                        <a:t>x</a:t>
                      </a:r>
                      <a:r>
                        <a:rPr lang="en-US" sz="1800" baseline="-25000" dirty="0">
                          <a:latin typeface="+mn-lt"/>
                        </a:rPr>
                        <a:t>3</a:t>
                      </a:r>
                      <a:r>
                        <a:rPr lang="en-US" sz="1800" baseline="0" dirty="0">
                          <a:latin typeface="+mn-lt"/>
                        </a:rPr>
                        <a:t> = f</a:t>
                      </a:r>
                      <a:r>
                        <a:rPr lang="en-US" sz="1800" baseline="-25000" dirty="0">
                          <a:latin typeface="+mn-lt"/>
                        </a:rPr>
                        <a:t>3</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518962">
                <a:tc>
                  <a:txBody>
                    <a:bodyPr/>
                    <a:lstStyle/>
                    <a:p>
                      <a:pPr algn="ctr"/>
                      <a:r>
                        <a:rPr lang="en-US" sz="1800" dirty="0">
                          <a:latin typeface="+mn-lt"/>
                        </a:rPr>
                        <a:t>x</a:t>
                      </a:r>
                      <a:r>
                        <a:rPr lang="en-US" sz="1800" baseline="-25000" dirty="0">
                          <a:latin typeface="+mn-lt"/>
                        </a:rPr>
                        <a:t>4</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800" dirty="0">
                          <a:latin typeface="+mn-lt"/>
                        </a:rPr>
                        <a:t>=  </a:t>
                      </a:r>
                      <a:r>
                        <a:rPr lang="el-GR" sz="1800" dirty="0">
                          <a:latin typeface="+mn-lt"/>
                        </a:rPr>
                        <a:t>λ</a:t>
                      </a:r>
                      <a:r>
                        <a:rPr lang="en-US" sz="1800" baseline="-25000" dirty="0">
                          <a:latin typeface="+mn-lt"/>
                        </a:rPr>
                        <a:t>41</a:t>
                      </a:r>
                      <a:r>
                        <a:rPr lang="en-US" sz="1800" dirty="0">
                          <a:latin typeface="+mn-lt"/>
                        </a:rPr>
                        <a:t>f</a:t>
                      </a:r>
                      <a:r>
                        <a:rPr lang="en-US" sz="1800" baseline="-25000" dirty="0">
                          <a:latin typeface="+mn-lt"/>
                        </a:rPr>
                        <a:t>1</a:t>
                      </a:r>
                      <a:r>
                        <a:rPr lang="en-US" sz="1800" baseline="0" dirty="0">
                          <a:latin typeface="+mn-lt"/>
                        </a:rPr>
                        <a:t> + </a:t>
                      </a:r>
                      <a:r>
                        <a:rPr lang="el-GR" sz="1800" dirty="0">
                          <a:latin typeface="+mn-lt"/>
                        </a:rPr>
                        <a:t>λ</a:t>
                      </a:r>
                      <a:r>
                        <a:rPr lang="en-US" sz="1800" baseline="-25000" dirty="0">
                          <a:latin typeface="+mn-lt"/>
                        </a:rPr>
                        <a:t>42</a:t>
                      </a:r>
                      <a:r>
                        <a:rPr lang="en-US" sz="1800" dirty="0">
                          <a:latin typeface="+mn-lt"/>
                        </a:rPr>
                        <a:t>f</a:t>
                      </a:r>
                      <a:r>
                        <a:rPr lang="en-US" sz="1800" baseline="-25000" dirty="0">
                          <a:latin typeface="+mn-lt"/>
                        </a:rPr>
                        <a:t>2</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latin typeface="+mn-lt"/>
                        </a:rPr>
                        <a:t>+  </a:t>
                      </a:r>
                      <a:r>
                        <a:rPr lang="el-GR" sz="1800" dirty="0">
                          <a:latin typeface="+mn-lt"/>
                        </a:rPr>
                        <a:t>λ</a:t>
                      </a:r>
                      <a:r>
                        <a:rPr lang="en-US" sz="1800" baseline="-25000" dirty="0">
                          <a:latin typeface="+mn-lt"/>
                        </a:rPr>
                        <a:t>43</a:t>
                      </a:r>
                      <a:r>
                        <a:rPr lang="en-US" sz="1800" dirty="0">
                          <a:latin typeface="+mn-lt"/>
                        </a:rPr>
                        <a:t>f</a:t>
                      </a:r>
                      <a:r>
                        <a:rPr lang="en-US" sz="1800" baseline="-25000" dirty="0">
                          <a:latin typeface="+mn-lt"/>
                        </a:rPr>
                        <a:t>3</a:t>
                      </a:r>
                      <a:r>
                        <a:rPr lang="en-US" sz="1800" baseline="0" dirty="0">
                          <a:latin typeface="+mn-lt"/>
                        </a:rPr>
                        <a:t> + </a:t>
                      </a:r>
                      <a:r>
                        <a:rPr lang="el-GR" sz="1800" dirty="0">
                          <a:latin typeface="+mn-lt"/>
                        </a:rPr>
                        <a:t>λ</a:t>
                      </a:r>
                      <a:r>
                        <a:rPr lang="en-US" sz="1800" baseline="-25000" dirty="0">
                          <a:latin typeface="+mn-lt"/>
                        </a:rPr>
                        <a:t>44</a:t>
                      </a:r>
                      <a:r>
                        <a:rPr lang="en-US" sz="1800" dirty="0">
                          <a:latin typeface="+mn-lt"/>
                        </a:rPr>
                        <a:t>f</a:t>
                      </a:r>
                      <a:r>
                        <a:rPr lang="en-US" sz="1800" baseline="-25000" dirty="0">
                          <a:latin typeface="+mn-lt"/>
                        </a:rPr>
                        <a:t>4</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aseline="0" dirty="0">
                          <a:latin typeface="+mn-lt"/>
                        </a:rPr>
                        <a:t>+ </a:t>
                      </a:r>
                      <a:r>
                        <a:rPr lang="el-GR" sz="1800" baseline="0" dirty="0">
                          <a:latin typeface="Lucida Sans Unicode"/>
                          <a:cs typeface="Lucida Sans Unicode"/>
                        </a:rPr>
                        <a:t>ε</a:t>
                      </a:r>
                      <a:r>
                        <a:rPr lang="en-US" sz="1800" baseline="-25000" dirty="0">
                          <a:latin typeface="Lucida Sans Unicode"/>
                          <a:cs typeface="Lucida Sans Unicode"/>
                        </a:rPr>
                        <a:t>4</a:t>
                      </a:r>
                      <a:endParaRPr lang="en-US" sz="1800" baseline="-25000" dirty="0">
                        <a:latin typeface="+mn-lt"/>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aseline="0" dirty="0">
                          <a:latin typeface="+mn-lt"/>
                        </a:rPr>
                        <a:t>x</a:t>
                      </a:r>
                      <a:r>
                        <a:rPr lang="en-US" sz="1800" baseline="-25000" dirty="0">
                          <a:latin typeface="+mn-lt"/>
                        </a:rPr>
                        <a:t>4</a:t>
                      </a:r>
                      <a:r>
                        <a:rPr lang="en-US" sz="1800" baseline="0" dirty="0">
                          <a:latin typeface="+mn-lt"/>
                        </a:rPr>
                        <a:t> = f</a:t>
                      </a:r>
                      <a:r>
                        <a:rPr lang="en-US" sz="1800" baseline="-25000" dirty="0">
                          <a:latin typeface="+mn-lt"/>
                        </a:rPr>
                        <a:t>4</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518962">
                <a:tc>
                  <a:txBody>
                    <a:bodyPr/>
                    <a:lstStyle/>
                    <a:p>
                      <a:pPr algn="ctr"/>
                      <a:endParaRPr lang="en-US" sz="1800" dirty="0">
                        <a:latin typeface="+mn-lt"/>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800" dirty="0">
                          <a:latin typeface="+mn-lt"/>
                        </a:rPr>
                        <a:t>Factor Loadings</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US" sz="1800" dirty="0">
                        <a:latin typeface="+mn-lt"/>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US" sz="1800" baseline="0" dirty="0">
                        <a:latin typeface="+mn-lt"/>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US" sz="1800" dirty="0">
                        <a:latin typeface="+mn-lt"/>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518962">
                <a:tc gridSpan="5">
                  <a:txBody>
                    <a:bodyPr/>
                    <a:lstStyle/>
                    <a:p>
                      <a:pPr marL="742950" indent="-285750" algn="ctr"/>
                      <a:r>
                        <a:rPr lang="en-US" sz="2000" b="1" dirty="0">
                          <a:solidFill>
                            <a:schemeClr val="tx1"/>
                          </a:solidFill>
                          <a:latin typeface="+mn-lt"/>
                        </a:rPr>
                        <a:t>Trivial solution</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pPr algn="ctr"/>
                      <a:endParaRPr lang="en-US"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pPr algn="ctr"/>
                      <a:endParaRPr lang="en-US"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endParaRPr lang="en-US"/>
                    </a:p>
                  </a:txBody>
                  <a:tcPr/>
                </a:tc>
                <a:tc hMerge="1">
                  <a:txBody>
                    <a:bodyPr/>
                    <a:lstStyle/>
                    <a:p>
                      <a:pPr algn="ctr"/>
                      <a:endParaRPr lang="en-US"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r h="518962">
                <a:tc gridSpan="5">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b="1" dirty="0">
                          <a:solidFill>
                            <a:schemeClr val="tx1"/>
                          </a:solidFill>
                          <a:latin typeface="+mn-lt"/>
                        </a:rPr>
                        <a:t>Works great! … but no reduction in the dimension of the problem, and no </a:t>
                      </a:r>
                      <a:r>
                        <a:rPr lang="en-US" sz="2400" b="1" dirty="0">
                          <a:solidFill>
                            <a:schemeClr val="tx1"/>
                          </a:solidFill>
                          <a:latin typeface="+mn-lt"/>
                        </a:rPr>
                        <a:t>insight </a:t>
                      </a:r>
                      <a:r>
                        <a:rPr lang="en-US" sz="2000" b="1" dirty="0">
                          <a:solidFill>
                            <a:schemeClr val="tx1"/>
                          </a:solidFill>
                          <a:latin typeface="+mn-lt"/>
                        </a:rPr>
                        <a:t>offered.</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pPr algn="ctr"/>
                      <a:endParaRPr lang="en-US"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pPr algn="ctr"/>
                      <a:endParaRPr lang="en-US"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endParaRPr lang="en-US"/>
                    </a:p>
                  </a:txBody>
                  <a:tcPr/>
                </a:tc>
                <a:tc hMerge="1">
                  <a:txBody>
                    <a:bodyPr/>
                    <a:lstStyle/>
                    <a:p>
                      <a:pPr algn="ctr"/>
                      <a:endParaRPr lang="en-US"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8"/>
                  </a:ext>
                </a:extLst>
              </a:tr>
            </a:tbl>
          </a:graphicData>
        </a:graphic>
      </p:graphicFrame>
      <p:grpSp>
        <p:nvGrpSpPr>
          <p:cNvPr id="13" name="Group 8"/>
          <p:cNvGrpSpPr/>
          <p:nvPr/>
        </p:nvGrpSpPr>
        <p:grpSpPr>
          <a:xfrm>
            <a:off x="4638087" y="2362200"/>
            <a:ext cx="609672" cy="838200"/>
            <a:chOff x="4572000" y="2209800"/>
            <a:chExt cx="762000" cy="838200"/>
          </a:xfrm>
        </p:grpSpPr>
        <p:cxnSp>
          <p:nvCxnSpPr>
            <p:cNvPr id="14" name="Straight Arrow Connector 13"/>
            <p:cNvCxnSpPr/>
            <p:nvPr/>
          </p:nvCxnSpPr>
          <p:spPr>
            <a:xfrm rot="5400000">
              <a:off x="4191000" y="2590800"/>
              <a:ext cx="838200" cy="76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rot="16200000" flipH="1">
              <a:off x="4572000" y="2286000"/>
              <a:ext cx="838200" cy="6858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grpSp>
        <p:nvGrpSpPr>
          <p:cNvPr id="16" name="Group 10"/>
          <p:cNvGrpSpPr/>
          <p:nvPr/>
        </p:nvGrpSpPr>
        <p:grpSpPr>
          <a:xfrm>
            <a:off x="4378634" y="5029201"/>
            <a:ext cx="640842" cy="303533"/>
            <a:chOff x="4266406" y="5105400"/>
            <a:chExt cx="838994" cy="381794"/>
          </a:xfrm>
        </p:grpSpPr>
        <p:cxnSp>
          <p:nvCxnSpPr>
            <p:cNvPr id="17" name="Straight Arrow Connector 16"/>
            <p:cNvCxnSpPr/>
            <p:nvPr/>
          </p:nvCxnSpPr>
          <p:spPr>
            <a:xfrm rot="5400000" flipH="1" flipV="1">
              <a:off x="4076700" y="5295900"/>
              <a:ext cx="3810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V="1">
              <a:off x="4267200" y="5105400"/>
              <a:ext cx="838200" cy="3810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Factor Model – Theory &amp; Goal</a:t>
            </a:r>
            <a:endParaRPr lang="en-US" dirty="0"/>
          </a:p>
        </p:txBody>
      </p:sp>
      <p:graphicFrame>
        <p:nvGraphicFramePr>
          <p:cNvPr id="4" name="Content Placeholder 3"/>
          <p:cNvGraphicFramePr>
            <a:graphicFrameLocks noGrp="1"/>
          </p:cNvGraphicFramePr>
          <p:nvPr>
            <p:ph sz="half" idx="1"/>
          </p:nvPr>
        </p:nvGraphicFramePr>
        <p:xfrm>
          <a:off x="1981200" y="1773238"/>
          <a:ext cx="4267200" cy="4297680"/>
        </p:xfrm>
        <a:graphic>
          <a:graphicData uri="http://schemas.openxmlformats.org/drawingml/2006/table">
            <a:tbl>
              <a:tblPr>
                <a:tableStyleId>{7DF18680-E054-41AD-8BC1-D1AEF772440D}</a:tableStyleId>
              </a:tblPr>
              <a:tblGrid>
                <a:gridCol w="1288211">
                  <a:extLst>
                    <a:ext uri="{9D8B030D-6E8A-4147-A177-3AD203B41FA5}">
                      <a16:colId xmlns:a16="http://schemas.microsoft.com/office/drawing/2014/main" val="20000"/>
                    </a:ext>
                  </a:extLst>
                </a:gridCol>
                <a:gridCol w="2978989">
                  <a:extLst>
                    <a:ext uri="{9D8B030D-6E8A-4147-A177-3AD203B41FA5}">
                      <a16:colId xmlns:a16="http://schemas.microsoft.com/office/drawing/2014/main" val="20001"/>
                    </a:ext>
                  </a:extLst>
                </a:gridCol>
              </a:tblGrid>
              <a:tr h="609600">
                <a:tc>
                  <a:txBody>
                    <a:bodyPr/>
                    <a:lstStyle/>
                    <a:p>
                      <a:pPr algn="ctr"/>
                      <a:endParaRPr lang="en-US" dirty="0">
                        <a:latin typeface="+mn-lt"/>
                      </a:endParaRPr>
                    </a:p>
                  </a:txBody>
                  <a:tcPr marL="79154" marR="79154"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a:r>
                        <a:rPr lang="en-US" dirty="0">
                          <a:latin typeface="+mn-lt"/>
                        </a:rPr>
                        <a:t>Unobserved Factors</a:t>
                      </a:r>
                    </a:p>
                  </a:txBody>
                  <a:tcPr marL="79154" marR="79154"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609600">
                <a:tc>
                  <a:txBody>
                    <a:bodyPr/>
                    <a:lstStyle/>
                    <a:p>
                      <a:pPr algn="ctr"/>
                      <a:r>
                        <a:rPr lang="en-US" dirty="0">
                          <a:latin typeface="+mn-lt"/>
                        </a:rPr>
                        <a:t>Observed Variables</a:t>
                      </a:r>
                    </a:p>
                  </a:txBody>
                  <a:tcPr marL="79154" marR="79154"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a:r>
                        <a:rPr lang="en-US" dirty="0">
                          <a:latin typeface="+mn-lt"/>
                        </a:rPr>
                        <a:t>                 Unique factor or “error”</a:t>
                      </a:r>
                    </a:p>
                  </a:txBody>
                  <a:tcPr marL="79154" marR="79154"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609600">
                <a:tc>
                  <a:txBody>
                    <a:bodyPr/>
                    <a:lstStyle/>
                    <a:p>
                      <a:pPr algn="ctr"/>
                      <a:r>
                        <a:rPr lang="en-US" dirty="0">
                          <a:latin typeface="+mn-lt"/>
                        </a:rPr>
                        <a:t>x</a:t>
                      </a:r>
                      <a:r>
                        <a:rPr lang="en-US" baseline="-25000" dirty="0">
                          <a:latin typeface="+mn-lt"/>
                        </a:rPr>
                        <a:t>1</a:t>
                      </a:r>
                    </a:p>
                  </a:txBody>
                  <a:tcPr marL="79154" marR="79154"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l"/>
                      <a:r>
                        <a:rPr lang="en-US" dirty="0">
                          <a:latin typeface="+mn-lt"/>
                        </a:rPr>
                        <a:t>=  </a:t>
                      </a:r>
                      <a:r>
                        <a:rPr lang="el-GR" dirty="0">
                          <a:latin typeface="+mn-lt"/>
                        </a:rPr>
                        <a:t>λ</a:t>
                      </a:r>
                      <a:r>
                        <a:rPr lang="en-US" baseline="-25000" dirty="0">
                          <a:latin typeface="+mn-lt"/>
                        </a:rPr>
                        <a:t>11</a:t>
                      </a:r>
                      <a:r>
                        <a:rPr lang="en-US" dirty="0">
                          <a:latin typeface="+mn-lt"/>
                        </a:rPr>
                        <a:t>f</a:t>
                      </a:r>
                      <a:r>
                        <a:rPr lang="en-US" baseline="-25000" dirty="0">
                          <a:latin typeface="+mn-lt"/>
                        </a:rPr>
                        <a:t>1</a:t>
                      </a:r>
                      <a:r>
                        <a:rPr lang="en-US" baseline="0" dirty="0">
                          <a:latin typeface="+mn-lt"/>
                        </a:rPr>
                        <a:t> + </a:t>
                      </a:r>
                      <a:r>
                        <a:rPr lang="el-GR" dirty="0">
                          <a:latin typeface="+mn-lt"/>
                        </a:rPr>
                        <a:t>λ</a:t>
                      </a:r>
                      <a:r>
                        <a:rPr lang="en-US" baseline="-25000" dirty="0">
                          <a:latin typeface="+mn-lt"/>
                        </a:rPr>
                        <a:t>12</a:t>
                      </a:r>
                      <a:r>
                        <a:rPr lang="en-US" dirty="0">
                          <a:latin typeface="+mn-lt"/>
                        </a:rPr>
                        <a:t>f</a:t>
                      </a:r>
                      <a:r>
                        <a:rPr lang="en-US" baseline="-25000" dirty="0">
                          <a:latin typeface="+mn-lt"/>
                        </a:rPr>
                        <a:t>2</a:t>
                      </a:r>
                      <a:r>
                        <a:rPr lang="en-US" baseline="0" dirty="0">
                          <a:latin typeface="+mn-lt"/>
                        </a:rPr>
                        <a:t> + </a:t>
                      </a:r>
                      <a:r>
                        <a:rPr lang="el-GR" baseline="0" dirty="0">
                          <a:latin typeface="+mn-lt"/>
                        </a:rPr>
                        <a:t>ε</a:t>
                      </a:r>
                      <a:r>
                        <a:rPr lang="en-US" baseline="-25000" dirty="0">
                          <a:latin typeface="+mn-lt"/>
                        </a:rPr>
                        <a:t>1</a:t>
                      </a:r>
                    </a:p>
                  </a:txBody>
                  <a:tcPr marL="79154" marR="79154"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609600">
                <a:tc>
                  <a:txBody>
                    <a:bodyPr/>
                    <a:lstStyle/>
                    <a:p>
                      <a:pPr algn="ctr"/>
                      <a:r>
                        <a:rPr lang="en-US" dirty="0">
                          <a:latin typeface="+mn-lt"/>
                        </a:rPr>
                        <a:t>x</a:t>
                      </a:r>
                      <a:r>
                        <a:rPr lang="en-US" baseline="-25000" dirty="0">
                          <a:latin typeface="+mn-lt"/>
                        </a:rPr>
                        <a:t>2</a:t>
                      </a:r>
                    </a:p>
                  </a:txBody>
                  <a:tcPr marL="79154" marR="79154"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latin typeface="+mn-lt"/>
                        </a:rPr>
                        <a:t>=  </a:t>
                      </a:r>
                      <a:r>
                        <a:rPr lang="el-GR" dirty="0">
                          <a:latin typeface="+mn-lt"/>
                        </a:rPr>
                        <a:t>λ</a:t>
                      </a:r>
                      <a:r>
                        <a:rPr lang="en-US" baseline="-25000" dirty="0">
                          <a:latin typeface="+mn-lt"/>
                        </a:rPr>
                        <a:t>21</a:t>
                      </a:r>
                      <a:r>
                        <a:rPr lang="en-US" dirty="0">
                          <a:latin typeface="+mn-lt"/>
                        </a:rPr>
                        <a:t>f</a:t>
                      </a:r>
                      <a:r>
                        <a:rPr lang="en-US" baseline="-25000" dirty="0">
                          <a:latin typeface="+mn-lt"/>
                        </a:rPr>
                        <a:t>1</a:t>
                      </a:r>
                      <a:r>
                        <a:rPr lang="en-US" baseline="0" dirty="0">
                          <a:latin typeface="+mn-lt"/>
                        </a:rPr>
                        <a:t> + </a:t>
                      </a:r>
                      <a:r>
                        <a:rPr lang="el-GR" dirty="0">
                          <a:latin typeface="+mn-lt"/>
                        </a:rPr>
                        <a:t>λ</a:t>
                      </a:r>
                      <a:r>
                        <a:rPr lang="en-US" baseline="-25000" dirty="0">
                          <a:latin typeface="+mn-lt"/>
                        </a:rPr>
                        <a:t>22</a:t>
                      </a:r>
                      <a:r>
                        <a:rPr lang="en-US" dirty="0">
                          <a:latin typeface="+mn-lt"/>
                        </a:rPr>
                        <a:t>f</a:t>
                      </a:r>
                      <a:r>
                        <a:rPr lang="en-US" baseline="-25000" dirty="0">
                          <a:latin typeface="+mn-lt"/>
                        </a:rPr>
                        <a:t>2</a:t>
                      </a:r>
                      <a:r>
                        <a:rPr lang="en-US" baseline="0" dirty="0">
                          <a:latin typeface="+mn-lt"/>
                        </a:rPr>
                        <a:t> + </a:t>
                      </a:r>
                      <a:r>
                        <a:rPr lang="el-GR" baseline="0" dirty="0">
                          <a:latin typeface="+mn-lt"/>
                        </a:rPr>
                        <a:t>ε</a:t>
                      </a:r>
                      <a:r>
                        <a:rPr lang="en-US" baseline="-25000" dirty="0">
                          <a:latin typeface="+mn-lt"/>
                        </a:rPr>
                        <a:t>2</a:t>
                      </a:r>
                    </a:p>
                  </a:txBody>
                  <a:tcPr marL="79154" marR="79154"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609600">
                <a:tc>
                  <a:txBody>
                    <a:bodyPr/>
                    <a:lstStyle/>
                    <a:p>
                      <a:pPr algn="ctr"/>
                      <a:r>
                        <a:rPr lang="en-US" dirty="0">
                          <a:latin typeface="+mn-lt"/>
                        </a:rPr>
                        <a:t>x</a:t>
                      </a:r>
                      <a:r>
                        <a:rPr lang="en-US" baseline="-25000" dirty="0">
                          <a:latin typeface="+mn-lt"/>
                        </a:rPr>
                        <a:t>3</a:t>
                      </a:r>
                    </a:p>
                  </a:txBody>
                  <a:tcPr marL="79154" marR="79154"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latin typeface="+mn-lt"/>
                        </a:rPr>
                        <a:t>=  </a:t>
                      </a:r>
                      <a:r>
                        <a:rPr lang="el-GR" dirty="0">
                          <a:latin typeface="+mn-lt"/>
                        </a:rPr>
                        <a:t>λ</a:t>
                      </a:r>
                      <a:r>
                        <a:rPr lang="en-US" baseline="-25000" dirty="0">
                          <a:latin typeface="+mn-lt"/>
                        </a:rPr>
                        <a:t>31</a:t>
                      </a:r>
                      <a:r>
                        <a:rPr lang="en-US" dirty="0">
                          <a:latin typeface="+mn-lt"/>
                        </a:rPr>
                        <a:t>f</a:t>
                      </a:r>
                      <a:r>
                        <a:rPr lang="en-US" baseline="-25000" dirty="0">
                          <a:latin typeface="+mn-lt"/>
                        </a:rPr>
                        <a:t>1</a:t>
                      </a:r>
                      <a:r>
                        <a:rPr lang="en-US" baseline="0" dirty="0">
                          <a:latin typeface="+mn-lt"/>
                        </a:rPr>
                        <a:t> + </a:t>
                      </a:r>
                      <a:r>
                        <a:rPr lang="el-GR" dirty="0">
                          <a:latin typeface="+mn-lt"/>
                        </a:rPr>
                        <a:t>λ</a:t>
                      </a:r>
                      <a:r>
                        <a:rPr lang="en-US" baseline="-25000" dirty="0">
                          <a:latin typeface="+mn-lt"/>
                        </a:rPr>
                        <a:t>32</a:t>
                      </a:r>
                      <a:r>
                        <a:rPr lang="en-US" dirty="0">
                          <a:latin typeface="+mn-lt"/>
                        </a:rPr>
                        <a:t>f</a:t>
                      </a:r>
                      <a:r>
                        <a:rPr lang="en-US" baseline="-25000" dirty="0">
                          <a:latin typeface="+mn-lt"/>
                        </a:rPr>
                        <a:t>2</a:t>
                      </a:r>
                      <a:r>
                        <a:rPr lang="en-US" baseline="0" dirty="0">
                          <a:latin typeface="+mn-lt"/>
                        </a:rPr>
                        <a:t> + </a:t>
                      </a:r>
                      <a:r>
                        <a:rPr lang="el-GR" baseline="0" dirty="0">
                          <a:latin typeface="+mn-lt"/>
                        </a:rPr>
                        <a:t>ε</a:t>
                      </a:r>
                      <a:r>
                        <a:rPr lang="en-US" baseline="-25000" dirty="0">
                          <a:latin typeface="+mn-lt"/>
                        </a:rPr>
                        <a:t>3</a:t>
                      </a:r>
                    </a:p>
                  </a:txBody>
                  <a:tcPr marL="79154" marR="79154"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609600">
                <a:tc>
                  <a:txBody>
                    <a:bodyPr/>
                    <a:lstStyle/>
                    <a:p>
                      <a:pPr algn="ctr"/>
                      <a:r>
                        <a:rPr lang="en-US" dirty="0">
                          <a:latin typeface="+mn-lt"/>
                        </a:rPr>
                        <a:t>x</a:t>
                      </a:r>
                      <a:r>
                        <a:rPr lang="en-US" baseline="-25000" dirty="0">
                          <a:latin typeface="+mn-lt"/>
                        </a:rPr>
                        <a:t>4</a:t>
                      </a:r>
                    </a:p>
                  </a:txBody>
                  <a:tcPr marL="79154" marR="79154"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latin typeface="+mn-lt"/>
                        </a:rPr>
                        <a:t>=  </a:t>
                      </a:r>
                      <a:r>
                        <a:rPr lang="el-GR" dirty="0">
                          <a:latin typeface="+mn-lt"/>
                        </a:rPr>
                        <a:t>λ</a:t>
                      </a:r>
                      <a:r>
                        <a:rPr lang="en-US" baseline="-25000" dirty="0">
                          <a:latin typeface="+mn-lt"/>
                        </a:rPr>
                        <a:t>41</a:t>
                      </a:r>
                      <a:r>
                        <a:rPr lang="en-US" dirty="0">
                          <a:latin typeface="+mn-lt"/>
                        </a:rPr>
                        <a:t>f</a:t>
                      </a:r>
                      <a:r>
                        <a:rPr lang="en-US" baseline="-25000" dirty="0">
                          <a:latin typeface="+mn-lt"/>
                        </a:rPr>
                        <a:t>1</a:t>
                      </a:r>
                      <a:r>
                        <a:rPr lang="en-US" baseline="0" dirty="0">
                          <a:latin typeface="+mn-lt"/>
                        </a:rPr>
                        <a:t> + </a:t>
                      </a:r>
                      <a:r>
                        <a:rPr lang="el-GR" dirty="0">
                          <a:latin typeface="+mn-lt"/>
                        </a:rPr>
                        <a:t>λ</a:t>
                      </a:r>
                      <a:r>
                        <a:rPr lang="en-US" baseline="-25000" dirty="0">
                          <a:latin typeface="+mn-lt"/>
                        </a:rPr>
                        <a:t>42</a:t>
                      </a:r>
                      <a:r>
                        <a:rPr lang="en-US" dirty="0">
                          <a:latin typeface="+mn-lt"/>
                        </a:rPr>
                        <a:t>f</a:t>
                      </a:r>
                      <a:r>
                        <a:rPr lang="en-US" baseline="-25000" dirty="0">
                          <a:latin typeface="+mn-lt"/>
                        </a:rPr>
                        <a:t>2</a:t>
                      </a:r>
                      <a:r>
                        <a:rPr lang="en-US" baseline="0" dirty="0">
                          <a:latin typeface="+mn-lt"/>
                        </a:rPr>
                        <a:t> + </a:t>
                      </a:r>
                      <a:r>
                        <a:rPr lang="el-GR" baseline="0" dirty="0">
                          <a:latin typeface="+mn-lt"/>
                        </a:rPr>
                        <a:t>ε</a:t>
                      </a:r>
                      <a:r>
                        <a:rPr lang="en-US" baseline="-25000" dirty="0">
                          <a:latin typeface="+mn-lt"/>
                        </a:rPr>
                        <a:t>4</a:t>
                      </a:r>
                    </a:p>
                  </a:txBody>
                  <a:tcPr marL="79154" marR="79154"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609600">
                <a:tc>
                  <a:txBody>
                    <a:bodyPr/>
                    <a:lstStyle/>
                    <a:p>
                      <a:pPr algn="ctr"/>
                      <a:endParaRPr lang="en-US" dirty="0">
                        <a:latin typeface="+mn-lt"/>
                      </a:endParaRPr>
                    </a:p>
                  </a:txBody>
                  <a:tcPr marL="79154" marR="79154"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a:r>
                        <a:rPr lang="en-US" dirty="0">
                          <a:latin typeface="+mn-lt"/>
                        </a:rPr>
                        <a:t>Factor Loadings</a:t>
                      </a:r>
                    </a:p>
                  </a:txBody>
                  <a:tcPr marL="79154" marR="79154"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bl>
          </a:graphicData>
        </a:graphic>
      </p:graphicFrame>
      <p:sp>
        <p:nvSpPr>
          <p:cNvPr id="15" name="Content Placeholder 14"/>
          <p:cNvSpPr>
            <a:spLocks noGrp="1"/>
          </p:cNvSpPr>
          <p:nvPr>
            <p:ph sz="half" idx="2"/>
          </p:nvPr>
        </p:nvSpPr>
        <p:spPr/>
        <p:txBody>
          <a:bodyPr/>
          <a:lstStyle/>
          <a:p>
            <a:r>
              <a:rPr lang="en-US" dirty="0"/>
              <a:t>Want fewer factors</a:t>
            </a:r>
          </a:p>
          <a:p>
            <a:pPr lvl="1"/>
            <a:r>
              <a:rPr lang="en-US" dirty="0"/>
              <a:t>Use f</a:t>
            </a:r>
            <a:r>
              <a:rPr lang="en-US" baseline="-25000" dirty="0"/>
              <a:t>1</a:t>
            </a:r>
            <a:r>
              <a:rPr lang="en-US" dirty="0"/>
              <a:t> and f</a:t>
            </a:r>
            <a:r>
              <a:rPr lang="en-US" baseline="-25000" dirty="0"/>
              <a:t>2</a:t>
            </a:r>
            <a:r>
              <a:rPr lang="en-US" dirty="0"/>
              <a:t> in additional analysis</a:t>
            </a:r>
          </a:p>
          <a:p>
            <a:endParaRPr lang="en-US" dirty="0"/>
          </a:p>
          <a:p>
            <a:r>
              <a:rPr lang="en-US" dirty="0"/>
              <a:t>Without losing information</a:t>
            </a:r>
          </a:p>
          <a:p>
            <a:pPr lvl="1"/>
            <a:r>
              <a:rPr lang="en-US" dirty="0"/>
              <a:t>Variance in observed variables </a:t>
            </a:r>
          </a:p>
        </p:txBody>
      </p:sp>
      <p:grpSp>
        <p:nvGrpSpPr>
          <p:cNvPr id="9" name="Group 8"/>
          <p:cNvGrpSpPr/>
          <p:nvPr/>
        </p:nvGrpSpPr>
        <p:grpSpPr>
          <a:xfrm>
            <a:off x="3882649" y="2396670"/>
            <a:ext cx="533400" cy="838200"/>
            <a:chOff x="4572000" y="2209800"/>
            <a:chExt cx="762000" cy="838200"/>
          </a:xfrm>
        </p:grpSpPr>
        <p:cxnSp>
          <p:nvCxnSpPr>
            <p:cNvPr id="6" name="Straight Arrow Connector 5"/>
            <p:cNvCxnSpPr/>
            <p:nvPr/>
          </p:nvCxnSpPr>
          <p:spPr>
            <a:xfrm rot="5400000">
              <a:off x="4191000" y="2590800"/>
              <a:ext cx="838200" cy="76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rot="16200000" flipH="1">
              <a:off x="4572000" y="2286000"/>
              <a:ext cx="838200" cy="6858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grpSp>
        <p:nvGrpSpPr>
          <p:cNvPr id="11" name="Group 10"/>
          <p:cNvGrpSpPr/>
          <p:nvPr/>
        </p:nvGrpSpPr>
        <p:grpSpPr>
          <a:xfrm>
            <a:off x="3629017" y="5275309"/>
            <a:ext cx="613945" cy="304166"/>
            <a:chOff x="4266406" y="5105400"/>
            <a:chExt cx="838994" cy="381794"/>
          </a:xfrm>
        </p:grpSpPr>
        <p:cxnSp>
          <p:nvCxnSpPr>
            <p:cNvPr id="10" name="Straight Arrow Connector 9"/>
            <p:cNvCxnSpPr/>
            <p:nvPr/>
          </p:nvCxnSpPr>
          <p:spPr>
            <a:xfrm rot="5400000" flipH="1" flipV="1">
              <a:off x="4076700" y="5295900"/>
              <a:ext cx="3810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4267200" y="5105400"/>
              <a:ext cx="838200" cy="3810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cxnSp>
        <p:nvCxnSpPr>
          <p:cNvPr id="14" name="Straight Arrow Connector 13"/>
          <p:cNvCxnSpPr/>
          <p:nvPr/>
        </p:nvCxnSpPr>
        <p:spPr>
          <a:xfrm flipH="1">
            <a:off x="4953000" y="2841171"/>
            <a:ext cx="381000" cy="48985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Principal Component Analysis</a:t>
            </a:r>
            <a:endParaRPr lang="en-US" dirty="0"/>
          </a:p>
        </p:txBody>
      </p:sp>
      <p:graphicFrame>
        <p:nvGraphicFramePr>
          <p:cNvPr id="7" name="Content Placeholder 7"/>
          <p:cNvGraphicFramePr>
            <a:graphicFrameLocks noGrp="1"/>
          </p:cNvGraphicFramePr>
          <p:nvPr>
            <p:ph idx="1"/>
          </p:nvPr>
        </p:nvGraphicFramePr>
        <p:xfrm>
          <a:off x="3048000" y="1524003"/>
          <a:ext cx="6019800" cy="4824078"/>
        </p:xfrm>
        <a:graphic>
          <a:graphicData uri="http://schemas.openxmlformats.org/drawingml/2006/table">
            <a:tbl>
              <a:tblPr>
                <a:tableStyleId>{5C22544A-7EE6-4342-B048-85BDC9FD1C3A}</a:tableStyleId>
              </a:tblPr>
              <a:tblGrid>
                <a:gridCol w="802640">
                  <a:extLst>
                    <a:ext uri="{9D8B030D-6E8A-4147-A177-3AD203B41FA5}">
                      <a16:colId xmlns:a16="http://schemas.microsoft.com/office/drawing/2014/main" val="20000"/>
                    </a:ext>
                  </a:extLst>
                </a:gridCol>
                <a:gridCol w="1026160">
                  <a:extLst>
                    <a:ext uri="{9D8B030D-6E8A-4147-A177-3AD203B41FA5}">
                      <a16:colId xmlns:a16="http://schemas.microsoft.com/office/drawing/2014/main" val="20001"/>
                    </a:ext>
                  </a:extLst>
                </a:gridCol>
                <a:gridCol w="4191000">
                  <a:extLst>
                    <a:ext uri="{9D8B030D-6E8A-4147-A177-3AD203B41FA5}">
                      <a16:colId xmlns:a16="http://schemas.microsoft.com/office/drawing/2014/main" val="20002"/>
                    </a:ext>
                  </a:extLst>
                </a:gridCol>
              </a:tblGrid>
              <a:tr h="464201">
                <a:tc gridSpan="3">
                  <a:txBody>
                    <a:bodyPr/>
                    <a:lstStyle/>
                    <a:p>
                      <a:pPr algn="ctr"/>
                      <a:endParaRPr lang="en-GB" sz="1800" baseline="0" dirty="0">
                        <a:latin typeface="+mn-lt"/>
                      </a:endParaRPr>
                    </a:p>
                    <a:p>
                      <a:pPr algn="ctr"/>
                      <a:r>
                        <a:rPr lang="en-GB" sz="1800" baseline="0" dirty="0">
                          <a:latin typeface="+mn-lt"/>
                        </a:rPr>
                        <a:t>“Invert” the solution to get estimates of f’s</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pPr algn="ctr"/>
                      <a:endParaRPr lang="en-US" sz="1800" baseline="-25000" dirty="0">
                        <a:latin typeface="+mn-lt"/>
                      </a:endParaRPr>
                    </a:p>
                  </a:txBody>
                  <a:tcPr anchor="ctr"/>
                </a:tc>
                <a:tc hMerge="1">
                  <a:txBody>
                    <a:bodyPr/>
                    <a:lstStyle/>
                    <a:p>
                      <a:endParaRPr lang="en-US"/>
                    </a:p>
                  </a:txBody>
                  <a:tcPr/>
                </a:tc>
                <a:extLst>
                  <a:ext uri="{0D108BD9-81ED-4DB2-BD59-A6C34878D82A}">
                    <a16:rowId xmlns:a16="http://schemas.microsoft.com/office/drawing/2014/main" val="10000"/>
                  </a:ext>
                </a:extLst>
              </a:tr>
              <a:tr h="779858">
                <a:tc gridSpan="2">
                  <a:txBody>
                    <a:bodyPr/>
                    <a:lstStyle/>
                    <a:p>
                      <a:pPr algn="l"/>
                      <a:r>
                        <a:rPr lang="en-US" sz="1800" baseline="0" dirty="0">
                          <a:latin typeface="+mn-lt"/>
                        </a:rPr>
                        <a:t>New variables</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endParaRPr lang="en-US"/>
                    </a:p>
                  </a:txBody>
                  <a:tcPr/>
                </a:tc>
                <a:tc>
                  <a:txBody>
                    <a:bodyPr/>
                    <a:lstStyle/>
                    <a:p>
                      <a:pPr algn="l"/>
                      <a:r>
                        <a:rPr lang="en-US" sz="1800" baseline="0" dirty="0">
                          <a:latin typeface="+mn-lt"/>
                        </a:rPr>
                        <a:t>Weights (or Factor Score Coefficients)</a:t>
                      </a:r>
                    </a:p>
                  </a:txBody>
                  <a:tcPr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680828">
                <a:tc>
                  <a:txBody>
                    <a:bodyPr/>
                    <a:lstStyle/>
                    <a:p>
                      <a:pPr algn="ctr"/>
                      <a:r>
                        <a:rPr lang="en-US" sz="1800" dirty="0">
                          <a:latin typeface="+mn-lt"/>
                        </a:rPr>
                        <a:t>f</a:t>
                      </a:r>
                      <a:r>
                        <a:rPr lang="en-US" sz="1800" baseline="-25000" dirty="0">
                          <a:latin typeface="+mn-lt"/>
                        </a:rPr>
                        <a:t>1</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gridSpan="2">
                  <a:txBody>
                    <a:bodyPr/>
                    <a:lstStyle/>
                    <a:p>
                      <a:pPr algn="ctr"/>
                      <a:r>
                        <a:rPr lang="en-US" sz="1800" dirty="0">
                          <a:latin typeface="+mn-lt"/>
                        </a:rPr>
                        <a:t>=  w</a:t>
                      </a:r>
                      <a:r>
                        <a:rPr lang="en-US" sz="1800" baseline="-25000" dirty="0">
                          <a:latin typeface="+mn-lt"/>
                        </a:rPr>
                        <a:t>11</a:t>
                      </a:r>
                      <a:r>
                        <a:rPr lang="en-US" sz="1800" dirty="0">
                          <a:latin typeface="+mn-lt"/>
                        </a:rPr>
                        <a:t>x</a:t>
                      </a:r>
                      <a:r>
                        <a:rPr lang="en-US" sz="1800" baseline="-25000" dirty="0">
                          <a:latin typeface="+mn-lt"/>
                        </a:rPr>
                        <a:t>1</a:t>
                      </a:r>
                      <a:r>
                        <a:rPr lang="en-US" sz="1800" baseline="0" dirty="0">
                          <a:latin typeface="+mn-lt"/>
                        </a:rPr>
                        <a:t> + </a:t>
                      </a:r>
                      <a:r>
                        <a:rPr lang="en-US" sz="1800" dirty="0">
                          <a:latin typeface="+mn-lt"/>
                        </a:rPr>
                        <a:t>w</a:t>
                      </a:r>
                      <a:r>
                        <a:rPr lang="en-US" sz="1800" baseline="-25000" dirty="0">
                          <a:latin typeface="+mn-lt"/>
                        </a:rPr>
                        <a:t>12</a:t>
                      </a:r>
                      <a:r>
                        <a:rPr lang="en-US" sz="1800" dirty="0">
                          <a:latin typeface="+mn-lt"/>
                        </a:rPr>
                        <a:t>x</a:t>
                      </a:r>
                      <a:r>
                        <a:rPr lang="en-US" sz="1800" baseline="-25000" dirty="0">
                          <a:latin typeface="+mn-lt"/>
                        </a:rPr>
                        <a:t>2 </a:t>
                      </a:r>
                      <a:r>
                        <a:rPr lang="en-US" sz="1800" dirty="0">
                          <a:latin typeface="+mn-lt"/>
                        </a:rPr>
                        <a:t>+ w</a:t>
                      </a:r>
                      <a:r>
                        <a:rPr lang="en-US" sz="1800" baseline="-25000" dirty="0">
                          <a:latin typeface="+mn-lt"/>
                        </a:rPr>
                        <a:t>13</a:t>
                      </a:r>
                      <a:r>
                        <a:rPr lang="en-US" sz="1800" dirty="0">
                          <a:latin typeface="+mn-lt"/>
                        </a:rPr>
                        <a:t>x</a:t>
                      </a:r>
                      <a:r>
                        <a:rPr lang="en-US" sz="1800" baseline="-25000" dirty="0">
                          <a:latin typeface="+mn-lt"/>
                        </a:rPr>
                        <a:t>3</a:t>
                      </a:r>
                      <a:r>
                        <a:rPr lang="en-US" sz="1800" baseline="0" dirty="0">
                          <a:latin typeface="+mn-lt"/>
                        </a:rPr>
                        <a:t> + </a:t>
                      </a:r>
                      <a:r>
                        <a:rPr lang="en-US" sz="1800" dirty="0">
                          <a:latin typeface="+mn-lt"/>
                        </a:rPr>
                        <a:t>w</a:t>
                      </a:r>
                      <a:r>
                        <a:rPr lang="en-US" sz="1800" baseline="-25000" dirty="0">
                          <a:latin typeface="+mn-lt"/>
                        </a:rPr>
                        <a:t>14</a:t>
                      </a:r>
                      <a:r>
                        <a:rPr lang="en-US" sz="1800" dirty="0">
                          <a:latin typeface="+mn-lt"/>
                        </a:rPr>
                        <a:t>x</a:t>
                      </a:r>
                      <a:r>
                        <a:rPr lang="en-US" sz="1800" baseline="-25000" dirty="0">
                          <a:latin typeface="+mn-lt"/>
                        </a:rPr>
                        <a:t>4</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hMerge="1">
                  <a:txBody>
                    <a:bodyPr/>
                    <a:lstStyle/>
                    <a:p>
                      <a:endParaRPr lang="en-US"/>
                    </a:p>
                  </a:txBody>
                  <a:tcPr/>
                </a:tc>
                <a:extLst>
                  <a:ext uri="{0D108BD9-81ED-4DB2-BD59-A6C34878D82A}">
                    <a16:rowId xmlns:a16="http://schemas.microsoft.com/office/drawing/2014/main" val="10002"/>
                  </a:ext>
                </a:extLst>
              </a:tr>
              <a:tr h="680828">
                <a:tc>
                  <a:txBody>
                    <a:bodyPr/>
                    <a:lstStyle/>
                    <a:p>
                      <a:pPr algn="ctr"/>
                      <a:r>
                        <a:rPr lang="en-US" sz="1800" dirty="0">
                          <a:latin typeface="+mn-lt"/>
                        </a:rPr>
                        <a:t>f</a:t>
                      </a:r>
                      <a:r>
                        <a:rPr lang="en-US" sz="1800" baseline="-25000" dirty="0">
                          <a:latin typeface="+mn-lt"/>
                        </a:rPr>
                        <a:t>2</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grid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dirty="0">
                          <a:latin typeface="+mn-lt"/>
                        </a:rPr>
                        <a:t>=  w</a:t>
                      </a:r>
                      <a:r>
                        <a:rPr lang="en-US" sz="1800" baseline="-25000" dirty="0">
                          <a:latin typeface="+mn-lt"/>
                        </a:rPr>
                        <a:t>21</a:t>
                      </a:r>
                      <a:r>
                        <a:rPr lang="en-US" sz="1800" dirty="0">
                          <a:latin typeface="+mn-lt"/>
                        </a:rPr>
                        <a:t>x</a:t>
                      </a:r>
                      <a:r>
                        <a:rPr lang="en-US" sz="1800" baseline="-25000" dirty="0">
                          <a:latin typeface="+mn-lt"/>
                        </a:rPr>
                        <a:t>1</a:t>
                      </a:r>
                      <a:r>
                        <a:rPr lang="en-US" sz="1800" baseline="0" dirty="0">
                          <a:latin typeface="+mn-lt"/>
                        </a:rPr>
                        <a:t> + </a:t>
                      </a:r>
                      <a:r>
                        <a:rPr lang="en-US" sz="1800" dirty="0">
                          <a:latin typeface="+mn-lt"/>
                        </a:rPr>
                        <a:t>w</a:t>
                      </a:r>
                      <a:r>
                        <a:rPr lang="en-US" sz="1800" baseline="-25000" dirty="0">
                          <a:latin typeface="+mn-lt"/>
                        </a:rPr>
                        <a:t>22</a:t>
                      </a:r>
                      <a:r>
                        <a:rPr lang="en-US" sz="1800" dirty="0">
                          <a:latin typeface="+mn-lt"/>
                        </a:rPr>
                        <a:t>x</a:t>
                      </a:r>
                      <a:r>
                        <a:rPr lang="en-US" sz="1800" baseline="-25000" dirty="0">
                          <a:latin typeface="+mn-lt"/>
                        </a:rPr>
                        <a:t>2 </a:t>
                      </a:r>
                      <a:r>
                        <a:rPr lang="en-US" sz="1800" dirty="0">
                          <a:latin typeface="+mn-lt"/>
                        </a:rPr>
                        <a:t>+ w</a:t>
                      </a:r>
                      <a:r>
                        <a:rPr lang="en-US" sz="1800" baseline="-25000" dirty="0">
                          <a:latin typeface="+mn-lt"/>
                        </a:rPr>
                        <a:t>23</a:t>
                      </a:r>
                      <a:r>
                        <a:rPr lang="en-US" sz="1800" dirty="0">
                          <a:latin typeface="+mn-lt"/>
                        </a:rPr>
                        <a:t>x</a:t>
                      </a:r>
                      <a:r>
                        <a:rPr lang="en-US" sz="1800" baseline="-25000" dirty="0">
                          <a:latin typeface="+mn-lt"/>
                        </a:rPr>
                        <a:t>3</a:t>
                      </a:r>
                      <a:r>
                        <a:rPr lang="en-US" sz="1800" baseline="0" dirty="0">
                          <a:latin typeface="+mn-lt"/>
                        </a:rPr>
                        <a:t> + </a:t>
                      </a:r>
                      <a:r>
                        <a:rPr lang="en-US" sz="1800" dirty="0">
                          <a:latin typeface="+mn-lt"/>
                        </a:rPr>
                        <a:t>w</a:t>
                      </a:r>
                      <a:r>
                        <a:rPr lang="en-US" sz="1800" baseline="-25000" dirty="0">
                          <a:latin typeface="+mn-lt"/>
                        </a:rPr>
                        <a:t>24</a:t>
                      </a:r>
                      <a:r>
                        <a:rPr lang="en-US" sz="1800" dirty="0">
                          <a:latin typeface="+mn-lt"/>
                        </a:rPr>
                        <a:t>x</a:t>
                      </a:r>
                      <a:r>
                        <a:rPr lang="en-US" sz="1800" baseline="-25000" dirty="0">
                          <a:latin typeface="+mn-lt"/>
                        </a:rPr>
                        <a:t>4</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hMerge="1">
                  <a:txBody>
                    <a:bodyPr/>
                    <a:lstStyle/>
                    <a:p>
                      <a:endParaRPr lang="en-US"/>
                    </a:p>
                  </a:txBody>
                  <a:tcPr/>
                </a:tc>
                <a:extLst>
                  <a:ext uri="{0D108BD9-81ED-4DB2-BD59-A6C34878D82A}">
                    <a16:rowId xmlns:a16="http://schemas.microsoft.com/office/drawing/2014/main" val="10003"/>
                  </a:ext>
                </a:extLst>
              </a:tr>
              <a:tr h="680828">
                <a:tc>
                  <a:txBody>
                    <a:bodyPr/>
                    <a:lstStyle/>
                    <a:p>
                      <a:pPr algn="ctr"/>
                      <a:r>
                        <a:rPr lang="en-US" sz="1800" dirty="0">
                          <a:latin typeface="+mn-lt"/>
                        </a:rPr>
                        <a:t>f</a:t>
                      </a:r>
                      <a:r>
                        <a:rPr lang="en-US" sz="1800" baseline="-25000" dirty="0">
                          <a:latin typeface="+mn-lt"/>
                        </a:rPr>
                        <a:t>3</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grid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dirty="0">
                          <a:latin typeface="+mn-lt"/>
                        </a:rPr>
                        <a:t>=  w</a:t>
                      </a:r>
                      <a:r>
                        <a:rPr lang="en-US" sz="1800" baseline="-25000" dirty="0">
                          <a:latin typeface="+mn-lt"/>
                        </a:rPr>
                        <a:t>31</a:t>
                      </a:r>
                      <a:r>
                        <a:rPr lang="en-US" sz="1800" dirty="0">
                          <a:latin typeface="+mn-lt"/>
                        </a:rPr>
                        <a:t>x</a:t>
                      </a:r>
                      <a:r>
                        <a:rPr lang="en-US" sz="1800" baseline="-25000" dirty="0">
                          <a:latin typeface="+mn-lt"/>
                        </a:rPr>
                        <a:t>1</a:t>
                      </a:r>
                      <a:r>
                        <a:rPr lang="en-US" sz="1800" baseline="0" dirty="0">
                          <a:latin typeface="+mn-lt"/>
                        </a:rPr>
                        <a:t> + </a:t>
                      </a:r>
                      <a:r>
                        <a:rPr lang="en-US" sz="1800" dirty="0">
                          <a:latin typeface="+mn-lt"/>
                        </a:rPr>
                        <a:t>w</a:t>
                      </a:r>
                      <a:r>
                        <a:rPr lang="en-US" sz="1800" baseline="-25000" dirty="0">
                          <a:latin typeface="+mn-lt"/>
                        </a:rPr>
                        <a:t>32</a:t>
                      </a:r>
                      <a:r>
                        <a:rPr lang="en-US" sz="1800" dirty="0">
                          <a:latin typeface="+mn-lt"/>
                        </a:rPr>
                        <a:t>x</a:t>
                      </a:r>
                      <a:r>
                        <a:rPr lang="en-US" sz="1800" baseline="-25000" dirty="0">
                          <a:latin typeface="+mn-lt"/>
                        </a:rPr>
                        <a:t>2 </a:t>
                      </a:r>
                      <a:r>
                        <a:rPr lang="en-US" sz="1800" dirty="0">
                          <a:latin typeface="+mn-lt"/>
                        </a:rPr>
                        <a:t>+ w</a:t>
                      </a:r>
                      <a:r>
                        <a:rPr lang="en-US" sz="1800" baseline="-25000" dirty="0">
                          <a:latin typeface="+mn-lt"/>
                        </a:rPr>
                        <a:t>33</a:t>
                      </a:r>
                      <a:r>
                        <a:rPr lang="en-US" sz="1800" dirty="0">
                          <a:latin typeface="+mn-lt"/>
                        </a:rPr>
                        <a:t>x</a:t>
                      </a:r>
                      <a:r>
                        <a:rPr lang="en-US" sz="1800" baseline="-25000" dirty="0">
                          <a:latin typeface="+mn-lt"/>
                        </a:rPr>
                        <a:t>3</a:t>
                      </a:r>
                      <a:r>
                        <a:rPr lang="en-US" sz="1800" baseline="0" dirty="0">
                          <a:latin typeface="+mn-lt"/>
                        </a:rPr>
                        <a:t> + </a:t>
                      </a:r>
                      <a:r>
                        <a:rPr lang="en-US" sz="1800" dirty="0">
                          <a:latin typeface="+mn-lt"/>
                        </a:rPr>
                        <a:t>w</a:t>
                      </a:r>
                      <a:r>
                        <a:rPr lang="en-US" sz="1800" baseline="-25000" dirty="0">
                          <a:latin typeface="+mn-lt"/>
                        </a:rPr>
                        <a:t>34</a:t>
                      </a:r>
                      <a:r>
                        <a:rPr lang="en-US" sz="1800" dirty="0">
                          <a:latin typeface="+mn-lt"/>
                        </a:rPr>
                        <a:t>x</a:t>
                      </a:r>
                      <a:r>
                        <a:rPr lang="en-US" sz="1800" baseline="-25000" dirty="0">
                          <a:latin typeface="+mn-lt"/>
                        </a:rPr>
                        <a:t>4</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hMerge="1">
                  <a:txBody>
                    <a:bodyPr/>
                    <a:lstStyle/>
                    <a:p>
                      <a:endParaRPr lang="en-US"/>
                    </a:p>
                  </a:txBody>
                  <a:tcPr/>
                </a:tc>
                <a:extLst>
                  <a:ext uri="{0D108BD9-81ED-4DB2-BD59-A6C34878D82A}">
                    <a16:rowId xmlns:a16="http://schemas.microsoft.com/office/drawing/2014/main" val="10004"/>
                  </a:ext>
                </a:extLst>
              </a:tr>
              <a:tr h="680828">
                <a:tc>
                  <a:txBody>
                    <a:bodyPr/>
                    <a:lstStyle/>
                    <a:p>
                      <a:pPr algn="ctr"/>
                      <a:r>
                        <a:rPr lang="en-US" sz="1800" dirty="0">
                          <a:latin typeface="+mn-lt"/>
                        </a:rPr>
                        <a:t>f</a:t>
                      </a:r>
                      <a:r>
                        <a:rPr lang="en-US" sz="1800" baseline="-25000" dirty="0">
                          <a:latin typeface="+mn-lt"/>
                        </a:rPr>
                        <a:t>4</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grid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dirty="0">
                          <a:latin typeface="+mn-lt"/>
                        </a:rPr>
                        <a:t>=  w</a:t>
                      </a:r>
                      <a:r>
                        <a:rPr lang="en-US" sz="1800" baseline="-25000" dirty="0">
                          <a:latin typeface="+mn-lt"/>
                        </a:rPr>
                        <a:t>41</a:t>
                      </a:r>
                      <a:r>
                        <a:rPr lang="en-US" sz="1800" dirty="0">
                          <a:latin typeface="+mn-lt"/>
                        </a:rPr>
                        <a:t>x</a:t>
                      </a:r>
                      <a:r>
                        <a:rPr lang="en-US" sz="1800" baseline="-25000" dirty="0">
                          <a:latin typeface="+mn-lt"/>
                        </a:rPr>
                        <a:t>1</a:t>
                      </a:r>
                      <a:r>
                        <a:rPr lang="en-US" sz="1800" baseline="0" dirty="0">
                          <a:latin typeface="+mn-lt"/>
                        </a:rPr>
                        <a:t> + </a:t>
                      </a:r>
                      <a:r>
                        <a:rPr lang="en-US" sz="1800" dirty="0">
                          <a:latin typeface="+mn-lt"/>
                        </a:rPr>
                        <a:t>w</a:t>
                      </a:r>
                      <a:r>
                        <a:rPr lang="en-US" sz="1800" baseline="-25000" dirty="0">
                          <a:latin typeface="+mn-lt"/>
                        </a:rPr>
                        <a:t>42</a:t>
                      </a:r>
                      <a:r>
                        <a:rPr lang="en-US" sz="1800" dirty="0">
                          <a:latin typeface="+mn-lt"/>
                        </a:rPr>
                        <a:t>x</a:t>
                      </a:r>
                      <a:r>
                        <a:rPr lang="en-US" sz="1800" baseline="-25000" dirty="0">
                          <a:latin typeface="+mn-lt"/>
                        </a:rPr>
                        <a:t>2 </a:t>
                      </a:r>
                      <a:r>
                        <a:rPr lang="en-US" sz="1800" baseline="0" dirty="0">
                          <a:latin typeface="+mn-lt"/>
                        </a:rPr>
                        <a:t>+ </a:t>
                      </a:r>
                      <a:r>
                        <a:rPr lang="en-US" sz="1800" dirty="0">
                          <a:latin typeface="+mn-lt"/>
                        </a:rPr>
                        <a:t>w</a:t>
                      </a:r>
                      <a:r>
                        <a:rPr lang="en-US" sz="1800" baseline="-25000" dirty="0">
                          <a:latin typeface="+mn-lt"/>
                        </a:rPr>
                        <a:t>43</a:t>
                      </a:r>
                      <a:r>
                        <a:rPr lang="en-US" sz="1800" dirty="0">
                          <a:latin typeface="+mn-lt"/>
                        </a:rPr>
                        <a:t>x</a:t>
                      </a:r>
                      <a:r>
                        <a:rPr lang="en-US" sz="1800" baseline="-25000" dirty="0">
                          <a:latin typeface="+mn-lt"/>
                        </a:rPr>
                        <a:t>3</a:t>
                      </a:r>
                      <a:r>
                        <a:rPr lang="en-US" sz="1800" baseline="0" dirty="0">
                          <a:latin typeface="+mn-lt"/>
                        </a:rPr>
                        <a:t> + </a:t>
                      </a:r>
                      <a:r>
                        <a:rPr lang="en-US" sz="1800" dirty="0">
                          <a:latin typeface="+mn-lt"/>
                        </a:rPr>
                        <a:t>w</a:t>
                      </a:r>
                      <a:r>
                        <a:rPr lang="en-US" sz="1800" baseline="-25000" dirty="0">
                          <a:latin typeface="+mn-lt"/>
                        </a:rPr>
                        <a:t>44</a:t>
                      </a:r>
                      <a:r>
                        <a:rPr lang="en-US" sz="1800" dirty="0">
                          <a:latin typeface="+mn-lt"/>
                        </a:rPr>
                        <a:t>x</a:t>
                      </a:r>
                      <a:r>
                        <a:rPr lang="en-US" sz="1800" baseline="-25000" dirty="0">
                          <a:latin typeface="+mn-lt"/>
                        </a:rPr>
                        <a:t>4</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hMerge="1">
                  <a:txBody>
                    <a:bodyPr/>
                    <a:lstStyle/>
                    <a:p>
                      <a:endParaRPr lang="en-US"/>
                    </a:p>
                  </a:txBody>
                  <a:tcPr/>
                </a:tc>
                <a:extLst>
                  <a:ext uri="{0D108BD9-81ED-4DB2-BD59-A6C34878D82A}">
                    <a16:rowId xmlns:a16="http://schemas.microsoft.com/office/drawing/2014/main" val="10005"/>
                  </a:ext>
                </a:extLst>
              </a:tr>
              <a:tr h="680828">
                <a:tc gridSpan="3">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aseline="0" dirty="0">
                          <a:latin typeface="+mn-lt"/>
                        </a:rPr>
                        <a:t>Observed Variables</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800" baseline="-25000" dirty="0">
                        <a:latin typeface="+mn-lt"/>
                      </a:endParaRPr>
                    </a:p>
                  </a:txBody>
                  <a:tcPr anchor="ctr"/>
                </a:tc>
                <a:tc hMerge="1">
                  <a:txBody>
                    <a:bodyPr/>
                    <a:lstStyle/>
                    <a:p>
                      <a:endParaRPr lang="en-US"/>
                    </a:p>
                  </a:txBody>
                  <a:tcPr/>
                </a:tc>
                <a:extLst>
                  <a:ext uri="{0D108BD9-81ED-4DB2-BD59-A6C34878D82A}">
                    <a16:rowId xmlns:a16="http://schemas.microsoft.com/office/drawing/2014/main" val="10006"/>
                  </a:ext>
                </a:extLst>
              </a:tr>
            </a:tbl>
          </a:graphicData>
        </a:graphic>
      </p:graphicFrame>
      <p:cxnSp>
        <p:nvCxnSpPr>
          <p:cNvPr id="9" name="Straight Arrow Connector 8"/>
          <p:cNvCxnSpPr/>
          <p:nvPr/>
        </p:nvCxnSpPr>
        <p:spPr>
          <a:xfrm rot="5400000">
            <a:off x="3277394" y="2723106"/>
            <a:ext cx="3048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nvGrpSpPr>
          <p:cNvPr id="19" name="Group 18"/>
          <p:cNvGrpSpPr/>
          <p:nvPr/>
        </p:nvGrpSpPr>
        <p:grpSpPr>
          <a:xfrm>
            <a:off x="5638800" y="5334001"/>
            <a:ext cx="2135146" cy="190302"/>
            <a:chOff x="3580606" y="5029199"/>
            <a:chExt cx="2426566" cy="306389"/>
          </a:xfrm>
        </p:grpSpPr>
        <p:cxnSp>
          <p:nvCxnSpPr>
            <p:cNvPr id="13" name="Straight Arrow Connector 12"/>
            <p:cNvCxnSpPr/>
            <p:nvPr/>
          </p:nvCxnSpPr>
          <p:spPr>
            <a:xfrm rot="5400000" flipH="1" flipV="1">
              <a:off x="3429000" y="5181600"/>
              <a:ext cx="3048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rot="5400000" flipH="1" flipV="1">
              <a:off x="5071728" y="5180805"/>
              <a:ext cx="3048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rot="5400000" flipH="1" flipV="1">
              <a:off x="4344194" y="5180806"/>
              <a:ext cx="3048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rot="5400000" flipH="1" flipV="1">
              <a:off x="5853978" y="5180806"/>
              <a:ext cx="3048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3581400" y="5334000"/>
              <a:ext cx="2424184" cy="1588"/>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0" name="Group 19"/>
          <p:cNvGrpSpPr/>
          <p:nvPr/>
        </p:nvGrpSpPr>
        <p:grpSpPr>
          <a:xfrm rot="10800000">
            <a:off x="5410956" y="2409659"/>
            <a:ext cx="2066254" cy="275037"/>
            <a:chOff x="3860085" y="5017390"/>
            <a:chExt cx="2694703" cy="318198"/>
          </a:xfrm>
        </p:grpSpPr>
        <p:cxnSp>
          <p:nvCxnSpPr>
            <p:cNvPr id="21" name="Straight Arrow Connector 20"/>
            <p:cNvCxnSpPr/>
            <p:nvPr/>
          </p:nvCxnSpPr>
          <p:spPr>
            <a:xfrm rot="5400000" flipH="1" flipV="1">
              <a:off x="3708480" y="5168996"/>
              <a:ext cx="3048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rot="5400000" flipH="1" flipV="1">
              <a:off x="5487194" y="5180806"/>
              <a:ext cx="3048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rot="5400000" flipH="1" flipV="1">
              <a:off x="4562217" y="5180804"/>
              <a:ext cx="3048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rot="5400000" flipH="1" flipV="1">
              <a:off x="6401594" y="5180806"/>
              <a:ext cx="3048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rot="10800000" flipH="1" flipV="1">
              <a:off x="3860085" y="5322192"/>
              <a:ext cx="2693114" cy="13396"/>
            </a:xfrm>
            <a:prstGeom prst="line">
              <a:avLst/>
            </a:prstGeom>
          </p:spPr>
          <p:style>
            <a:lnRef idx="1">
              <a:schemeClr val="accent1"/>
            </a:lnRef>
            <a:fillRef idx="0">
              <a:schemeClr val="accent1"/>
            </a:fillRef>
            <a:effectRef idx="0">
              <a:schemeClr val="accent1"/>
            </a:effectRef>
            <a:fontRef idx="minor">
              <a:schemeClr val="tx1"/>
            </a:fontRef>
          </p:style>
        </p:cxnSp>
      </p:grpSp>
      <p:sp>
        <p:nvSpPr>
          <p:cNvPr id="26" name="TextBox 25"/>
          <p:cNvSpPr txBox="1"/>
          <p:nvPr/>
        </p:nvSpPr>
        <p:spPr>
          <a:xfrm>
            <a:off x="9112250" y="3632031"/>
            <a:ext cx="1155700" cy="369332"/>
          </a:xfrm>
          <a:prstGeom prst="rect">
            <a:avLst/>
          </a:prstGeom>
          <a:noFill/>
        </p:spPr>
        <p:txBody>
          <a:bodyPr wrap="square" rtlCol="0">
            <a:spAutoFit/>
          </a:bodyPr>
          <a:lstStyle/>
          <a:p>
            <a:pPr algn="ctr"/>
            <a:r>
              <a:rPr lang="en-US" dirty="0"/>
              <a:t>No Error</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Principal Component Analysis</a:t>
            </a:r>
            <a:endParaRPr lang="en-US" dirty="0"/>
          </a:p>
        </p:txBody>
      </p:sp>
      <p:graphicFrame>
        <p:nvGraphicFramePr>
          <p:cNvPr id="7" name="Content Placeholder 7"/>
          <p:cNvGraphicFramePr>
            <a:graphicFrameLocks noGrp="1"/>
          </p:cNvGraphicFramePr>
          <p:nvPr>
            <p:ph sz="half" idx="1"/>
          </p:nvPr>
        </p:nvGraphicFramePr>
        <p:xfrm>
          <a:off x="4572000" y="3886201"/>
          <a:ext cx="5318760" cy="2438401"/>
        </p:xfrm>
        <a:graphic>
          <a:graphicData uri="http://schemas.openxmlformats.org/drawingml/2006/table">
            <a:tbl>
              <a:tblPr>
                <a:tableStyleId>{5C22544A-7EE6-4342-B048-85BDC9FD1C3A}</a:tableStyleId>
              </a:tblPr>
              <a:tblGrid>
                <a:gridCol w="1284881">
                  <a:extLst>
                    <a:ext uri="{9D8B030D-6E8A-4147-A177-3AD203B41FA5}">
                      <a16:colId xmlns:a16="http://schemas.microsoft.com/office/drawing/2014/main" val="20000"/>
                    </a:ext>
                  </a:extLst>
                </a:gridCol>
                <a:gridCol w="4033879">
                  <a:extLst>
                    <a:ext uri="{9D8B030D-6E8A-4147-A177-3AD203B41FA5}">
                      <a16:colId xmlns:a16="http://schemas.microsoft.com/office/drawing/2014/main" val="20001"/>
                    </a:ext>
                  </a:extLst>
                </a:gridCol>
              </a:tblGrid>
              <a:tr h="572139">
                <a:tc>
                  <a:txBody>
                    <a:bodyPr/>
                    <a:lstStyle/>
                    <a:p>
                      <a:pPr algn="ctr"/>
                      <a:r>
                        <a:rPr lang="en-US" sz="1800" dirty="0">
                          <a:latin typeface="+mn-lt"/>
                        </a:rPr>
                        <a:t>f</a:t>
                      </a:r>
                      <a:r>
                        <a:rPr lang="en-US" sz="1800" baseline="-25000" dirty="0">
                          <a:latin typeface="+mn-lt"/>
                        </a:rPr>
                        <a:t>1</a:t>
                      </a:r>
                    </a:p>
                  </a:txBody>
                  <a:tcPr marL="299259" marR="299259"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l"/>
                      <a:r>
                        <a:rPr lang="en-US" sz="1800" dirty="0">
                          <a:latin typeface="+mn-lt"/>
                        </a:rPr>
                        <a:t>=  w</a:t>
                      </a:r>
                      <a:r>
                        <a:rPr lang="en-US" sz="1800" baseline="-25000" dirty="0">
                          <a:latin typeface="+mn-lt"/>
                        </a:rPr>
                        <a:t>11</a:t>
                      </a:r>
                      <a:r>
                        <a:rPr lang="en-US" sz="1800" dirty="0">
                          <a:latin typeface="+mn-lt"/>
                        </a:rPr>
                        <a:t>x</a:t>
                      </a:r>
                      <a:r>
                        <a:rPr lang="en-US" sz="1800" baseline="-25000" dirty="0">
                          <a:latin typeface="+mn-lt"/>
                        </a:rPr>
                        <a:t>1</a:t>
                      </a:r>
                      <a:r>
                        <a:rPr lang="en-US" sz="1800" baseline="0" dirty="0">
                          <a:latin typeface="+mn-lt"/>
                        </a:rPr>
                        <a:t> + </a:t>
                      </a:r>
                      <a:r>
                        <a:rPr lang="en-US" sz="1800" dirty="0">
                          <a:latin typeface="+mn-lt"/>
                        </a:rPr>
                        <a:t>w</a:t>
                      </a:r>
                      <a:r>
                        <a:rPr lang="en-US" sz="1800" baseline="-25000" dirty="0">
                          <a:latin typeface="+mn-lt"/>
                        </a:rPr>
                        <a:t>12</a:t>
                      </a:r>
                      <a:r>
                        <a:rPr lang="en-US" sz="1800" dirty="0">
                          <a:latin typeface="+mn-lt"/>
                        </a:rPr>
                        <a:t>x</a:t>
                      </a:r>
                      <a:r>
                        <a:rPr lang="en-US" sz="1800" baseline="-25000" dirty="0">
                          <a:latin typeface="+mn-lt"/>
                        </a:rPr>
                        <a:t>2 </a:t>
                      </a:r>
                      <a:r>
                        <a:rPr lang="en-US" sz="1800" dirty="0">
                          <a:latin typeface="+mn-lt"/>
                        </a:rPr>
                        <a:t>+ w</a:t>
                      </a:r>
                      <a:r>
                        <a:rPr lang="en-US" sz="1800" baseline="-25000" dirty="0">
                          <a:latin typeface="+mn-lt"/>
                        </a:rPr>
                        <a:t>13</a:t>
                      </a:r>
                      <a:r>
                        <a:rPr lang="en-US" sz="1800" dirty="0">
                          <a:latin typeface="+mn-lt"/>
                        </a:rPr>
                        <a:t>x</a:t>
                      </a:r>
                      <a:r>
                        <a:rPr lang="en-US" sz="1800" baseline="-25000" dirty="0">
                          <a:latin typeface="+mn-lt"/>
                        </a:rPr>
                        <a:t>3</a:t>
                      </a:r>
                      <a:r>
                        <a:rPr lang="en-US" sz="1800" baseline="0" dirty="0">
                          <a:latin typeface="+mn-lt"/>
                        </a:rPr>
                        <a:t> + </a:t>
                      </a:r>
                      <a:r>
                        <a:rPr lang="en-US" sz="1800" dirty="0">
                          <a:latin typeface="+mn-lt"/>
                        </a:rPr>
                        <a:t>w</a:t>
                      </a:r>
                      <a:r>
                        <a:rPr lang="en-US" sz="1800" baseline="-25000" dirty="0">
                          <a:latin typeface="+mn-lt"/>
                        </a:rPr>
                        <a:t>14</a:t>
                      </a:r>
                      <a:r>
                        <a:rPr lang="en-US" sz="1800" dirty="0">
                          <a:latin typeface="+mn-lt"/>
                        </a:rPr>
                        <a:t>x</a:t>
                      </a:r>
                      <a:r>
                        <a:rPr lang="en-US" sz="1800" baseline="-25000" dirty="0">
                          <a:latin typeface="+mn-lt"/>
                        </a:rPr>
                        <a:t>4</a:t>
                      </a:r>
                    </a:p>
                  </a:txBody>
                  <a:tcPr marL="299259" marR="299259"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721984">
                <a:tc>
                  <a:txBody>
                    <a:bodyPr/>
                    <a:lstStyle/>
                    <a:p>
                      <a:pPr algn="ctr"/>
                      <a:r>
                        <a:rPr lang="en-US" sz="1800" dirty="0">
                          <a:latin typeface="+mn-lt"/>
                        </a:rPr>
                        <a:t>f</a:t>
                      </a:r>
                      <a:r>
                        <a:rPr lang="en-US" sz="1800" baseline="-25000" dirty="0">
                          <a:latin typeface="+mn-lt"/>
                        </a:rPr>
                        <a:t>2</a:t>
                      </a:r>
                    </a:p>
                  </a:txBody>
                  <a:tcPr marL="299259" marR="299259"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latin typeface="+mn-lt"/>
                        </a:rPr>
                        <a:t>=  w</a:t>
                      </a:r>
                      <a:r>
                        <a:rPr lang="en-US" sz="1800" baseline="-25000" dirty="0">
                          <a:latin typeface="+mn-lt"/>
                        </a:rPr>
                        <a:t>21</a:t>
                      </a:r>
                      <a:r>
                        <a:rPr lang="en-US" sz="1800" dirty="0">
                          <a:latin typeface="+mn-lt"/>
                        </a:rPr>
                        <a:t>x</a:t>
                      </a:r>
                      <a:r>
                        <a:rPr lang="en-US" sz="1800" baseline="-25000" dirty="0">
                          <a:latin typeface="+mn-lt"/>
                        </a:rPr>
                        <a:t>1</a:t>
                      </a:r>
                      <a:r>
                        <a:rPr lang="en-US" sz="1800" baseline="0" dirty="0">
                          <a:latin typeface="+mn-lt"/>
                        </a:rPr>
                        <a:t> + </a:t>
                      </a:r>
                      <a:r>
                        <a:rPr lang="en-US" sz="1800" dirty="0">
                          <a:latin typeface="+mn-lt"/>
                        </a:rPr>
                        <a:t>w</a:t>
                      </a:r>
                      <a:r>
                        <a:rPr lang="en-US" sz="1800" baseline="-25000" dirty="0">
                          <a:latin typeface="+mn-lt"/>
                        </a:rPr>
                        <a:t>22</a:t>
                      </a:r>
                      <a:r>
                        <a:rPr lang="en-US" sz="1800" dirty="0">
                          <a:latin typeface="+mn-lt"/>
                        </a:rPr>
                        <a:t>x</a:t>
                      </a:r>
                      <a:r>
                        <a:rPr lang="en-US" sz="1800" baseline="-25000" dirty="0">
                          <a:latin typeface="+mn-lt"/>
                        </a:rPr>
                        <a:t>2 </a:t>
                      </a:r>
                      <a:r>
                        <a:rPr lang="en-US" sz="1800" dirty="0">
                          <a:latin typeface="+mn-lt"/>
                        </a:rPr>
                        <a:t>+ w</a:t>
                      </a:r>
                      <a:r>
                        <a:rPr lang="en-US" sz="1800" baseline="-25000" dirty="0">
                          <a:latin typeface="+mn-lt"/>
                        </a:rPr>
                        <a:t>23</a:t>
                      </a:r>
                      <a:r>
                        <a:rPr lang="en-US" sz="1800" dirty="0">
                          <a:latin typeface="+mn-lt"/>
                        </a:rPr>
                        <a:t>x</a:t>
                      </a:r>
                      <a:r>
                        <a:rPr lang="en-US" sz="1800" baseline="-25000" dirty="0">
                          <a:latin typeface="+mn-lt"/>
                        </a:rPr>
                        <a:t>3</a:t>
                      </a:r>
                      <a:r>
                        <a:rPr lang="en-US" sz="1800" baseline="0" dirty="0">
                          <a:latin typeface="+mn-lt"/>
                        </a:rPr>
                        <a:t> + </a:t>
                      </a:r>
                      <a:r>
                        <a:rPr lang="en-US" sz="1800" dirty="0">
                          <a:latin typeface="+mn-lt"/>
                        </a:rPr>
                        <a:t>w</a:t>
                      </a:r>
                      <a:r>
                        <a:rPr lang="en-US" sz="1800" baseline="-25000" dirty="0">
                          <a:latin typeface="+mn-lt"/>
                        </a:rPr>
                        <a:t>24</a:t>
                      </a:r>
                      <a:r>
                        <a:rPr lang="en-US" sz="1800" dirty="0">
                          <a:latin typeface="+mn-lt"/>
                        </a:rPr>
                        <a:t>x</a:t>
                      </a:r>
                      <a:r>
                        <a:rPr lang="en-US" sz="1800" baseline="-25000" dirty="0">
                          <a:latin typeface="+mn-lt"/>
                        </a:rPr>
                        <a:t>4</a:t>
                      </a:r>
                    </a:p>
                  </a:txBody>
                  <a:tcPr marL="299259" marR="299259"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572139">
                <a:tc>
                  <a:txBody>
                    <a:bodyPr/>
                    <a:lstStyle/>
                    <a:p>
                      <a:pPr algn="ctr"/>
                      <a:r>
                        <a:rPr lang="en-US" sz="1800" dirty="0">
                          <a:latin typeface="+mn-lt"/>
                        </a:rPr>
                        <a:t>f</a:t>
                      </a:r>
                      <a:r>
                        <a:rPr lang="en-US" sz="1800" baseline="-25000" dirty="0">
                          <a:latin typeface="+mn-lt"/>
                        </a:rPr>
                        <a:t>3</a:t>
                      </a:r>
                    </a:p>
                  </a:txBody>
                  <a:tcPr marL="299259" marR="299259"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latin typeface="+mn-lt"/>
                        </a:rPr>
                        <a:t>=  w</a:t>
                      </a:r>
                      <a:r>
                        <a:rPr lang="en-US" sz="1800" baseline="-25000" dirty="0">
                          <a:latin typeface="+mn-lt"/>
                        </a:rPr>
                        <a:t>31</a:t>
                      </a:r>
                      <a:r>
                        <a:rPr lang="en-US" sz="1800" dirty="0">
                          <a:latin typeface="+mn-lt"/>
                        </a:rPr>
                        <a:t>x</a:t>
                      </a:r>
                      <a:r>
                        <a:rPr lang="en-US" sz="1800" baseline="-25000" dirty="0">
                          <a:latin typeface="+mn-lt"/>
                        </a:rPr>
                        <a:t>1</a:t>
                      </a:r>
                      <a:r>
                        <a:rPr lang="en-US" sz="1800" baseline="0" dirty="0">
                          <a:latin typeface="+mn-lt"/>
                        </a:rPr>
                        <a:t> + </a:t>
                      </a:r>
                      <a:r>
                        <a:rPr lang="en-US" sz="1800" dirty="0">
                          <a:latin typeface="+mn-lt"/>
                        </a:rPr>
                        <a:t>w</a:t>
                      </a:r>
                      <a:r>
                        <a:rPr lang="en-US" sz="1800" baseline="-25000" dirty="0">
                          <a:latin typeface="+mn-lt"/>
                        </a:rPr>
                        <a:t>32</a:t>
                      </a:r>
                      <a:r>
                        <a:rPr lang="en-US" sz="1800" dirty="0">
                          <a:latin typeface="+mn-lt"/>
                        </a:rPr>
                        <a:t>x</a:t>
                      </a:r>
                      <a:r>
                        <a:rPr lang="en-US" sz="1800" baseline="-25000" dirty="0">
                          <a:latin typeface="+mn-lt"/>
                        </a:rPr>
                        <a:t>2 </a:t>
                      </a:r>
                      <a:r>
                        <a:rPr lang="en-US" sz="1800" dirty="0">
                          <a:latin typeface="+mn-lt"/>
                        </a:rPr>
                        <a:t>+ w</a:t>
                      </a:r>
                      <a:r>
                        <a:rPr lang="en-US" sz="1800" baseline="-25000" dirty="0">
                          <a:latin typeface="+mn-lt"/>
                        </a:rPr>
                        <a:t>33</a:t>
                      </a:r>
                      <a:r>
                        <a:rPr lang="en-US" sz="1800" dirty="0">
                          <a:latin typeface="+mn-lt"/>
                        </a:rPr>
                        <a:t>x</a:t>
                      </a:r>
                      <a:r>
                        <a:rPr lang="en-US" sz="1800" baseline="-25000" dirty="0">
                          <a:latin typeface="+mn-lt"/>
                        </a:rPr>
                        <a:t>3</a:t>
                      </a:r>
                      <a:r>
                        <a:rPr lang="en-US" sz="1800" baseline="0" dirty="0">
                          <a:latin typeface="+mn-lt"/>
                        </a:rPr>
                        <a:t> + </a:t>
                      </a:r>
                      <a:r>
                        <a:rPr lang="en-US" sz="1800" dirty="0">
                          <a:latin typeface="+mn-lt"/>
                        </a:rPr>
                        <a:t>w</a:t>
                      </a:r>
                      <a:r>
                        <a:rPr lang="en-US" sz="1800" baseline="-25000" dirty="0">
                          <a:latin typeface="+mn-lt"/>
                        </a:rPr>
                        <a:t>34</a:t>
                      </a:r>
                      <a:r>
                        <a:rPr lang="en-US" sz="1800" dirty="0">
                          <a:latin typeface="+mn-lt"/>
                        </a:rPr>
                        <a:t>x</a:t>
                      </a:r>
                      <a:r>
                        <a:rPr lang="en-US" sz="1800" baseline="-25000" dirty="0">
                          <a:latin typeface="+mn-lt"/>
                        </a:rPr>
                        <a:t>4</a:t>
                      </a:r>
                    </a:p>
                  </a:txBody>
                  <a:tcPr marL="299259" marR="299259"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572139">
                <a:tc>
                  <a:txBody>
                    <a:bodyPr/>
                    <a:lstStyle/>
                    <a:p>
                      <a:pPr algn="ctr"/>
                      <a:r>
                        <a:rPr lang="en-US" sz="1800" dirty="0">
                          <a:latin typeface="+mn-lt"/>
                        </a:rPr>
                        <a:t>f</a:t>
                      </a:r>
                      <a:r>
                        <a:rPr lang="en-US" sz="1800" baseline="-25000" dirty="0">
                          <a:latin typeface="+mn-lt"/>
                        </a:rPr>
                        <a:t>4</a:t>
                      </a:r>
                    </a:p>
                  </a:txBody>
                  <a:tcPr marL="299259" marR="299259"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latin typeface="+mn-lt"/>
                        </a:rPr>
                        <a:t>=  w</a:t>
                      </a:r>
                      <a:r>
                        <a:rPr lang="en-US" sz="1800" baseline="-25000" dirty="0">
                          <a:latin typeface="+mn-lt"/>
                        </a:rPr>
                        <a:t>41</a:t>
                      </a:r>
                      <a:r>
                        <a:rPr lang="en-US" sz="1800" dirty="0">
                          <a:latin typeface="+mn-lt"/>
                        </a:rPr>
                        <a:t>x</a:t>
                      </a:r>
                      <a:r>
                        <a:rPr lang="en-US" sz="1800" baseline="-25000" dirty="0">
                          <a:latin typeface="+mn-lt"/>
                        </a:rPr>
                        <a:t>1</a:t>
                      </a:r>
                      <a:r>
                        <a:rPr lang="en-US" sz="1800" baseline="0" dirty="0">
                          <a:latin typeface="+mn-lt"/>
                        </a:rPr>
                        <a:t> + </a:t>
                      </a:r>
                      <a:r>
                        <a:rPr lang="en-US" sz="1800" dirty="0">
                          <a:latin typeface="+mn-lt"/>
                        </a:rPr>
                        <a:t>w</a:t>
                      </a:r>
                      <a:r>
                        <a:rPr lang="en-US" sz="1800" baseline="-25000" dirty="0">
                          <a:latin typeface="+mn-lt"/>
                        </a:rPr>
                        <a:t>42</a:t>
                      </a:r>
                      <a:r>
                        <a:rPr lang="en-US" sz="1800" dirty="0">
                          <a:latin typeface="+mn-lt"/>
                        </a:rPr>
                        <a:t>x</a:t>
                      </a:r>
                      <a:r>
                        <a:rPr lang="en-US" sz="1800" baseline="-25000" dirty="0">
                          <a:latin typeface="+mn-lt"/>
                        </a:rPr>
                        <a:t>2 </a:t>
                      </a:r>
                      <a:r>
                        <a:rPr lang="en-US" sz="1800" baseline="0" dirty="0">
                          <a:latin typeface="+mn-lt"/>
                        </a:rPr>
                        <a:t>+ </a:t>
                      </a:r>
                      <a:r>
                        <a:rPr lang="en-US" sz="1800" dirty="0">
                          <a:latin typeface="+mn-lt"/>
                        </a:rPr>
                        <a:t>w</a:t>
                      </a:r>
                      <a:r>
                        <a:rPr lang="en-US" sz="1800" baseline="-25000" dirty="0">
                          <a:latin typeface="+mn-lt"/>
                        </a:rPr>
                        <a:t>43</a:t>
                      </a:r>
                      <a:r>
                        <a:rPr lang="en-US" sz="1800" dirty="0">
                          <a:latin typeface="+mn-lt"/>
                        </a:rPr>
                        <a:t>x</a:t>
                      </a:r>
                      <a:r>
                        <a:rPr lang="en-US" sz="1800" baseline="-25000" dirty="0">
                          <a:latin typeface="+mn-lt"/>
                        </a:rPr>
                        <a:t>3</a:t>
                      </a:r>
                      <a:r>
                        <a:rPr lang="en-US" sz="1800" baseline="0" dirty="0">
                          <a:latin typeface="+mn-lt"/>
                        </a:rPr>
                        <a:t> + </a:t>
                      </a:r>
                      <a:r>
                        <a:rPr lang="en-US" sz="1800" dirty="0">
                          <a:latin typeface="+mn-lt"/>
                        </a:rPr>
                        <a:t>w</a:t>
                      </a:r>
                      <a:r>
                        <a:rPr lang="en-US" sz="1800" baseline="-25000" dirty="0">
                          <a:latin typeface="+mn-lt"/>
                        </a:rPr>
                        <a:t>44</a:t>
                      </a:r>
                      <a:r>
                        <a:rPr lang="en-US" sz="1800" dirty="0">
                          <a:latin typeface="+mn-lt"/>
                        </a:rPr>
                        <a:t>x</a:t>
                      </a:r>
                      <a:r>
                        <a:rPr lang="en-US" sz="1800" baseline="-25000" dirty="0">
                          <a:latin typeface="+mn-lt"/>
                        </a:rPr>
                        <a:t>4</a:t>
                      </a:r>
                    </a:p>
                  </a:txBody>
                  <a:tcPr marL="299259" marR="299259"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3"/>
                  </a:ext>
                </a:extLst>
              </a:tr>
            </a:tbl>
          </a:graphicData>
        </a:graphic>
      </p:graphicFrame>
      <p:sp>
        <p:nvSpPr>
          <p:cNvPr id="3" name="Content Placeholder 2"/>
          <p:cNvSpPr>
            <a:spLocks noGrp="1"/>
          </p:cNvSpPr>
          <p:nvPr>
            <p:ph sz="half" idx="2"/>
          </p:nvPr>
        </p:nvSpPr>
        <p:spPr>
          <a:xfrm>
            <a:off x="2004060" y="1770018"/>
            <a:ext cx="8229600" cy="2667000"/>
          </a:xfrm>
        </p:spPr>
        <p:txBody>
          <a:bodyPr>
            <a:normAutofit fontScale="55000" lnSpcReduction="20000"/>
          </a:bodyPr>
          <a:lstStyle/>
          <a:p>
            <a:r>
              <a:rPr lang="en-US" dirty="0"/>
              <a:t>Output</a:t>
            </a:r>
          </a:p>
          <a:p>
            <a:pPr lvl="1"/>
            <a:r>
              <a:rPr lang="en-US" dirty="0"/>
              <a:t>Estimates for </a:t>
            </a:r>
            <a:r>
              <a:rPr lang="en-US" dirty="0">
                <a:sym typeface="Symbol" pitchFamily="18" charset="2"/>
              </a:rPr>
              <a:t>w’s</a:t>
            </a:r>
          </a:p>
          <a:p>
            <a:pPr lvl="1"/>
            <a:r>
              <a:rPr lang="en-US" dirty="0">
                <a:sym typeface="Symbol" pitchFamily="18" charset="2"/>
              </a:rPr>
              <a:t>Values for f’s</a:t>
            </a:r>
            <a:endParaRPr lang="en-US" dirty="0"/>
          </a:p>
          <a:p>
            <a:endParaRPr lang="en-US" dirty="0"/>
          </a:p>
          <a:p>
            <a:r>
              <a:rPr lang="en-US" dirty="0"/>
              <a:t>Analysis reveals:</a:t>
            </a:r>
          </a:p>
          <a:p>
            <a:pPr lvl="1"/>
            <a:r>
              <a:rPr lang="en-US" dirty="0"/>
              <a:t>How much of the original variance is explained</a:t>
            </a:r>
          </a:p>
          <a:p>
            <a:pPr lvl="1"/>
            <a:r>
              <a:rPr lang="en-US" dirty="0"/>
              <a:t>Estimates for </a:t>
            </a:r>
            <a:r>
              <a:rPr lang="en-US" dirty="0">
                <a:sym typeface="Symbol" pitchFamily="18" charset="2"/>
              </a:rPr>
              <a:t>’s</a:t>
            </a:r>
          </a:p>
          <a:p>
            <a:pPr lvl="2"/>
            <a:r>
              <a:rPr lang="en-US" dirty="0">
                <a:sym typeface="Symbol" pitchFamily="18" charset="2"/>
              </a:rPr>
              <a:t>Correlations between f’s and x’s</a:t>
            </a:r>
          </a:p>
          <a:p>
            <a:endParaRPr lang="en-US" dirty="0"/>
          </a:p>
          <a:p>
            <a:r>
              <a:rPr lang="en-US" dirty="0"/>
              <a:t>Decide which factors to keep</a:t>
            </a:r>
            <a:endParaRPr lang="en-GB" dirty="0"/>
          </a:p>
        </p:txBody>
      </p:sp>
    </p:spTree>
    <p:extLst>
      <p:ext uri="{BB962C8B-B14F-4D97-AF65-F5344CB8AC3E}">
        <p14:creationId xmlns:p14="http://schemas.microsoft.com/office/powerpoint/2010/main" val="5726488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Graphical Illustration</a:t>
            </a:r>
            <a:endParaRPr lang="en-US" dirty="0"/>
          </a:p>
        </p:txBody>
      </p:sp>
      <p:pic>
        <p:nvPicPr>
          <p:cNvPr id="1026"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3347353" y="1949413"/>
            <a:ext cx="5541744" cy="38164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Principal Component Analysis</a:t>
            </a:r>
            <a:endParaRPr lang="en-US" dirty="0"/>
          </a:p>
        </p:txBody>
      </p:sp>
      <p:graphicFrame>
        <p:nvGraphicFramePr>
          <p:cNvPr id="9" name="Content Placeholder 7"/>
          <p:cNvGraphicFramePr>
            <a:graphicFrameLocks noGrp="1"/>
          </p:cNvGraphicFramePr>
          <p:nvPr>
            <p:ph sz="half" idx="1"/>
          </p:nvPr>
        </p:nvGraphicFramePr>
        <p:xfrm>
          <a:off x="2590800" y="3962400"/>
          <a:ext cx="5943600" cy="2362200"/>
        </p:xfrm>
        <a:graphic>
          <a:graphicData uri="http://schemas.openxmlformats.org/drawingml/2006/table">
            <a:tbl>
              <a:tblPr>
                <a:tableStyleId>{5C22544A-7EE6-4342-B048-85BDC9FD1C3A}</a:tableStyleId>
              </a:tblPr>
              <a:tblGrid>
                <a:gridCol w="1435827">
                  <a:extLst>
                    <a:ext uri="{9D8B030D-6E8A-4147-A177-3AD203B41FA5}">
                      <a16:colId xmlns:a16="http://schemas.microsoft.com/office/drawing/2014/main" val="20000"/>
                    </a:ext>
                  </a:extLst>
                </a:gridCol>
                <a:gridCol w="4507773">
                  <a:extLst>
                    <a:ext uri="{9D8B030D-6E8A-4147-A177-3AD203B41FA5}">
                      <a16:colId xmlns:a16="http://schemas.microsoft.com/office/drawing/2014/main" val="20001"/>
                    </a:ext>
                  </a:extLst>
                </a:gridCol>
              </a:tblGrid>
              <a:tr h="590550">
                <a:tc>
                  <a:txBody>
                    <a:bodyPr/>
                    <a:lstStyle/>
                    <a:p>
                      <a:pPr algn="ctr"/>
                      <a:r>
                        <a:rPr lang="en-US" sz="1800" dirty="0">
                          <a:latin typeface="+mn-lt"/>
                        </a:rPr>
                        <a:t>f</a:t>
                      </a:r>
                      <a:r>
                        <a:rPr lang="en-US" sz="1800" baseline="-25000" dirty="0">
                          <a:latin typeface="+mn-lt"/>
                        </a:rPr>
                        <a:t>1</a:t>
                      </a:r>
                    </a:p>
                  </a:txBody>
                  <a:tcPr marL="299259" marR="299259"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l"/>
                      <a:r>
                        <a:rPr lang="en-US" sz="1800" dirty="0">
                          <a:latin typeface="+mn-lt"/>
                        </a:rPr>
                        <a:t>=  w</a:t>
                      </a:r>
                      <a:r>
                        <a:rPr lang="en-US" sz="1800" baseline="-25000" dirty="0">
                          <a:latin typeface="+mn-lt"/>
                        </a:rPr>
                        <a:t>11</a:t>
                      </a:r>
                      <a:r>
                        <a:rPr lang="en-US" sz="1800" dirty="0">
                          <a:latin typeface="+mn-lt"/>
                        </a:rPr>
                        <a:t>x</a:t>
                      </a:r>
                      <a:r>
                        <a:rPr lang="en-US" sz="1800" baseline="-25000" dirty="0">
                          <a:latin typeface="+mn-lt"/>
                        </a:rPr>
                        <a:t>1</a:t>
                      </a:r>
                      <a:r>
                        <a:rPr lang="en-US" sz="1800" baseline="0" dirty="0">
                          <a:latin typeface="+mn-lt"/>
                        </a:rPr>
                        <a:t> + </a:t>
                      </a:r>
                      <a:r>
                        <a:rPr lang="en-US" sz="1800" dirty="0">
                          <a:latin typeface="+mn-lt"/>
                        </a:rPr>
                        <a:t>w</a:t>
                      </a:r>
                      <a:r>
                        <a:rPr lang="en-US" sz="1800" baseline="-25000" dirty="0">
                          <a:latin typeface="+mn-lt"/>
                        </a:rPr>
                        <a:t>12</a:t>
                      </a:r>
                      <a:r>
                        <a:rPr lang="en-US" sz="1800" dirty="0">
                          <a:latin typeface="+mn-lt"/>
                        </a:rPr>
                        <a:t>x</a:t>
                      </a:r>
                      <a:r>
                        <a:rPr lang="en-US" sz="1800" baseline="-25000" dirty="0">
                          <a:latin typeface="+mn-lt"/>
                        </a:rPr>
                        <a:t>2 </a:t>
                      </a:r>
                      <a:r>
                        <a:rPr lang="en-US" sz="1800" dirty="0">
                          <a:latin typeface="+mn-lt"/>
                        </a:rPr>
                        <a:t>+ w</a:t>
                      </a:r>
                      <a:r>
                        <a:rPr lang="en-US" sz="1800" baseline="-25000" dirty="0">
                          <a:latin typeface="+mn-lt"/>
                        </a:rPr>
                        <a:t>13</a:t>
                      </a:r>
                      <a:r>
                        <a:rPr lang="en-US" sz="1800" dirty="0">
                          <a:latin typeface="+mn-lt"/>
                        </a:rPr>
                        <a:t>x</a:t>
                      </a:r>
                      <a:r>
                        <a:rPr lang="en-US" sz="1800" baseline="-25000" dirty="0">
                          <a:latin typeface="+mn-lt"/>
                        </a:rPr>
                        <a:t>3</a:t>
                      </a:r>
                      <a:r>
                        <a:rPr lang="en-US" sz="1800" baseline="0" dirty="0">
                          <a:latin typeface="+mn-lt"/>
                        </a:rPr>
                        <a:t> + </a:t>
                      </a:r>
                      <a:r>
                        <a:rPr lang="en-US" sz="1800" dirty="0">
                          <a:latin typeface="+mn-lt"/>
                        </a:rPr>
                        <a:t>w</a:t>
                      </a:r>
                      <a:r>
                        <a:rPr lang="en-US" sz="1800" baseline="-25000" dirty="0">
                          <a:latin typeface="+mn-lt"/>
                        </a:rPr>
                        <a:t>14</a:t>
                      </a:r>
                      <a:r>
                        <a:rPr lang="en-US" sz="1800" dirty="0">
                          <a:latin typeface="+mn-lt"/>
                        </a:rPr>
                        <a:t>x</a:t>
                      </a:r>
                      <a:r>
                        <a:rPr lang="en-US" sz="1800" baseline="-25000" dirty="0">
                          <a:latin typeface="+mn-lt"/>
                        </a:rPr>
                        <a:t>4</a:t>
                      </a:r>
                    </a:p>
                  </a:txBody>
                  <a:tcPr marL="299259" marR="299259"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590550">
                <a:tc>
                  <a:txBody>
                    <a:bodyPr/>
                    <a:lstStyle/>
                    <a:p>
                      <a:pPr algn="ctr"/>
                      <a:r>
                        <a:rPr lang="en-US" sz="1800" dirty="0">
                          <a:latin typeface="+mn-lt"/>
                        </a:rPr>
                        <a:t>f</a:t>
                      </a:r>
                      <a:r>
                        <a:rPr lang="en-US" sz="1800" baseline="-25000" dirty="0">
                          <a:latin typeface="+mn-lt"/>
                        </a:rPr>
                        <a:t>2</a:t>
                      </a:r>
                    </a:p>
                  </a:txBody>
                  <a:tcPr marL="299259" marR="299259"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latin typeface="+mn-lt"/>
                        </a:rPr>
                        <a:t>=  w</a:t>
                      </a:r>
                      <a:r>
                        <a:rPr lang="en-US" sz="1800" baseline="-25000" dirty="0">
                          <a:latin typeface="+mn-lt"/>
                        </a:rPr>
                        <a:t>21</a:t>
                      </a:r>
                      <a:r>
                        <a:rPr lang="en-US" sz="1800" dirty="0">
                          <a:latin typeface="+mn-lt"/>
                        </a:rPr>
                        <a:t>x</a:t>
                      </a:r>
                      <a:r>
                        <a:rPr lang="en-US" sz="1800" baseline="-25000" dirty="0">
                          <a:latin typeface="+mn-lt"/>
                        </a:rPr>
                        <a:t>1</a:t>
                      </a:r>
                      <a:r>
                        <a:rPr lang="en-US" sz="1800" baseline="0" dirty="0">
                          <a:latin typeface="+mn-lt"/>
                        </a:rPr>
                        <a:t> + </a:t>
                      </a:r>
                      <a:r>
                        <a:rPr lang="en-US" sz="1800" dirty="0">
                          <a:latin typeface="+mn-lt"/>
                        </a:rPr>
                        <a:t>w</a:t>
                      </a:r>
                      <a:r>
                        <a:rPr lang="en-US" sz="1800" baseline="-25000" dirty="0">
                          <a:latin typeface="+mn-lt"/>
                        </a:rPr>
                        <a:t>22</a:t>
                      </a:r>
                      <a:r>
                        <a:rPr lang="en-US" sz="1800" dirty="0">
                          <a:latin typeface="+mn-lt"/>
                        </a:rPr>
                        <a:t>x</a:t>
                      </a:r>
                      <a:r>
                        <a:rPr lang="en-US" sz="1800" baseline="-25000" dirty="0">
                          <a:latin typeface="+mn-lt"/>
                        </a:rPr>
                        <a:t>2 </a:t>
                      </a:r>
                      <a:r>
                        <a:rPr lang="en-US" sz="1800" dirty="0">
                          <a:latin typeface="+mn-lt"/>
                        </a:rPr>
                        <a:t>+ w</a:t>
                      </a:r>
                      <a:r>
                        <a:rPr lang="en-US" sz="1800" baseline="-25000" dirty="0">
                          <a:latin typeface="+mn-lt"/>
                        </a:rPr>
                        <a:t>23</a:t>
                      </a:r>
                      <a:r>
                        <a:rPr lang="en-US" sz="1800" dirty="0">
                          <a:latin typeface="+mn-lt"/>
                        </a:rPr>
                        <a:t>x</a:t>
                      </a:r>
                      <a:r>
                        <a:rPr lang="en-US" sz="1800" baseline="-25000" dirty="0">
                          <a:latin typeface="+mn-lt"/>
                        </a:rPr>
                        <a:t>3</a:t>
                      </a:r>
                      <a:r>
                        <a:rPr lang="en-US" sz="1800" baseline="0" dirty="0">
                          <a:latin typeface="+mn-lt"/>
                        </a:rPr>
                        <a:t> + </a:t>
                      </a:r>
                      <a:r>
                        <a:rPr lang="en-US" sz="1800" dirty="0">
                          <a:latin typeface="+mn-lt"/>
                        </a:rPr>
                        <a:t>w</a:t>
                      </a:r>
                      <a:r>
                        <a:rPr lang="en-US" sz="1800" baseline="-25000" dirty="0">
                          <a:latin typeface="+mn-lt"/>
                        </a:rPr>
                        <a:t>24</a:t>
                      </a:r>
                      <a:r>
                        <a:rPr lang="en-US" sz="1800" dirty="0">
                          <a:latin typeface="+mn-lt"/>
                        </a:rPr>
                        <a:t>x</a:t>
                      </a:r>
                      <a:r>
                        <a:rPr lang="en-US" sz="1800" baseline="-25000" dirty="0">
                          <a:latin typeface="+mn-lt"/>
                        </a:rPr>
                        <a:t>4</a:t>
                      </a:r>
                    </a:p>
                  </a:txBody>
                  <a:tcPr marL="299259" marR="299259"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590550">
                <a:tc>
                  <a:txBody>
                    <a:bodyPr/>
                    <a:lstStyle/>
                    <a:p>
                      <a:pPr algn="ctr"/>
                      <a:r>
                        <a:rPr lang="en-US" sz="1800" dirty="0">
                          <a:latin typeface="+mn-lt"/>
                        </a:rPr>
                        <a:t>f</a:t>
                      </a:r>
                      <a:r>
                        <a:rPr lang="en-US" sz="1800" baseline="-25000" dirty="0">
                          <a:latin typeface="+mn-lt"/>
                        </a:rPr>
                        <a:t>3</a:t>
                      </a:r>
                    </a:p>
                  </a:txBody>
                  <a:tcPr marL="299259" marR="299259"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latin typeface="+mn-lt"/>
                        </a:rPr>
                        <a:t>=  w</a:t>
                      </a:r>
                      <a:r>
                        <a:rPr lang="en-US" sz="1800" baseline="-25000" dirty="0">
                          <a:latin typeface="+mn-lt"/>
                        </a:rPr>
                        <a:t>31</a:t>
                      </a:r>
                      <a:r>
                        <a:rPr lang="en-US" sz="1800" dirty="0">
                          <a:latin typeface="+mn-lt"/>
                        </a:rPr>
                        <a:t>x</a:t>
                      </a:r>
                      <a:r>
                        <a:rPr lang="en-US" sz="1800" baseline="-25000" dirty="0">
                          <a:latin typeface="+mn-lt"/>
                        </a:rPr>
                        <a:t>1</a:t>
                      </a:r>
                      <a:r>
                        <a:rPr lang="en-US" sz="1800" baseline="0" dirty="0">
                          <a:latin typeface="+mn-lt"/>
                        </a:rPr>
                        <a:t> + </a:t>
                      </a:r>
                      <a:r>
                        <a:rPr lang="en-US" sz="1800" dirty="0">
                          <a:latin typeface="+mn-lt"/>
                        </a:rPr>
                        <a:t>w</a:t>
                      </a:r>
                      <a:r>
                        <a:rPr lang="en-US" sz="1800" baseline="-25000" dirty="0">
                          <a:latin typeface="+mn-lt"/>
                        </a:rPr>
                        <a:t>32</a:t>
                      </a:r>
                      <a:r>
                        <a:rPr lang="en-US" sz="1800" dirty="0">
                          <a:latin typeface="+mn-lt"/>
                        </a:rPr>
                        <a:t>x</a:t>
                      </a:r>
                      <a:r>
                        <a:rPr lang="en-US" sz="1800" baseline="-25000" dirty="0">
                          <a:latin typeface="+mn-lt"/>
                        </a:rPr>
                        <a:t>2 </a:t>
                      </a:r>
                      <a:r>
                        <a:rPr lang="en-US" sz="1800" dirty="0">
                          <a:latin typeface="+mn-lt"/>
                        </a:rPr>
                        <a:t>+ w</a:t>
                      </a:r>
                      <a:r>
                        <a:rPr lang="en-US" sz="1800" baseline="-25000" dirty="0">
                          <a:latin typeface="+mn-lt"/>
                        </a:rPr>
                        <a:t>33</a:t>
                      </a:r>
                      <a:r>
                        <a:rPr lang="en-US" sz="1800" dirty="0">
                          <a:latin typeface="+mn-lt"/>
                        </a:rPr>
                        <a:t>x</a:t>
                      </a:r>
                      <a:r>
                        <a:rPr lang="en-US" sz="1800" baseline="-25000" dirty="0">
                          <a:latin typeface="+mn-lt"/>
                        </a:rPr>
                        <a:t>3</a:t>
                      </a:r>
                      <a:r>
                        <a:rPr lang="en-US" sz="1800" baseline="0" dirty="0">
                          <a:latin typeface="+mn-lt"/>
                        </a:rPr>
                        <a:t> + </a:t>
                      </a:r>
                      <a:r>
                        <a:rPr lang="en-US" sz="1800" dirty="0">
                          <a:latin typeface="+mn-lt"/>
                        </a:rPr>
                        <a:t>w</a:t>
                      </a:r>
                      <a:r>
                        <a:rPr lang="en-US" sz="1800" baseline="-25000" dirty="0">
                          <a:latin typeface="+mn-lt"/>
                        </a:rPr>
                        <a:t>34</a:t>
                      </a:r>
                      <a:r>
                        <a:rPr lang="en-US" sz="1800" dirty="0">
                          <a:latin typeface="+mn-lt"/>
                        </a:rPr>
                        <a:t>x</a:t>
                      </a:r>
                      <a:r>
                        <a:rPr lang="en-US" sz="1800" baseline="-25000" dirty="0">
                          <a:latin typeface="+mn-lt"/>
                        </a:rPr>
                        <a:t>4</a:t>
                      </a:r>
                    </a:p>
                  </a:txBody>
                  <a:tcPr marL="299259" marR="299259"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590550">
                <a:tc>
                  <a:txBody>
                    <a:bodyPr/>
                    <a:lstStyle/>
                    <a:p>
                      <a:pPr algn="ctr"/>
                      <a:r>
                        <a:rPr lang="en-US" sz="1800" dirty="0">
                          <a:latin typeface="+mn-lt"/>
                        </a:rPr>
                        <a:t>f</a:t>
                      </a:r>
                      <a:r>
                        <a:rPr lang="en-US" sz="1800" baseline="-25000" dirty="0">
                          <a:latin typeface="+mn-lt"/>
                        </a:rPr>
                        <a:t>4</a:t>
                      </a:r>
                    </a:p>
                  </a:txBody>
                  <a:tcPr marL="299259" marR="299259"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latin typeface="+mn-lt"/>
                        </a:rPr>
                        <a:t>=  w</a:t>
                      </a:r>
                      <a:r>
                        <a:rPr lang="en-US" sz="1800" baseline="-25000" dirty="0">
                          <a:latin typeface="+mn-lt"/>
                        </a:rPr>
                        <a:t>41</a:t>
                      </a:r>
                      <a:r>
                        <a:rPr lang="en-US" sz="1800" dirty="0">
                          <a:latin typeface="+mn-lt"/>
                        </a:rPr>
                        <a:t>x</a:t>
                      </a:r>
                      <a:r>
                        <a:rPr lang="en-US" sz="1800" baseline="-25000" dirty="0">
                          <a:latin typeface="+mn-lt"/>
                        </a:rPr>
                        <a:t>1</a:t>
                      </a:r>
                      <a:r>
                        <a:rPr lang="en-US" sz="1800" baseline="0" dirty="0">
                          <a:latin typeface="+mn-lt"/>
                        </a:rPr>
                        <a:t> + </a:t>
                      </a:r>
                      <a:r>
                        <a:rPr lang="en-US" sz="1800" dirty="0">
                          <a:latin typeface="+mn-lt"/>
                        </a:rPr>
                        <a:t>w</a:t>
                      </a:r>
                      <a:r>
                        <a:rPr lang="en-US" sz="1800" baseline="-25000" dirty="0">
                          <a:latin typeface="+mn-lt"/>
                        </a:rPr>
                        <a:t>42</a:t>
                      </a:r>
                      <a:r>
                        <a:rPr lang="en-US" sz="1800" dirty="0">
                          <a:latin typeface="+mn-lt"/>
                        </a:rPr>
                        <a:t>x</a:t>
                      </a:r>
                      <a:r>
                        <a:rPr lang="en-US" sz="1800" baseline="-25000" dirty="0">
                          <a:latin typeface="+mn-lt"/>
                        </a:rPr>
                        <a:t>2 </a:t>
                      </a:r>
                      <a:r>
                        <a:rPr lang="en-US" sz="1800" baseline="0" dirty="0">
                          <a:latin typeface="+mn-lt"/>
                        </a:rPr>
                        <a:t>+ </a:t>
                      </a:r>
                      <a:r>
                        <a:rPr lang="en-US" sz="1800" dirty="0">
                          <a:latin typeface="+mn-lt"/>
                        </a:rPr>
                        <a:t>w</a:t>
                      </a:r>
                      <a:r>
                        <a:rPr lang="en-US" sz="1800" baseline="-25000" dirty="0">
                          <a:latin typeface="+mn-lt"/>
                        </a:rPr>
                        <a:t>43</a:t>
                      </a:r>
                      <a:r>
                        <a:rPr lang="en-US" sz="1800" dirty="0">
                          <a:latin typeface="+mn-lt"/>
                        </a:rPr>
                        <a:t>x</a:t>
                      </a:r>
                      <a:r>
                        <a:rPr lang="en-US" sz="1800" baseline="-25000" dirty="0">
                          <a:latin typeface="+mn-lt"/>
                        </a:rPr>
                        <a:t>3</a:t>
                      </a:r>
                      <a:r>
                        <a:rPr lang="en-US" sz="1800" baseline="0" dirty="0">
                          <a:latin typeface="+mn-lt"/>
                        </a:rPr>
                        <a:t> + </a:t>
                      </a:r>
                      <a:r>
                        <a:rPr lang="en-US" sz="1800" dirty="0">
                          <a:latin typeface="+mn-lt"/>
                        </a:rPr>
                        <a:t>w</a:t>
                      </a:r>
                      <a:r>
                        <a:rPr lang="en-US" sz="1800" baseline="-25000" dirty="0">
                          <a:latin typeface="+mn-lt"/>
                        </a:rPr>
                        <a:t>44</a:t>
                      </a:r>
                      <a:r>
                        <a:rPr lang="en-US" sz="1800" dirty="0">
                          <a:latin typeface="+mn-lt"/>
                        </a:rPr>
                        <a:t>x</a:t>
                      </a:r>
                      <a:r>
                        <a:rPr lang="en-US" sz="1800" baseline="-25000" dirty="0">
                          <a:latin typeface="+mn-lt"/>
                        </a:rPr>
                        <a:t>4</a:t>
                      </a:r>
                    </a:p>
                  </a:txBody>
                  <a:tcPr marL="299259" marR="299259"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3"/>
                  </a:ext>
                </a:extLst>
              </a:tr>
            </a:tbl>
          </a:graphicData>
        </a:graphic>
      </p:graphicFrame>
      <p:sp>
        <p:nvSpPr>
          <p:cNvPr id="3" name="Content Placeholder 2"/>
          <p:cNvSpPr>
            <a:spLocks noGrp="1"/>
          </p:cNvSpPr>
          <p:nvPr>
            <p:ph sz="half" idx="2"/>
          </p:nvPr>
        </p:nvSpPr>
        <p:spPr/>
        <p:txBody>
          <a:bodyPr/>
          <a:lstStyle/>
          <a:p>
            <a:r>
              <a:rPr lang="en-GB"/>
              <a:t>Linear combination of existing variables such that:</a:t>
            </a:r>
          </a:p>
          <a:p>
            <a:pPr lvl="1"/>
            <a:r>
              <a:rPr lang="en-GB"/>
              <a:t>Var(f1) &gt; Var(f2) &gt; Var(f3) &gt; Var(f4) </a:t>
            </a:r>
          </a:p>
          <a:p>
            <a:endParaRPr lang="en-GB"/>
          </a:p>
          <a:p>
            <a:r>
              <a:rPr lang="en-GB"/>
              <a:t>All f’s are uncorrelated</a:t>
            </a:r>
            <a:endParaRPr lang="en-GB" dirty="0"/>
          </a:p>
        </p:txBody>
      </p:sp>
    </p:spTree>
    <p:extLst>
      <p:ext uri="{BB962C8B-B14F-4D97-AF65-F5344CB8AC3E}">
        <p14:creationId xmlns:p14="http://schemas.microsoft.com/office/powerpoint/2010/main" val="5295315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Principal Component Analysis</a:t>
            </a:r>
            <a:endParaRPr lang="en-US" dirty="0"/>
          </a:p>
        </p:txBody>
      </p:sp>
      <p:sp>
        <p:nvSpPr>
          <p:cNvPr id="6" name="Content Placeholder 5"/>
          <p:cNvSpPr>
            <a:spLocks noGrp="1"/>
          </p:cNvSpPr>
          <p:nvPr>
            <p:ph idx="1"/>
          </p:nvPr>
        </p:nvSpPr>
        <p:spPr/>
        <p:txBody>
          <a:bodyPr/>
          <a:lstStyle/>
          <a:p>
            <a:r>
              <a:rPr lang="en-US" dirty="0"/>
              <a:t>What we hope for …</a:t>
            </a:r>
          </a:p>
          <a:p>
            <a:endParaRPr lang="en-US" dirty="0"/>
          </a:p>
          <a:p>
            <a:endParaRPr lang="en-US" dirty="0"/>
          </a:p>
          <a:p>
            <a:endParaRPr lang="en-US" dirty="0"/>
          </a:p>
          <a:p>
            <a:endParaRPr lang="en-US" dirty="0"/>
          </a:p>
          <a:p>
            <a:r>
              <a:rPr lang="en-US" dirty="0"/>
              <a:t>Calculate f</a:t>
            </a:r>
            <a:r>
              <a:rPr lang="en-US" baseline="-25000" dirty="0"/>
              <a:t>1</a:t>
            </a:r>
            <a:r>
              <a:rPr lang="en-US" dirty="0"/>
              <a:t> and f</a:t>
            </a:r>
            <a:r>
              <a:rPr lang="en-US" baseline="-25000" dirty="0"/>
              <a:t>2</a:t>
            </a:r>
            <a:r>
              <a:rPr lang="en-US" dirty="0"/>
              <a:t> from original variables</a:t>
            </a:r>
          </a:p>
          <a:p>
            <a:r>
              <a:rPr lang="en-US" dirty="0"/>
              <a:t>Use f</a:t>
            </a:r>
            <a:r>
              <a:rPr lang="en-US" baseline="-25000" dirty="0"/>
              <a:t>1</a:t>
            </a:r>
            <a:r>
              <a:rPr lang="en-US" dirty="0"/>
              <a:t> and f</a:t>
            </a:r>
            <a:r>
              <a:rPr lang="en-US" baseline="-25000" dirty="0"/>
              <a:t>2</a:t>
            </a:r>
            <a:r>
              <a:rPr lang="en-US" dirty="0"/>
              <a:t> in additional analysis</a:t>
            </a:r>
          </a:p>
        </p:txBody>
      </p:sp>
      <p:pic>
        <p:nvPicPr>
          <p:cNvPr id="205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b="50000"/>
          <a:stretch/>
        </p:blipFill>
        <p:spPr bwMode="auto">
          <a:xfrm>
            <a:off x="1981200" y="2624139"/>
            <a:ext cx="8229600" cy="1185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Factor Analysis</a:t>
            </a:r>
          </a:p>
        </p:txBody>
      </p:sp>
      <p:sp>
        <p:nvSpPr>
          <p:cNvPr id="5" name="Text Placeholder 4"/>
          <p:cNvSpPr>
            <a:spLocks noGrp="1"/>
          </p:cNvSpPr>
          <p:nvPr>
            <p:ph type="body" idx="1"/>
          </p:nvPr>
        </p:nvSpPr>
        <p:spPr/>
        <p:txBody>
          <a:bodyPr anchor="ctr"/>
          <a:lstStyle/>
          <a:p>
            <a:r>
              <a:rPr lang="en-GB" dirty="0"/>
              <a:t>An Example</a:t>
            </a:r>
          </a:p>
        </p:txBody>
      </p:sp>
    </p:spTree>
    <p:extLst>
      <p:ext uri="{BB962C8B-B14F-4D97-AF65-F5344CB8AC3E}">
        <p14:creationId xmlns:p14="http://schemas.microsoft.com/office/powerpoint/2010/main" val="35116877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a:t>An Example: Toothpaste</a:t>
            </a:r>
            <a:endParaRPr lang="en-US" dirty="0"/>
          </a:p>
        </p:txBody>
      </p:sp>
      <p:graphicFrame>
        <p:nvGraphicFramePr>
          <p:cNvPr id="461" name="Content Placeholder 460"/>
          <p:cNvGraphicFramePr>
            <a:graphicFrameLocks noGrp="1"/>
          </p:cNvGraphicFramePr>
          <p:nvPr>
            <p:ph idx="1"/>
          </p:nvPr>
        </p:nvGraphicFramePr>
        <p:xfrm>
          <a:off x="2346326" y="1846263"/>
          <a:ext cx="7543805" cy="4233862"/>
        </p:xfrm>
        <a:graphic>
          <a:graphicData uri="http://schemas.openxmlformats.org/drawingml/2006/table">
            <a:tbl>
              <a:tblPr firstRow="1" bandRow="1">
                <a:tableStyleId>{5C22544A-7EE6-4342-B048-85BDC9FD1C3A}</a:tableStyleId>
              </a:tblPr>
              <a:tblGrid>
                <a:gridCol w="3681667">
                  <a:extLst>
                    <a:ext uri="{9D8B030D-6E8A-4147-A177-3AD203B41FA5}">
                      <a16:colId xmlns:a16="http://schemas.microsoft.com/office/drawing/2014/main" val="20000"/>
                    </a:ext>
                  </a:extLst>
                </a:gridCol>
                <a:gridCol w="938465">
                  <a:extLst>
                    <a:ext uri="{9D8B030D-6E8A-4147-A177-3AD203B41FA5}">
                      <a16:colId xmlns:a16="http://schemas.microsoft.com/office/drawing/2014/main" val="20001"/>
                    </a:ext>
                  </a:extLst>
                </a:gridCol>
                <a:gridCol w="404261">
                  <a:extLst>
                    <a:ext uri="{9D8B030D-6E8A-4147-A177-3AD203B41FA5}">
                      <a16:colId xmlns:a16="http://schemas.microsoft.com/office/drawing/2014/main" val="20002"/>
                    </a:ext>
                  </a:extLst>
                </a:gridCol>
                <a:gridCol w="404261">
                  <a:extLst>
                    <a:ext uri="{9D8B030D-6E8A-4147-A177-3AD203B41FA5}">
                      <a16:colId xmlns:a16="http://schemas.microsoft.com/office/drawing/2014/main" val="20003"/>
                    </a:ext>
                  </a:extLst>
                </a:gridCol>
                <a:gridCol w="404261">
                  <a:extLst>
                    <a:ext uri="{9D8B030D-6E8A-4147-A177-3AD203B41FA5}">
                      <a16:colId xmlns:a16="http://schemas.microsoft.com/office/drawing/2014/main" val="20004"/>
                    </a:ext>
                  </a:extLst>
                </a:gridCol>
                <a:gridCol w="404261">
                  <a:extLst>
                    <a:ext uri="{9D8B030D-6E8A-4147-A177-3AD203B41FA5}">
                      <a16:colId xmlns:a16="http://schemas.microsoft.com/office/drawing/2014/main" val="20005"/>
                    </a:ext>
                  </a:extLst>
                </a:gridCol>
                <a:gridCol w="404261">
                  <a:extLst>
                    <a:ext uri="{9D8B030D-6E8A-4147-A177-3AD203B41FA5}">
                      <a16:colId xmlns:a16="http://schemas.microsoft.com/office/drawing/2014/main" val="20006"/>
                    </a:ext>
                  </a:extLst>
                </a:gridCol>
                <a:gridCol w="902368">
                  <a:extLst>
                    <a:ext uri="{9D8B030D-6E8A-4147-A177-3AD203B41FA5}">
                      <a16:colId xmlns:a16="http://schemas.microsoft.com/office/drawing/2014/main" val="20007"/>
                    </a:ext>
                  </a:extLst>
                </a:gridCol>
              </a:tblGrid>
              <a:tr h="688762">
                <a:tc>
                  <a:txBody>
                    <a:bodyPr/>
                    <a:lstStyle/>
                    <a:p>
                      <a:endParaRPr lang="en-US" sz="1400" dirty="0"/>
                    </a:p>
                  </a:txBody>
                  <a:tcPr marL="86627" marR="86627" anchor="ctr"/>
                </a:tc>
                <a:tc>
                  <a:txBody>
                    <a:bodyPr/>
                    <a:lstStyle/>
                    <a:p>
                      <a:pPr algn="ctr"/>
                      <a:r>
                        <a:rPr lang="en-US" sz="1400" dirty="0"/>
                        <a:t>Strongly Disagree</a:t>
                      </a:r>
                    </a:p>
                  </a:txBody>
                  <a:tcPr marL="86627" marR="86627" anchor="ctr"/>
                </a:tc>
                <a:tc>
                  <a:txBody>
                    <a:bodyPr/>
                    <a:lstStyle/>
                    <a:p>
                      <a:pPr algn="ctr"/>
                      <a:endParaRPr lang="en-US" sz="1400" dirty="0"/>
                    </a:p>
                  </a:txBody>
                  <a:tcPr marL="86627" marR="86627" anchor="ctr"/>
                </a:tc>
                <a:tc>
                  <a:txBody>
                    <a:bodyPr/>
                    <a:lstStyle/>
                    <a:p>
                      <a:pPr algn="ctr"/>
                      <a:endParaRPr lang="en-US" sz="1400" dirty="0"/>
                    </a:p>
                  </a:txBody>
                  <a:tcPr marL="86627" marR="86627" anchor="ctr"/>
                </a:tc>
                <a:tc>
                  <a:txBody>
                    <a:bodyPr/>
                    <a:lstStyle/>
                    <a:p>
                      <a:pPr algn="ctr"/>
                      <a:endParaRPr lang="en-US" sz="1400" dirty="0"/>
                    </a:p>
                  </a:txBody>
                  <a:tcPr marL="86627" marR="86627" anchor="ctr"/>
                </a:tc>
                <a:tc>
                  <a:txBody>
                    <a:bodyPr/>
                    <a:lstStyle/>
                    <a:p>
                      <a:pPr algn="ctr"/>
                      <a:endParaRPr lang="en-US" sz="1400" dirty="0"/>
                    </a:p>
                  </a:txBody>
                  <a:tcPr marL="86627" marR="86627" anchor="ctr"/>
                </a:tc>
                <a:tc>
                  <a:txBody>
                    <a:bodyPr/>
                    <a:lstStyle/>
                    <a:p>
                      <a:pPr algn="ctr"/>
                      <a:endParaRPr lang="en-US" sz="1400" dirty="0"/>
                    </a:p>
                  </a:txBody>
                  <a:tcPr marL="86627" marR="86627" anchor="ctr"/>
                </a:tc>
                <a:tc>
                  <a:txBody>
                    <a:bodyPr/>
                    <a:lstStyle/>
                    <a:p>
                      <a:pPr algn="ctr"/>
                      <a:r>
                        <a:rPr lang="en-US" sz="1400" dirty="0"/>
                        <a:t>Strongly Agree</a:t>
                      </a:r>
                    </a:p>
                  </a:txBody>
                  <a:tcPr marL="86627" marR="86627" anchor="ctr"/>
                </a:tc>
                <a:extLst>
                  <a:ext uri="{0D108BD9-81ED-4DB2-BD59-A6C34878D82A}">
                    <a16:rowId xmlns:a16="http://schemas.microsoft.com/office/drawing/2014/main" val="10000"/>
                  </a:ext>
                </a:extLst>
              </a:tr>
              <a:tr h="688762">
                <a:tc>
                  <a:txBody>
                    <a:bodyPr/>
                    <a:lstStyle/>
                    <a:p>
                      <a:r>
                        <a:rPr lang="en-US" sz="1400" dirty="0"/>
                        <a:t>It is important to buy a toothpaste that prevents cavities.</a:t>
                      </a:r>
                    </a:p>
                  </a:txBody>
                  <a:tcPr marL="86627" marR="86627" anchor="ctr"/>
                </a:tc>
                <a:tc>
                  <a:txBody>
                    <a:bodyPr/>
                    <a:lstStyle/>
                    <a:p>
                      <a:pPr algn="ctr"/>
                      <a:r>
                        <a:rPr lang="en-US" sz="1400" dirty="0"/>
                        <a:t>1</a:t>
                      </a:r>
                    </a:p>
                  </a:txBody>
                  <a:tcPr marL="86627" marR="86627" anchor="ctr"/>
                </a:tc>
                <a:tc>
                  <a:txBody>
                    <a:bodyPr/>
                    <a:lstStyle/>
                    <a:p>
                      <a:pPr algn="ctr"/>
                      <a:r>
                        <a:rPr lang="en-US" sz="1400" dirty="0"/>
                        <a:t>2</a:t>
                      </a:r>
                    </a:p>
                  </a:txBody>
                  <a:tcPr marL="86627" marR="86627" anchor="ctr"/>
                </a:tc>
                <a:tc>
                  <a:txBody>
                    <a:bodyPr/>
                    <a:lstStyle/>
                    <a:p>
                      <a:pPr algn="ctr"/>
                      <a:r>
                        <a:rPr lang="en-US" sz="1400" dirty="0"/>
                        <a:t>3</a:t>
                      </a:r>
                    </a:p>
                  </a:txBody>
                  <a:tcPr marL="86627" marR="86627" anchor="ctr"/>
                </a:tc>
                <a:tc>
                  <a:txBody>
                    <a:bodyPr/>
                    <a:lstStyle/>
                    <a:p>
                      <a:pPr algn="ctr"/>
                      <a:r>
                        <a:rPr lang="en-US" sz="1400" dirty="0"/>
                        <a:t>4</a:t>
                      </a:r>
                    </a:p>
                  </a:txBody>
                  <a:tcPr marL="86627" marR="86627" anchor="ctr"/>
                </a:tc>
                <a:tc>
                  <a:txBody>
                    <a:bodyPr/>
                    <a:lstStyle/>
                    <a:p>
                      <a:pPr algn="ctr"/>
                      <a:r>
                        <a:rPr lang="en-US" sz="1400" dirty="0"/>
                        <a:t>5</a:t>
                      </a:r>
                    </a:p>
                  </a:txBody>
                  <a:tcPr marL="86627" marR="86627" anchor="ctr"/>
                </a:tc>
                <a:tc>
                  <a:txBody>
                    <a:bodyPr/>
                    <a:lstStyle/>
                    <a:p>
                      <a:pPr algn="ctr"/>
                      <a:r>
                        <a:rPr lang="en-US" sz="1400" dirty="0"/>
                        <a:t>6</a:t>
                      </a:r>
                    </a:p>
                  </a:txBody>
                  <a:tcPr marL="86627" marR="86627" anchor="ctr"/>
                </a:tc>
                <a:tc>
                  <a:txBody>
                    <a:bodyPr/>
                    <a:lstStyle/>
                    <a:p>
                      <a:pPr algn="ctr"/>
                      <a:r>
                        <a:rPr lang="en-US" sz="1400" dirty="0"/>
                        <a:t>7</a:t>
                      </a:r>
                    </a:p>
                  </a:txBody>
                  <a:tcPr marL="86627" marR="86627" anchor="ctr"/>
                </a:tc>
                <a:extLst>
                  <a:ext uri="{0D108BD9-81ED-4DB2-BD59-A6C34878D82A}">
                    <a16:rowId xmlns:a16="http://schemas.microsoft.com/office/drawing/2014/main" val="10001"/>
                  </a:ext>
                </a:extLst>
              </a:tr>
              <a:tr h="492938">
                <a:tc>
                  <a:txBody>
                    <a:bodyPr/>
                    <a:lstStyle/>
                    <a:p>
                      <a:r>
                        <a:rPr lang="en-US" sz="1400" dirty="0"/>
                        <a:t>I like a toothpaste that gives shiny teeth.</a:t>
                      </a:r>
                    </a:p>
                  </a:txBody>
                  <a:tcPr marL="86627" marR="86627" anchor="ctr"/>
                </a:tc>
                <a:tc>
                  <a:txBody>
                    <a:bodyPr/>
                    <a:lstStyle/>
                    <a:p>
                      <a:pPr algn="ctr"/>
                      <a:r>
                        <a:rPr lang="en-US" sz="1400" dirty="0"/>
                        <a:t>1</a:t>
                      </a:r>
                    </a:p>
                  </a:txBody>
                  <a:tcPr marL="86627" marR="86627" anchor="ctr"/>
                </a:tc>
                <a:tc>
                  <a:txBody>
                    <a:bodyPr/>
                    <a:lstStyle/>
                    <a:p>
                      <a:pPr algn="ctr"/>
                      <a:r>
                        <a:rPr lang="en-US" sz="1400" dirty="0"/>
                        <a:t>2</a:t>
                      </a:r>
                    </a:p>
                  </a:txBody>
                  <a:tcPr marL="86627" marR="86627" anchor="ctr"/>
                </a:tc>
                <a:tc>
                  <a:txBody>
                    <a:bodyPr/>
                    <a:lstStyle/>
                    <a:p>
                      <a:pPr algn="ctr"/>
                      <a:r>
                        <a:rPr lang="en-US" sz="1400" dirty="0"/>
                        <a:t>3</a:t>
                      </a:r>
                    </a:p>
                  </a:txBody>
                  <a:tcPr marL="86627" marR="86627" anchor="ctr"/>
                </a:tc>
                <a:tc>
                  <a:txBody>
                    <a:bodyPr/>
                    <a:lstStyle/>
                    <a:p>
                      <a:pPr algn="ctr"/>
                      <a:r>
                        <a:rPr lang="en-US" sz="1400" dirty="0"/>
                        <a:t>4</a:t>
                      </a:r>
                    </a:p>
                  </a:txBody>
                  <a:tcPr marL="86627" marR="86627" anchor="ctr"/>
                </a:tc>
                <a:tc>
                  <a:txBody>
                    <a:bodyPr/>
                    <a:lstStyle/>
                    <a:p>
                      <a:pPr algn="ctr"/>
                      <a:r>
                        <a:rPr lang="en-US" sz="1400" dirty="0"/>
                        <a:t>5</a:t>
                      </a:r>
                    </a:p>
                  </a:txBody>
                  <a:tcPr marL="86627" marR="86627" anchor="ctr"/>
                </a:tc>
                <a:tc>
                  <a:txBody>
                    <a:bodyPr/>
                    <a:lstStyle/>
                    <a:p>
                      <a:pPr algn="ctr"/>
                      <a:r>
                        <a:rPr lang="en-US" sz="1400" dirty="0"/>
                        <a:t>6</a:t>
                      </a:r>
                    </a:p>
                  </a:txBody>
                  <a:tcPr marL="86627" marR="86627" anchor="ctr"/>
                </a:tc>
                <a:tc>
                  <a:txBody>
                    <a:bodyPr/>
                    <a:lstStyle/>
                    <a:p>
                      <a:pPr algn="ctr"/>
                      <a:r>
                        <a:rPr lang="en-US" sz="1400" dirty="0"/>
                        <a:t>7</a:t>
                      </a:r>
                    </a:p>
                  </a:txBody>
                  <a:tcPr marL="86627" marR="86627" anchor="ctr"/>
                </a:tc>
                <a:extLst>
                  <a:ext uri="{0D108BD9-81ED-4DB2-BD59-A6C34878D82A}">
                    <a16:rowId xmlns:a16="http://schemas.microsoft.com/office/drawing/2014/main" val="10002"/>
                  </a:ext>
                </a:extLst>
              </a:tr>
              <a:tr h="492938">
                <a:tc>
                  <a:txBody>
                    <a:bodyPr/>
                    <a:lstStyle/>
                    <a:p>
                      <a:r>
                        <a:rPr lang="en-US" sz="1400" dirty="0"/>
                        <a:t>A toothpaste should strengthen your gums.</a:t>
                      </a:r>
                    </a:p>
                  </a:txBody>
                  <a:tcPr marL="86627" marR="86627" anchor="ctr"/>
                </a:tc>
                <a:tc>
                  <a:txBody>
                    <a:bodyPr/>
                    <a:lstStyle/>
                    <a:p>
                      <a:pPr algn="ctr"/>
                      <a:r>
                        <a:rPr lang="en-US" sz="1400" dirty="0"/>
                        <a:t>1</a:t>
                      </a:r>
                    </a:p>
                  </a:txBody>
                  <a:tcPr marL="86627" marR="86627" anchor="ctr"/>
                </a:tc>
                <a:tc>
                  <a:txBody>
                    <a:bodyPr/>
                    <a:lstStyle/>
                    <a:p>
                      <a:pPr algn="ctr"/>
                      <a:r>
                        <a:rPr lang="en-US" sz="1400" dirty="0"/>
                        <a:t>2</a:t>
                      </a:r>
                    </a:p>
                  </a:txBody>
                  <a:tcPr marL="86627" marR="86627" anchor="ctr"/>
                </a:tc>
                <a:tc>
                  <a:txBody>
                    <a:bodyPr/>
                    <a:lstStyle/>
                    <a:p>
                      <a:pPr algn="ctr"/>
                      <a:r>
                        <a:rPr lang="en-US" sz="1400" dirty="0"/>
                        <a:t>3</a:t>
                      </a:r>
                    </a:p>
                  </a:txBody>
                  <a:tcPr marL="86627" marR="86627" anchor="ctr"/>
                </a:tc>
                <a:tc>
                  <a:txBody>
                    <a:bodyPr/>
                    <a:lstStyle/>
                    <a:p>
                      <a:pPr algn="ctr"/>
                      <a:r>
                        <a:rPr lang="en-US" sz="1400" dirty="0"/>
                        <a:t>4</a:t>
                      </a:r>
                    </a:p>
                  </a:txBody>
                  <a:tcPr marL="86627" marR="86627" anchor="ctr"/>
                </a:tc>
                <a:tc>
                  <a:txBody>
                    <a:bodyPr/>
                    <a:lstStyle/>
                    <a:p>
                      <a:pPr algn="ctr"/>
                      <a:r>
                        <a:rPr lang="en-US" sz="1400" dirty="0"/>
                        <a:t>5</a:t>
                      </a:r>
                    </a:p>
                  </a:txBody>
                  <a:tcPr marL="86627" marR="86627" anchor="ctr"/>
                </a:tc>
                <a:tc>
                  <a:txBody>
                    <a:bodyPr/>
                    <a:lstStyle/>
                    <a:p>
                      <a:pPr algn="ctr"/>
                      <a:r>
                        <a:rPr lang="en-US" sz="1400" dirty="0"/>
                        <a:t>6</a:t>
                      </a:r>
                    </a:p>
                  </a:txBody>
                  <a:tcPr marL="86627" marR="86627" anchor="ctr"/>
                </a:tc>
                <a:tc>
                  <a:txBody>
                    <a:bodyPr/>
                    <a:lstStyle/>
                    <a:p>
                      <a:pPr algn="ctr"/>
                      <a:r>
                        <a:rPr lang="en-US" sz="1400" dirty="0"/>
                        <a:t>7</a:t>
                      </a:r>
                    </a:p>
                  </a:txBody>
                  <a:tcPr marL="86627" marR="86627" anchor="ctr"/>
                </a:tc>
                <a:extLst>
                  <a:ext uri="{0D108BD9-81ED-4DB2-BD59-A6C34878D82A}">
                    <a16:rowId xmlns:a16="http://schemas.microsoft.com/office/drawing/2014/main" val="10003"/>
                  </a:ext>
                </a:extLst>
              </a:tr>
              <a:tr h="492938">
                <a:tc>
                  <a:txBody>
                    <a:bodyPr/>
                    <a:lstStyle/>
                    <a:p>
                      <a:r>
                        <a:rPr lang="en-US" sz="1400" dirty="0"/>
                        <a:t>I</a:t>
                      </a:r>
                      <a:r>
                        <a:rPr lang="en-US" sz="1400" baseline="0" dirty="0"/>
                        <a:t> prefer a toothpaste that freshens breath.</a:t>
                      </a:r>
                      <a:endParaRPr lang="en-US" sz="1400" dirty="0"/>
                    </a:p>
                  </a:txBody>
                  <a:tcPr marL="86627" marR="86627" anchor="ctr"/>
                </a:tc>
                <a:tc>
                  <a:txBody>
                    <a:bodyPr/>
                    <a:lstStyle/>
                    <a:p>
                      <a:pPr algn="ctr"/>
                      <a:r>
                        <a:rPr lang="en-US" sz="1400" dirty="0"/>
                        <a:t>1</a:t>
                      </a:r>
                    </a:p>
                  </a:txBody>
                  <a:tcPr marL="86627" marR="86627" anchor="ctr"/>
                </a:tc>
                <a:tc>
                  <a:txBody>
                    <a:bodyPr/>
                    <a:lstStyle/>
                    <a:p>
                      <a:pPr algn="ctr"/>
                      <a:r>
                        <a:rPr lang="en-US" sz="1400" dirty="0"/>
                        <a:t>2</a:t>
                      </a:r>
                    </a:p>
                  </a:txBody>
                  <a:tcPr marL="86627" marR="86627" anchor="ctr"/>
                </a:tc>
                <a:tc>
                  <a:txBody>
                    <a:bodyPr/>
                    <a:lstStyle/>
                    <a:p>
                      <a:pPr algn="ctr"/>
                      <a:r>
                        <a:rPr lang="en-US" sz="1400" dirty="0"/>
                        <a:t>3</a:t>
                      </a:r>
                    </a:p>
                  </a:txBody>
                  <a:tcPr marL="86627" marR="86627" anchor="ctr"/>
                </a:tc>
                <a:tc>
                  <a:txBody>
                    <a:bodyPr/>
                    <a:lstStyle/>
                    <a:p>
                      <a:pPr algn="ctr"/>
                      <a:r>
                        <a:rPr lang="en-US" sz="1400" dirty="0"/>
                        <a:t>4</a:t>
                      </a:r>
                    </a:p>
                  </a:txBody>
                  <a:tcPr marL="86627" marR="86627" anchor="ctr"/>
                </a:tc>
                <a:tc>
                  <a:txBody>
                    <a:bodyPr/>
                    <a:lstStyle/>
                    <a:p>
                      <a:pPr algn="ctr"/>
                      <a:r>
                        <a:rPr lang="en-US" sz="1400" dirty="0"/>
                        <a:t>5</a:t>
                      </a:r>
                    </a:p>
                  </a:txBody>
                  <a:tcPr marL="86627" marR="86627" anchor="ctr"/>
                </a:tc>
                <a:tc>
                  <a:txBody>
                    <a:bodyPr/>
                    <a:lstStyle/>
                    <a:p>
                      <a:pPr algn="ctr"/>
                      <a:r>
                        <a:rPr lang="en-US" sz="1400" dirty="0"/>
                        <a:t>6</a:t>
                      </a:r>
                    </a:p>
                  </a:txBody>
                  <a:tcPr marL="86627" marR="86627" anchor="ctr"/>
                </a:tc>
                <a:tc>
                  <a:txBody>
                    <a:bodyPr/>
                    <a:lstStyle/>
                    <a:p>
                      <a:pPr algn="ctr"/>
                      <a:r>
                        <a:rPr lang="en-US" sz="1400" dirty="0"/>
                        <a:t>7</a:t>
                      </a:r>
                    </a:p>
                  </a:txBody>
                  <a:tcPr marL="86627" marR="86627" anchor="ctr"/>
                </a:tc>
                <a:extLst>
                  <a:ext uri="{0D108BD9-81ED-4DB2-BD59-A6C34878D82A}">
                    <a16:rowId xmlns:a16="http://schemas.microsoft.com/office/drawing/2014/main" val="10004"/>
                  </a:ext>
                </a:extLst>
              </a:tr>
              <a:tr h="688762">
                <a:tc>
                  <a:txBody>
                    <a:bodyPr/>
                    <a:lstStyle/>
                    <a:p>
                      <a:r>
                        <a:rPr lang="en-US" sz="1400" dirty="0"/>
                        <a:t>Prevention of tooth decay is not an important benefit offered by toothpaste</a:t>
                      </a:r>
                    </a:p>
                  </a:txBody>
                  <a:tcPr marL="86627" marR="86627" anchor="ctr"/>
                </a:tc>
                <a:tc>
                  <a:txBody>
                    <a:bodyPr/>
                    <a:lstStyle/>
                    <a:p>
                      <a:pPr algn="ctr"/>
                      <a:r>
                        <a:rPr lang="en-US" sz="1400" dirty="0"/>
                        <a:t>1</a:t>
                      </a:r>
                    </a:p>
                  </a:txBody>
                  <a:tcPr marL="86627" marR="86627" anchor="ctr"/>
                </a:tc>
                <a:tc>
                  <a:txBody>
                    <a:bodyPr/>
                    <a:lstStyle/>
                    <a:p>
                      <a:pPr algn="ctr"/>
                      <a:r>
                        <a:rPr lang="en-US" sz="1400" dirty="0"/>
                        <a:t>2</a:t>
                      </a:r>
                    </a:p>
                  </a:txBody>
                  <a:tcPr marL="86627" marR="86627" anchor="ctr"/>
                </a:tc>
                <a:tc>
                  <a:txBody>
                    <a:bodyPr/>
                    <a:lstStyle/>
                    <a:p>
                      <a:pPr algn="ctr"/>
                      <a:r>
                        <a:rPr lang="en-US" sz="1400" dirty="0"/>
                        <a:t>3</a:t>
                      </a:r>
                    </a:p>
                  </a:txBody>
                  <a:tcPr marL="86627" marR="86627" anchor="ctr"/>
                </a:tc>
                <a:tc>
                  <a:txBody>
                    <a:bodyPr/>
                    <a:lstStyle/>
                    <a:p>
                      <a:pPr algn="ctr"/>
                      <a:r>
                        <a:rPr lang="en-US" sz="1400" dirty="0"/>
                        <a:t>4</a:t>
                      </a:r>
                    </a:p>
                  </a:txBody>
                  <a:tcPr marL="86627" marR="86627" anchor="ctr"/>
                </a:tc>
                <a:tc>
                  <a:txBody>
                    <a:bodyPr/>
                    <a:lstStyle/>
                    <a:p>
                      <a:pPr algn="ctr"/>
                      <a:r>
                        <a:rPr lang="en-US" sz="1400" dirty="0"/>
                        <a:t>5</a:t>
                      </a:r>
                    </a:p>
                  </a:txBody>
                  <a:tcPr marL="86627" marR="86627" anchor="ctr"/>
                </a:tc>
                <a:tc>
                  <a:txBody>
                    <a:bodyPr/>
                    <a:lstStyle/>
                    <a:p>
                      <a:pPr algn="ctr"/>
                      <a:r>
                        <a:rPr lang="en-US" sz="1400" dirty="0"/>
                        <a:t>6</a:t>
                      </a:r>
                    </a:p>
                  </a:txBody>
                  <a:tcPr marL="86627" marR="86627" anchor="ctr"/>
                </a:tc>
                <a:tc>
                  <a:txBody>
                    <a:bodyPr/>
                    <a:lstStyle/>
                    <a:p>
                      <a:pPr algn="ctr"/>
                      <a:r>
                        <a:rPr lang="en-US" sz="1400" dirty="0"/>
                        <a:t>7</a:t>
                      </a:r>
                    </a:p>
                  </a:txBody>
                  <a:tcPr marL="86627" marR="86627" anchor="ctr"/>
                </a:tc>
                <a:extLst>
                  <a:ext uri="{0D108BD9-81ED-4DB2-BD59-A6C34878D82A}">
                    <a16:rowId xmlns:a16="http://schemas.microsoft.com/office/drawing/2014/main" val="10005"/>
                  </a:ext>
                </a:extLst>
              </a:tr>
              <a:tr h="688762">
                <a:tc>
                  <a:txBody>
                    <a:bodyPr/>
                    <a:lstStyle/>
                    <a:p>
                      <a:r>
                        <a:rPr lang="en-US" sz="1400" dirty="0"/>
                        <a:t>The most important consideration in buying a toothpaste is attractive teeth.</a:t>
                      </a:r>
                    </a:p>
                  </a:txBody>
                  <a:tcPr marL="86627" marR="86627" anchor="ctr"/>
                </a:tc>
                <a:tc>
                  <a:txBody>
                    <a:bodyPr/>
                    <a:lstStyle/>
                    <a:p>
                      <a:pPr algn="ctr"/>
                      <a:r>
                        <a:rPr lang="en-US" sz="1400" dirty="0"/>
                        <a:t>1</a:t>
                      </a:r>
                    </a:p>
                  </a:txBody>
                  <a:tcPr marL="86627" marR="86627" anchor="ctr"/>
                </a:tc>
                <a:tc>
                  <a:txBody>
                    <a:bodyPr/>
                    <a:lstStyle/>
                    <a:p>
                      <a:pPr algn="ctr"/>
                      <a:r>
                        <a:rPr lang="en-US" sz="1400" dirty="0"/>
                        <a:t>2</a:t>
                      </a:r>
                    </a:p>
                  </a:txBody>
                  <a:tcPr marL="86627" marR="86627" anchor="ctr"/>
                </a:tc>
                <a:tc>
                  <a:txBody>
                    <a:bodyPr/>
                    <a:lstStyle/>
                    <a:p>
                      <a:pPr algn="ctr"/>
                      <a:r>
                        <a:rPr lang="en-US" sz="1400" dirty="0"/>
                        <a:t>3</a:t>
                      </a:r>
                    </a:p>
                  </a:txBody>
                  <a:tcPr marL="86627" marR="86627" anchor="ctr"/>
                </a:tc>
                <a:tc>
                  <a:txBody>
                    <a:bodyPr/>
                    <a:lstStyle/>
                    <a:p>
                      <a:pPr algn="ctr"/>
                      <a:r>
                        <a:rPr lang="en-US" sz="1400" dirty="0"/>
                        <a:t>4</a:t>
                      </a:r>
                    </a:p>
                  </a:txBody>
                  <a:tcPr marL="86627" marR="86627" anchor="ctr"/>
                </a:tc>
                <a:tc>
                  <a:txBody>
                    <a:bodyPr/>
                    <a:lstStyle/>
                    <a:p>
                      <a:pPr algn="ctr"/>
                      <a:r>
                        <a:rPr lang="en-US" sz="1400" dirty="0"/>
                        <a:t>5</a:t>
                      </a:r>
                    </a:p>
                  </a:txBody>
                  <a:tcPr marL="86627" marR="86627" anchor="ctr"/>
                </a:tc>
                <a:tc>
                  <a:txBody>
                    <a:bodyPr/>
                    <a:lstStyle/>
                    <a:p>
                      <a:pPr algn="ctr"/>
                      <a:r>
                        <a:rPr lang="en-US" sz="1400" dirty="0"/>
                        <a:t>6</a:t>
                      </a:r>
                    </a:p>
                  </a:txBody>
                  <a:tcPr marL="86627" marR="86627" anchor="ctr"/>
                </a:tc>
                <a:tc>
                  <a:txBody>
                    <a:bodyPr/>
                    <a:lstStyle/>
                    <a:p>
                      <a:pPr algn="ctr"/>
                      <a:r>
                        <a:rPr lang="en-US" sz="1400" dirty="0"/>
                        <a:t>7</a:t>
                      </a:r>
                    </a:p>
                  </a:txBody>
                  <a:tcPr marL="86627" marR="86627" anchor="ctr"/>
                </a:tc>
                <a:extLst>
                  <a:ext uri="{0D108BD9-81ED-4DB2-BD59-A6C34878D82A}">
                    <a16:rowId xmlns:a16="http://schemas.microsoft.com/office/drawing/2014/main" val="10006"/>
                  </a:ext>
                </a:extLst>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A979A-7855-4BAA-A49A-B6CB9F12C4C3}"/>
              </a:ext>
            </a:extLst>
          </p:cNvPr>
          <p:cNvSpPr>
            <a:spLocks noGrp="1"/>
          </p:cNvSpPr>
          <p:nvPr>
            <p:ph type="title"/>
          </p:nvPr>
        </p:nvSpPr>
        <p:spPr>
          <a:xfrm>
            <a:off x="838200" y="365125"/>
            <a:ext cx="10515600" cy="4321175"/>
          </a:xfrm>
        </p:spPr>
        <p:txBody>
          <a:bodyPr>
            <a:normAutofit/>
          </a:bodyPr>
          <a:lstStyle/>
          <a:p>
            <a:br>
              <a:rPr lang="en-GB" dirty="0"/>
            </a:br>
            <a:r>
              <a:rPr lang="en-US" altLang="en-US" sz="9600" dirty="0"/>
              <a:t>Factor Analysis</a:t>
            </a:r>
            <a:r>
              <a:rPr lang="en-GB" sz="9600" dirty="0"/>
              <a:t>. </a:t>
            </a:r>
            <a:br>
              <a:rPr lang="en-GB" dirty="0"/>
            </a:br>
            <a:endParaRPr lang="en-GB" dirty="0"/>
          </a:p>
        </p:txBody>
      </p:sp>
      <p:sp>
        <p:nvSpPr>
          <p:cNvPr id="4" name="Slide Number Placeholder 3">
            <a:extLst>
              <a:ext uri="{FF2B5EF4-FFF2-40B4-BE49-F238E27FC236}">
                <a16:creationId xmlns:a16="http://schemas.microsoft.com/office/drawing/2014/main" id="{48BEDB43-8770-4881-9F2E-8F7BF12533A4}"/>
              </a:ext>
            </a:extLst>
          </p:cNvPr>
          <p:cNvSpPr>
            <a:spLocks noGrp="1"/>
          </p:cNvSpPr>
          <p:nvPr>
            <p:ph type="sldNum" sz="quarter" idx="12"/>
          </p:nvPr>
        </p:nvSpPr>
        <p:spPr/>
        <p:txBody>
          <a:bodyPr/>
          <a:lstStyle/>
          <a:p>
            <a:fld id="{CA1C95B1-5CC9-4D12-9684-4E90CAB9F105}" type="slidenum">
              <a:rPr lang="en-GB" smtClean="0"/>
              <a:t>2</a:t>
            </a:fld>
            <a:endParaRPr lang="en-GB"/>
          </a:p>
        </p:txBody>
      </p:sp>
    </p:spTree>
    <p:extLst>
      <p:ext uri="{BB962C8B-B14F-4D97-AF65-F5344CB8AC3E}">
        <p14:creationId xmlns:p14="http://schemas.microsoft.com/office/powerpoint/2010/main" val="33399754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EFA / PCA</a:t>
            </a:r>
            <a:endParaRPr lang="en-US" dirty="0"/>
          </a:p>
        </p:txBody>
      </p:sp>
      <p:sp>
        <p:nvSpPr>
          <p:cNvPr id="6" name="Text Placeholder 5"/>
          <p:cNvSpPr>
            <a:spLocks noGrp="1"/>
          </p:cNvSpPr>
          <p:nvPr>
            <p:ph type="body" idx="1"/>
          </p:nvPr>
        </p:nvSpPr>
        <p:spPr/>
        <p:txBody>
          <a:bodyPr/>
          <a:lstStyle/>
          <a:p>
            <a:pPr algn="ctr"/>
            <a:r>
              <a:rPr lang="en-US" dirty="0"/>
              <a:t>Starting Data</a:t>
            </a:r>
          </a:p>
        </p:txBody>
      </p:sp>
      <p:pic>
        <p:nvPicPr>
          <p:cNvPr id="3" name="Content Placeholder 2"/>
          <p:cNvPicPr>
            <a:picLocks noGrp="1" noChangeAspect="1" noChangeArrowheads="1"/>
          </p:cNvPicPr>
          <p:nvPr>
            <p:ph sz="half" idx="2"/>
          </p:nvPr>
        </p:nvPicPr>
        <p:blipFill>
          <a:blip r:embed="rId3" cstate="print">
            <a:extLst>
              <a:ext uri="{28A0092B-C50C-407E-A947-70E740481C1C}">
                <a14:useLocalDpi xmlns:a14="http://schemas.microsoft.com/office/drawing/2010/main" val="0"/>
              </a:ext>
            </a:extLst>
          </a:blip>
          <a:stretch>
            <a:fillRect/>
          </a:stretch>
        </p:blipFill>
        <p:spPr bwMode="auto">
          <a:xfrm>
            <a:off x="2346325" y="3184636"/>
            <a:ext cx="3703638" cy="20825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Text Placeholder 7"/>
          <p:cNvSpPr>
            <a:spLocks noGrp="1"/>
          </p:cNvSpPr>
          <p:nvPr>
            <p:ph type="body" sz="quarter" idx="3"/>
          </p:nvPr>
        </p:nvSpPr>
        <p:spPr/>
        <p:txBody>
          <a:bodyPr/>
          <a:lstStyle/>
          <a:p>
            <a:pPr algn="ctr"/>
            <a:r>
              <a:rPr lang="en-US" dirty="0"/>
              <a:t>Ending Data</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Descriptives &amp; Correlations</a:t>
            </a:r>
          </a:p>
        </p:txBody>
      </p:sp>
      <p:pic>
        <p:nvPicPr>
          <p:cNvPr id="4" name="Picture 2"/>
          <p:cNvPicPr>
            <a:picLocks noGrp="1" noChangeAspect="1" noChangeArrowheads="1"/>
          </p:cNvPicPr>
          <p:nvPr>
            <p:ph idx="1"/>
          </p:nvPr>
        </p:nvPicPr>
        <p:blipFill>
          <a:blip r:embed="rId3" cstate="print">
            <a:extLst>
              <a:ext uri="{28A0092B-C50C-407E-A947-70E740481C1C}">
                <a14:useLocalDpi xmlns:a14="http://schemas.microsoft.com/office/drawing/2010/main" val="0"/>
              </a:ext>
            </a:extLst>
          </a:blip>
          <a:stretch>
            <a:fillRect/>
          </a:stretch>
        </p:blipFill>
        <p:spPr bwMode="auto">
          <a:xfrm>
            <a:off x="2542470" y="1846264"/>
            <a:ext cx="7151511" cy="40227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291324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a:t>Descriptives</a:t>
            </a:r>
          </a:p>
        </p:txBody>
      </p:sp>
      <p:sp>
        <p:nvSpPr>
          <p:cNvPr id="5" name="Content Placeholder 4"/>
          <p:cNvSpPr>
            <a:spLocks noGrp="1"/>
          </p:cNvSpPr>
          <p:nvPr>
            <p:ph sz="half" idx="1"/>
          </p:nvPr>
        </p:nvSpPr>
        <p:spPr/>
        <p:txBody>
          <a:bodyPr/>
          <a:lstStyle/>
          <a:p>
            <a:r>
              <a:rPr lang="en-GB" dirty="0"/>
              <a:t>Typically want sample (n) &gt; 50</a:t>
            </a:r>
          </a:p>
          <a:p>
            <a:r>
              <a:rPr lang="en-GB" dirty="0"/>
              <a:t>5 observations per variable </a:t>
            </a:r>
          </a:p>
          <a:p>
            <a:endParaRPr lang="en-GB" dirty="0"/>
          </a:p>
        </p:txBody>
      </p:sp>
      <p:pic>
        <p:nvPicPr>
          <p:cNvPr id="5123" name="Picture 3"/>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tretch>
            <a:fillRect/>
          </a:stretch>
        </p:blipFill>
        <p:spPr bwMode="auto">
          <a:xfrm>
            <a:off x="6188075" y="3036494"/>
            <a:ext cx="3702050" cy="1642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105245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a:t>Correlations &gt; .30</a:t>
            </a:r>
          </a:p>
        </p:txBody>
      </p:sp>
      <p:pic>
        <p:nvPicPr>
          <p:cNvPr id="7171" name="Picture 3"/>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2346325" y="1881868"/>
            <a:ext cx="7543800" cy="39515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Oval 7"/>
          <p:cNvSpPr/>
          <p:nvPr/>
        </p:nvSpPr>
        <p:spPr>
          <a:xfrm>
            <a:off x="5105400" y="3678555"/>
            <a:ext cx="609600" cy="232410"/>
          </a:xfrm>
          <a:prstGeom prst="ellipse">
            <a:avLst/>
          </a:prstGeom>
          <a:noFill/>
          <a:ln w="28575"/>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dirty="0"/>
          </a:p>
        </p:txBody>
      </p:sp>
      <p:sp>
        <p:nvSpPr>
          <p:cNvPr id="9" name="Oval 8"/>
          <p:cNvSpPr/>
          <p:nvPr/>
        </p:nvSpPr>
        <p:spPr>
          <a:xfrm>
            <a:off x="5092700" y="4775200"/>
            <a:ext cx="609600" cy="304800"/>
          </a:xfrm>
          <a:prstGeom prst="ellipse">
            <a:avLst/>
          </a:prstGeom>
          <a:noFill/>
          <a:ln w="28575"/>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dirty="0"/>
          </a:p>
        </p:txBody>
      </p:sp>
      <p:sp>
        <p:nvSpPr>
          <p:cNvPr id="10" name="Oval 9"/>
          <p:cNvSpPr/>
          <p:nvPr/>
        </p:nvSpPr>
        <p:spPr>
          <a:xfrm>
            <a:off x="4876800" y="2133600"/>
            <a:ext cx="685800" cy="508000"/>
          </a:xfrm>
          <a:prstGeom prst="ellipse">
            <a:avLst/>
          </a:prstGeom>
          <a:noFill/>
          <a:ln w="28575"/>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dirty="0"/>
          </a:p>
        </p:txBody>
      </p:sp>
      <p:sp>
        <p:nvSpPr>
          <p:cNvPr id="12" name="Oval 11"/>
          <p:cNvSpPr/>
          <p:nvPr/>
        </p:nvSpPr>
        <p:spPr>
          <a:xfrm>
            <a:off x="5880100" y="4229100"/>
            <a:ext cx="609600" cy="304800"/>
          </a:xfrm>
          <a:prstGeom prst="ellipse">
            <a:avLst/>
          </a:prstGeom>
          <a:noFill/>
          <a:ln w="28575">
            <a:solidFill>
              <a:schemeClr val="accent3"/>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dirty="0"/>
          </a:p>
        </p:txBody>
      </p:sp>
      <p:sp>
        <p:nvSpPr>
          <p:cNvPr id="13" name="Oval 12"/>
          <p:cNvSpPr/>
          <p:nvPr/>
        </p:nvSpPr>
        <p:spPr>
          <a:xfrm>
            <a:off x="5880100" y="5334000"/>
            <a:ext cx="609600" cy="350520"/>
          </a:xfrm>
          <a:prstGeom prst="ellipse">
            <a:avLst/>
          </a:prstGeom>
          <a:noFill/>
          <a:ln w="28575">
            <a:solidFill>
              <a:schemeClr val="accent3"/>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dirty="0"/>
          </a:p>
        </p:txBody>
      </p:sp>
      <p:sp>
        <p:nvSpPr>
          <p:cNvPr id="14" name="Oval 13"/>
          <p:cNvSpPr/>
          <p:nvPr/>
        </p:nvSpPr>
        <p:spPr>
          <a:xfrm>
            <a:off x="5689600" y="2133600"/>
            <a:ext cx="800100" cy="495300"/>
          </a:xfrm>
          <a:prstGeom prst="ellipse">
            <a:avLst/>
          </a:prstGeom>
          <a:noFill/>
          <a:ln w="28575">
            <a:solidFill>
              <a:schemeClr val="accent3"/>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dirty="0"/>
          </a:p>
        </p:txBody>
      </p:sp>
      <p:sp>
        <p:nvSpPr>
          <p:cNvPr id="16" name="Oval 15"/>
          <p:cNvSpPr/>
          <p:nvPr/>
        </p:nvSpPr>
        <p:spPr>
          <a:xfrm>
            <a:off x="6781800" y="4775200"/>
            <a:ext cx="609600" cy="304800"/>
          </a:xfrm>
          <a:prstGeom prst="ellipse">
            <a:avLst/>
          </a:prstGeom>
          <a:noFill/>
          <a:ln w="28575"/>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dirty="0"/>
          </a:p>
        </p:txBody>
      </p:sp>
      <p:sp>
        <p:nvSpPr>
          <p:cNvPr id="17" name="Oval 16"/>
          <p:cNvSpPr/>
          <p:nvPr/>
        </p:nvSpPr>
        <p:spPr>
          <a:xfrm>
            <a:off x="7708900" y="5334000"/>
            <a:ext cx="609600" cy="304800"/>
          </a:xfrm>
          <a:prstGeom prst="ellipse">
            <a:avLst/>
          </a:prstGeom>
          <a:noFill/>
          <a:ln w="28575">
            <a:solidFill>
              <a:schemeClr val="accent3"/>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2608036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down)">
                                      <p:cBhvr>
                                        <p:cTn id="10" dur="500"/>
                                        <p:tgtEl>
                                          <p:spTgt spid="9"/>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wipe(down)">
                                      <p:cBhvr>
                                        <p:cTn id="13" dur="500"/>
                                        <p:tgtEl>
                                          <p:spTgt spid="10"/>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wipe(down)">
                                      <p:cBhvr>
                                        <p:cTn id="16" dur="500"/>
                                        <p:tgtEl>
                                          <p:spTgt spid="16"/>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anim calcmode="lin" valueType="num">
                                      <p:cBhvr>
                                        <p:cTn id="21" dur="500" fill="hold"/>
                                        <p:tgtEl>
                                          <p:spTgt spid="12"/>
                                        </p:tgtEl>
                                        <p:attrNameLst>
                                          <p:attrName>ppt_w</p:attrName>
                                        </p:attrNameLst>
                                      </p:cBhvr>
                                      <p:tavLst>
                                        <p:tav tm="0">
                                          <p:val>
                                            <p:fltVal val="0"/>
                                          </p:val>
                                        </p:tav>
                                        <p:tav tm="100000">
                                          <p:val>
                                            <p:strVal val="#ppt_w"/>
                                          </p:val>
                                        </p:tav>
                                      </p:tavLst>
                                    </p:anim>
                                    <p:anim calcmode="lin" valueType="num">
                                      <p:cBhvr>
                                        <p:cTn id="22" dur="500" fill="hold"/>
                                        <p:tgtEl>
                                          <p:spTgt spid="12"/>
                                        </p:tgtEl>
                                        <p:attrNameLst>
                                          <p:attrName>ppt_h</p:attrName>
                                        </p:attrNameLst>
                                      </p:cBhvr>
                                      <p:tavLst>
                                        <p:tav tm="0">
                                          <p:val>
                                            <p:fltVal val="0"/>
                                          </p:val>
                                        </p:tav>
                                        <p:tav tm="100000">
                                          <p:val>
                                            <p:strVal val="#ppt_h"/>
                                          </p:val>
                                        </p:tav>
                                      </p:tavLst>
                                    </p:anim>
                                    <p:animEffect transition="in" filter="fade">
                                      <p:cBhvr>
                                        <p:cTn id="23" dur="500"/>
                                        <p:tgtEl>
                                          <p:spTgt spid="12"/>
                                        </p:tgtEl>
                                      </p:cBhvr>
                                    </p:animEffect>
                                  </p:childTnLst>
                                </p:cTn>
                              </p:par>
                              <p:par>
                                <p:cTn id="24" presetID="53" presetClass="entr" presetSubtype="16" fill="hold" grpId="0" nodeType="withEffect">
                                  <p:stCondLst>
                                    <p:cond delay="0"/>
                                  </p:stCondLst>
                                  <p:childTnLst>
                                    <p:set>
                                      <p:cBhvr>
                                        <p:cTn id="25" dur="1" fill="hold">
                                          <p:stCondLst>
                                            <p:cond delay="0"/>
                                          </p:stCondLst>
                                        </p:cTn>
                                        <p:tgtEl>
                                          <p:spTgt spid="13"/>
                                        </p:tgtEl>
                                        <p:attrNameLst>
                                          <p:attrName>style.visibility</p:attrName>
                                        </p:attrNameLst>
                                      </p:cBhvr>
                                      <p:to>
                                        <p:strVal val="visible"/>
                                      </p:to>
                                    </p:set>
                                    <p:anim calcmode="lin" valueType="num">
                                      <p:cBhvr>
                                        <p:cTn id="26" dur="500" fill="hold"/>
                                        <p:tgtEl>
                                          <p:spTgt spid="13"/>
                                        </p:tgtEl>
                                        <p:attrNameLst>
                                          <p:attrName>ppt_w</p:attrName>
                                        </p:attrNameLst>
                                      </p:cBhvr>
                                      <p:tavLst>
                                        <p:tav tm="0">
                                          <p:val>
                                            <p:fltVal val="0"/>
                                          </p:val>
                                        </p:tav>
                                        <p:tav tm="100000">
                                          <p:val>
                                            <p:strVal val="#ppt_w"/>
                                          </p:val>
                                        </p:tav>
                                      </p:tavLst>
                                    </p:anim>
                                    <p:anim calcmode="lin" valueType="num">
                                      <p:cBhvr>
                                        <p:cTn id="27" dur="500" fill="hold"/>
                                        <p:tgtEl>
                                          <p:spTgt spid="13"/>
                                        </p:tgtEl>
                                        <p:attrNameLst>
                                          <p:attrName>ppt_h</p:attrName>
                                        </p:attrNameLst>
                                      </p:cBhvr>
                                      <p:tavLst>
                                        <p:tav tm="0">
                                          <p:val>
                                            <p:fltVal val="0"/>
                                          </p:val>
                                        </p:tav>
                                        <p:tav tm="100000">
                                          <p:val>
                                            <p:strVal val="#ppt_h"/>
                                          </p:val>
                                        </p:tav>
                                      </p:tavLst>
                                    </p:anim>
                                    <p:animEffect transition="in" filter="fade">
                                      <p:cBhvr>
                                        <p:cTn id="28" dur="500"/>
                                        <p:tgtEl>
                                          <p:spTgt spid="13"/>
                                        </p:tgtEl>
                                      </p:cBhvr>
                                    </p:animEffect>
                                  </p:childTnLst>
                                </p:cTn>
                              </p:par>
                              <p:par>
                                <p:cTn id="29" presetID="53" presetClass="entr" presetSubtype="16"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anim calcmode="lin" valueType="num">
                                      <p:cBhvr>
                                        <p:cTn id="31" dur="500" fill="hold"/>
                                        <p:tgtEl>
                                          <p:spTgt spid="14"/>
                                        </p:tgtEl>
                                        <p:attrNameLst>
                                          <p:attrName>ppt_w</p:attrName>
                                        </p:attrNameLst>
                                      </p:cBhvr>
                                      <p:tavLst>
                                        <p:tav tm="0">
                                          <p:val>
                                            <p:fltVal val="0"/>
                                          </p:val>
                                        </p:tav>
                                        <p:tav tm="100000">
                                          <p:val>
                                            <p:strVal val="#ppt_w"/>
                                          </p:val>
                                        </p:tav>
                                      </p:tavLst>
                                    </p:anim>
                                    <p:anim calcmode="lin" valueType="num">
                                      <p:cBhvr>
                                        <p:cTn id="32" dur="500" fill="hold"/>
                                        <p:tgtEl>
                                          <p:spTgt spid="14"/>
                                        </p:tgtEl>
                                        <p:attrNameLst>
                                          <p:attrName>ppt_h</p:attrName>
                                        </p:attrNameLst>
                                      </p:cBhvr>
                                      <p:tavLst>
                                        <p:tav tm="0">
                                          <p:val>
                                            <p:fltVal val="0"/>
                                          </p:val>
                                        </p:tav>
                                        <p:tav tm="100000">
                                          <p:val>
                                            <p:strVal val="#ppt_h"/>
                                          </p:val>
                                        </p:tav>
                                      </p:tavLst>
                                    </p:anim>
                                    <p:animEffect transition="in" filter="fade">
                                      <p:cBhvr>
                                        <p:cTn id="33" dur="500"/>
                                        <p:tgtEl>
                                          <p:spTgt spid="14"/>
                                        </p:tgtEl>
                                      </p:cBhvr>
                                    </p:animEffect>
                                  </p:childTnLst>
                                </p:cTn>
                              </p:par>
                              <p:par>
                                <p:cTn id="34" presetID="53" presetClass="entr" presetSubtype="16" fill="hold" grpId="0" nodeType="withEffect">
                                  <p:stCondLst>
                                    <p:cond delay="0"/>
                                  </p:stCondLst>
                                  <p:childTnLst>
                                    <p:set>
                                      <p:cBhvr>
                                        <p:cTn id="35" dur="1" fill="hold">
                                          <p:stCondLst>
                                            <p:cond delay="0"/>
                                          </p:stCondLst>
                                        </p:cTn>
                                        <p:tgtEl>
                                          <p:spTgt spid="17"/>
                                        </p:tgtEl>
                                        <p:attrNameLst>
                                          <p:attrName>style.visibility</p:attrName>
                                        </p:attrNameLst>
                                      </p:cBhvr>
                                      <p:to>
                                        <p:strVal val="visible"/>
                                      </p:to>
                                    </p:set>
                                    <p:anim calcmode="lin" valueType="num">
                                      <p:cBhvr>
                                        <p:cTn id="36" dur="500" fill="hold"/>
                                        <p:tgtEl>
                                          <p:spTgt spid="17"/>
                                        </p:tgtEl>
                                        <p:attrNameLst>
                                          <p:attrName>ppt_w</p:attrName>
                                        </p:attrNameLst>
                                      </p:cBhvr>
                                      <p:tavLst>
                                        <p:tav tm="0">
                                          <p:val>
                                            <p:fltVal val="0"/>
                                          </p:val>
                                        </p:tav>
                                        <p:tav tm="100000">
                                          <p:val>
                                            <p:strVal val="#ppt_w"/>
                                          </p:val>
                                        </p:tav>
                                      </p:tavLst>
                                    </p:anim>
                                    <p:anim calcmode="lin" valueType="num">
                                      <p:cBhvr>
                                        <p:cTn id="37" dur="500" fill="hold"/>
                                        <p:tgtEl>
                                          <p:spTgt spid="17"/>
                                        </p:tgtEl>
                                        <p:attrNameLst>
                                          <p:attrName>ppt_h</p:attrName>
                                        </p:attrNameLst>
                                      </p:cBhvr>
                                      <p:tavLst>
                                        <p:tav tm="0">
                                          <p:val>
                                            <p:fltVal val="0"/>
                                          </p:val>
                                        </p:tav>
                                        <p:tav tm="100000">
                                          <p:val>
                                            <p:strVal val="#ppt_h"/>
                                          </p:val>
                                        </p:tav>
                                      </p:tavLst>
                                    </p:anim>
                                    <p:animEffect transition="in" filter="fade">
                                      <p:cBhvr>
                                        <p:cTn id="38"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2" grpId="0" animBg="1"/>
      <p:bldP spid="13" grpId="0" animBg="1"/>
      <p:bldP spid="14" grpId="0" animBg="1"/>
      <p:bldP spid="16" grpId="0" animBg="1"/>
      <p:bldP spid="17"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Factor Analysis Steps in SPSS</a:t>
            </a:r>
            <a:endParaRPr lang="en-US" dirty="0"/>
          </a:p>
        </p:txBody>
      </p:sp>
      <p:sp>
        <p:nvSpPr>
          <p:cNvPr id="7" name="Text Placeholder 6"/>
          <p:cNvSpPr>
            <a:spLocks noGrp="1"/>
          </p:cNvSpPr>
          <p:nvPr>
            <p:ph type="body" idx="1"/>
          </p:nvPr>
        </p:nvSpPr>
        <p:spPr/>
        <p:txBody>
          <a:bodyPr/>
          <a:lstStyle/>
          <a:p>
            <a:r>
              <a:rPr lang="en-GB"/>
              <a:t>Analyse Menu</a:t>
            </a:r>
            <a:endParaRPr lang="en-GB" dirty="0"/>
          </a:p>
        </p:txBody>
      </p:sp>
      <p:pic>
        <p:nvPicPr>
          <p:cNvPr id="3" name="Content Placeholder 2"/>
          <p:cNvPicPr>
            <a:picLocks noGrp="1" noChangeAspect="1" noChangeArrowheads="1"/>
          </p:cNvPicPr>
          <p:nvPr>
            <p:ph sz="half" idx="2"/>
          </p:nvPr>
        </p:nvPicPr>
        <p:blipFill>
          <a:blip r:embed="rId3" cstate="print">
            <a:extLst>
              <a:ext uri="{28A0092B-C50C-407E-A947-70E740481C1C}">
                <a14:useLocalDpi xmlns:a14="http://schemas.microsoft.com/office/drawing/2010/main" val="0"/>
              </a:ext>
            </a:extLst>
          </a:blip>
          <a:stretch>
            <a:fillRect/>
          </a:stretch>
        </p:blipFill>
        <p:spPr bwMode="auto">
          <a:xfrm>
            <a:off x="2346325" y="3184636"/>
            <a:ext cx="3703638" cy="20825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Text Placeholder 7"/>
          <p:cNvSpPr>
            <a:spLocks noGrp="1"/>
          </p:cNvSpPr>
          <p:nvPr>
            <p:ph type="body" sz="quarter" idx="3"/>
          </p:nvPr>
        </p:nvSpPr>
        <p:spPr/>
        <p:txBody>
          <a:bodyPr/>
          <a:lstStyle/>
          <a:p>
            <a:r>
              <a:rPr lang="en-GB"/>
              <a:t>Descriptives Box</a:t>
            </a:r>
            <a:endParaRPr lang="en-GB" dirty="0"/>
          </a:p>
        </p:txBody>
      </p:sp>
      <p:pic>
        <p:nvPicPr>
          <p:cNvPr id="6" name="Picture 3"/>
          <p:cNvPicPr>
            <a:picLocks noGrp="1" noChangeAspect="1" noChangeArrowheads="1"/>
          </p:cNvPicPr>
          <p:nvPr>
            <p:ph sz="quarter" idx="4"/>
          </p:nvPr>
        </p:nvPicPr>
        <p:blipFill>
          <a:blip r:embed="rId4" cstate="print">
            <a:extLst>
              <a:ext uri="{28A0092B-C50C-407E-A947-70E740481C1C}">
                <a14:useLocalDpi xmlns:a14="http://schemas.microsoft.com/office/drawing/2010/main" val="0"/>
              </a:ext>
            </a:extLst>
          </a:blip>
          <a:stretch>
            <a:fillRect/>
          </a:stretch>
        </p:blipFill>
        <p:spPr bwMode="auto">
          <a:xfrm>
            <a:off x="6188075" y="3185318"/>
            <a:ext cx="3702050" cy="20812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Factor Analysis Steps in SPSS</a:t>
            </a:r>
            <a:endParaRPr lang="en-GB" dirty="0"/>
          </a:p>
        </p:txBody>
      </p:sp>
      <p:sp>
        <p:nvSpPr>
          <p:cNvPr id="3" name="Text Placeholder 2"/>
          <p:cNvSpPr>
            <a:spLocks noGrp="1"/>
          </p:cNvSpPr>
          <p:nvPr>
            <p:ph type="body" idx="1"/>
          </p:nvPr>
        </p:nvSpPr>
        <p:spPr/>
        <p:txBody>
          <a:bodyPr/>
          <a:lstStyle/>
          <a:p>
            <a:r>
              <a:rPr lang="en-GB" dirty="0"/>
              <a:t>Extraction Box</a:t>
            </a:r>
          </a:p>
        </p:txBody>
      </p:sp>
      <p:pic>
        <p:nvPicPr>
          <p:cNvPr id="7170" name="Picture 2"/>
          <p:cNvPicPr>
            <a:picLocks noGrp="1" noChangeAspect="1" noChangeArrowheads="1"/>
          </p:cNvPicPr>
          <p:nvPr>
            <p:ph sz="half" idx="2"/>
          </p:nvPr>
        </p:nvPicPr>
        <p:blipFill>
          <a:blip r:embed="rId3" cstate="print">
            <a:extLst>
              <a:ext uri="{28A0092B-C50C-407E-A947-70E740481C1C}">
                <a14:useLocalDpi xmlns:a14="http://schemas.microsoft.com/office/drawing/2010/main" val="0"/>
              </a:ext>
            </a:extLst>
          </a:blip>
          <a:stretch>
            <a:fillRect/>
          </a:stretch>
        </p:blipFill>
        <p:spPr bwMode="auto">
          <a:xfrm>
            <a:off x="2346325" y="3184636"/>
            <a:ext cx="3703638" cy="20825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 Placeholder 3"/>
          <p:cNvSpPr>
            <a:spLocks noGrp="1"/>
          </p:cNvSpPr>
          <p:nvPr>
            <p:ph type="body" sz="quarter" idx="3"/>
          </p:nvPr>
        </p:nvSpPr>
        <p:spPr/>
        <p:txBody>
          <a:bodyPr/>
          <a:lstStyle/>
          <a:p>
            <a:r>
              <a:rPr lang="en-GB" dirty="0"/>
              <a:t>Rotation Box</a:t>
            </a:r>
          </a:p>
        </p:txBody>
      </p:sp>
      <p:pic>
        <p:nvPicPr>
          <p:cNvPr id="7172" name="Picture 4"/>
          <p:cNvPicPr>
            <a:picLocks noGrp="1" noChangeAspect="1" noChangeArrowheads="1"/>
          </p:cNvPicPr>
          <p:nvPr>
            <p:ph sz="quarter" idx="4"/>
          </p:nvPr>
        </p:nvPicPr>
        <p:blipFill>
          <a:blip r:embed="rId4" cstate="print">
            <a:extLst>
              <a:ext uri="{28A0092B-C50C-407E-A947-70E740481C1C}">
                <a14:useLocalDpi xmlns:a14="http://schemas.microsoft.com/office/drawing/2010/main" val="0"/>
              </a:ext>
            </a:extLst>
          </a:blip>
          <a:stretch>
            <a:fillRect/>
          </a:stretch>
        </p:blipFill>
        <p:spPr bwMode="auto">
          <a:xfrm>
            <a:off x="6188075" y="3185318"/>
            <a:ext cx="3702050" cy="20812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ectangle 4"/>
          <p:cNvSpPr/>
          <p:nvPr/>
        </p:nvSpPr>
        <p:spPr>
          <a:xfrm>
            <a:off x="4254500" y="4368800"/>
            <a:ext cx="838200" cy="304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58015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Factor Analysis Steps in SPSS</a:t>
            </a:r>
            <a:endParaRPr lang="en-GB" dirty="0"/>
          </a:p>
        </p:txBody>
      </p:sp>
      <p:sp>
        <p:nvSpPr>
          <p:cNvPr id="6" name="Text Placeholder 5"/>
          <p:cNvSpPr>
            <a:spLocks noGrp="1"/>
          </p:cNvSpPr>
          <p:nvPr>
            <p:ph type="body" idx="1"/>
          </p:nvPr>
        </p:nvSpPr>
        <p:spPr/>
        <p:txBody>
          <a:bodyPr/>
          <a:lstStyle/>
          <a:p>
            <a:r>
              <a:rPr lang="en-GB" dirty="0"/>
              <a:t>Scores Box</a:t>
            </a:r>
          </a:p>
        </p:txBody>
      </p:sp>
      <p:pic>
        <p:nvPicPr>
          <p:cNvPr id="8194" name="Picture 2"/>
          <p:cNvPicPr>
            <a:picLocks noGrp="1" noChangeAspect="1" noChangeArrowheads="1"/>
          </p:cNvPicPr>
          <p:nvPr>
            <p:ph sz="half" idx="2"/>
          </p:nvPr>
        </p:nvPicPr>
        <p:blipFill>
          <a:blip r:embed="rId3" cstate="print">
            <a:extLst>
              <a:ext uri="{28A0092B-C50C-407E-A947-70E740481C1C}">
                <a14:useLocalDpi xmlns:a14="http://schemas.microsoft.com/office/drawing/2010/main" val="0"/>
              </a:ext>
            </a:extLst>
          </a:blip>
          <a:stretch>
            <a:fillRect/>
          </a:stretch>
        </p:blipFill>
        <p:spPr bwMode="auto">
          <a:xfrm>
            <a:off x="2346325" y="3184636"/>
            <a:ext cx="3703638" cy="20825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Text Placeholder 7"/>
          <p:cNvSpPr>
            <a:spLocks noGrp="1"/>
          </p:cNvSpPr>
          <p:nvPr>
            <p:ph type="body" sz="quarter" idx="3"/>
          </p:nvPr>
        </p:nvSpPr>
        <p:spPr/>
        <p:txBody>
          <a:bodyPr/>
          <a:lstStyle/>
          <a:p>
            <a:r>
              <a:rPr lang="en-GB" dirty="0"/>
              <a:t>Options Box</a:t>
            </a:r>
          </a:p>
        </p:txBody>
      </p:sp>
      <p:pic>
        <p:nvPicPr>
          <p:cNvPr id="8195" name="Picture 3"/>
          <p:cNvPicPr>
            <a:picLocks noGrp="1" noChangeAspect="1" noChangeArrowheads="1"/>
          </p:cNvPicPr>
          <p:nvPr>
            <p:ph sz="quarter" idx="4"/>
          </p:nvPr>
        </p:nvPicPr>
        <p:blipFill>
          <a:blip r:embed="rId4" cstate="print">
            <a:extLst>
              <a:ext uri="{28A0092B-C50C-407E-A947-70E740481C1C}">
                <a14:useLocalDpi xmlns:a14="http://schemas.microsoft.com/office/drawing/2010/main" val="0"/>
              </a:ext>
            </a:extLst>
          </a:blip>
          <a:stretch>
            <a:fillRect/>
          </a:stretch>
        </p:blipFill>
        <p:spPr bwMode="auto">
          <a:xfrm>
            <a:off x="6188075" y="3185318"/>
            <a:ext cx="3702050" cy="20812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473443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GB"/>
              <a:t>Descriptive Statistics</a:t>
            </a:r>
            <a:endParaRPr lang="en-GB" dirty="0"/>
          </a:p>
        </p:txBody>
      </p:sp>
      <p:pic>
        <p:nvPicPr>
          <p:cNvPr id="7170" name="Picture 2"/>
          <p:cNvPicPr>
            <a:picLocks noGrp="1" noChangeAspect="1" noChangeArrowheads="1"/>
          </p:cNvPicPr>
          <p:nvPr>
            <p:ph idx="1"/>
          </p:nvPr>
        </p:nvPicPr>
        <p:blipFill rotWithShape="1">
          <a:blip r:embed="rId3" cstate="print">
            <a:extLst>
              <a:ext uri="{28A0092B-C50C-407E-A947-70E740481C1C}">
                <a14:useLocalDpi xmlns:a14="http://schemas.microsoft.com/office/drawing/2010/main" val="0"/>
              </a:ext>
            </a:extLst>
          </a:blip>
          <a:stretch/>
        </p:blipFill>
        <p:spPr>
          <a:xfrm>
            <a:off x="2542470" y="1846264"/>
            <a:ext cx="7151511" cy="4022725"/>
          </a:xfrm>
        </p:spPr>
      </p:pic>
    </p:spTree>
    <p:extLst>
      <p:ext uri="{BB962C8B-B14F-4D97-AF65-F5344CB8AC3E}">
        <p14:creationId xmlns:p14="http://schemas.microsoft.com/office/powerpoint/2010/main" val="37007298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a:t>Is Factor Analysis Appropriate?</a:t>
            </a:r>
            <a:endParaRPr lang="en-GB" dirty="0"/>
          </a:p>
        </p:txBody>
      </p:sp>
      <p:graphicFrame>
        <p:nvGraphicFramePr>
          <p:cNvPr id="6" name="Content Placeholder 1"/>
          <p:cNvGraphicFramePr>
            <a:graphicFrameLocks noGrp="1"/>
          </p:cNvGraphicFramePr>
          <p:nvPr>
            <p:ph sz="half" idx="1"/>
          </p:nvPr>
        </p:nvGraphicFramePr>
        <p:xfrm>
          <a:off x="2346325" y="1846264"/>
          <a:ext cx="3703638" cy="40227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218" name="Picture 2"/>
          <p:cNvPicPr>
            <a:picLocks noGrp="1" noChangeAspect="1" noChangeArrowheads="1"/>
          </p:cNvPicPr>
          <p:nvPr>
            <p:ph sz="half" idx="2"/>
          </p:nvPr>
        </p:nvPicPr>
        <p:blipFill>
          <a:blip r:embed="rId8">
            <a:extLst>
              <a:ext uri="{28A0092B-C50C-407E-A947-70E740481C1C}">
                <a14:useLocalDpi xmlns:a14="http://schemas.microsoft.com/office/drawing/2010/main" val="0"/>
              </a:ext>
            </a:extLst>
          </a:blip>
          <a:srcRect/>
          <a:stretch>
            <a:fillRect/>
          </a:stretch>
        </p:blipFill>
        <p:spPr bwMode="auto">
          <a:xfrm>
            <a:off x="5410200" y="1846263"/>
            <a:ext cx="4724400" cy="175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30805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SPSS Output - Communalities</a:t>
            </a:r>
            <a:endParaRPr lang="en-US" dirty="0"/>
          </a:p>
        </p:txBody>
      </p:sp>
      <p:pic>
        <p:nvPicPr>
          <p:cNvPr id="10242" name="Picture 2"/>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a:xfrm>
            <a:off x="2057400" y="1905000"/>
            <a:ext cx="3771900" cy="3276600"/>
          </a:xfrm>
        </p:spPr>
      </p:pic>
      <p:sp>
        <p:nvSpPr>
          <p:cNvPr id="7" name="Content Placeholder 6"/>
          <p:cNvSpPr>
            <a:spLocks noGrp="1"/>
          </p:cNvSpPr>
          <p:nvPr>
            <p:ph sz="half" idx="2"/>
          </p:nvPr>
        </p:nvSpPr>
        <p:spPr>
          <a:xfrm>
            <a:off x="6172200" y="1773936"/>
            <a:ext cx="4343400" cy="4623816"/>
          </a:xfrm>
        </p:spPr>
        <p:txBody>
          <a:bodyPr>
            <a:normAutofit/>
          </a:bodyPr>
          <a:lstStyle/>
          <a:p>
            <a:r>
              <a:rPr lang="en-US" dirty="0"/>
              <a:t>92.6% of variance in the “prevents cavities” variable is explained by the solution</a:t>
            </a:r>
          </a:p>
          <a:p>
            <a:pPr lvl="2"/>
            <a:endParaRPr lang="en-US" dirty="0"/>
          </a:p>
          <a:p>
            <a:r>
              <a:rPr lang="en-US" dirty="0"/>
              <a:t>Sum of Extractions = 4.95</a:t>
            </a:r>
          </a:p>
          <a:p>
            <a:pPr lvl="2"/>
            <a:endParaRPr lang="en-US" dirty="0"/>
          </a:p>
          <a:p>
            <a:r>
              <a:rPr lang="en-US" dirty="0"/>
              <a:t>Total variance explained</a:t>
            </a:r>
          </a:p>
          <a:p>
            <a:pPr lvl="1"/>
            <a:r>
              <a:rPr lang="en-US" dirty="0"/>
              <a:t>= 4.95/6</a:t>
            </a:r>
          </a:p>
          <a:p>
            <a:pPr lvl="1"/>
            <a:r>
              <a:rPr lang="en-US" dirty="0"/>
              <a:t>= 82.5%</a:t>
            </a:r>
          </a:p>
        </p:txBody>
      </p:sp>
      <p:grpSp>
        <p:nvGrpSpPr>
          <p:cNvPr id="4" name="Group 3"/>
          <p:cNvGrpSpPr/>
          <p:nvPr/>
        </p:nvGrpSpPr>
        <p:grpSpPr>
          <a:xfrm>
            <a:off x="5029200" y="2190751"/>
            <a:ext cx="1562101" cy="933450"/>
            <a:chOff x="3822700" y="1752600"/>
            <a:chExt cx="1282700" cy="1303307"/>
          </a:xfrm>
        </p:grpSpPr>
        <p:sp>
          <p:nvSpPr>
            <p:cNvPr id="6" name="Oval 5"/>
            <p:cNvSpPr/>
            <p:nvPr/>
          </p:nvSpPr>
          <p:spPr>
            <a:xfrm>
              <a:off x="3822700" y="2523945"/>
              <a:ext cx="762000" cy="531962"/>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 name="Straight Arrow Connector 7"/>
            <p:cNvCxnSpPr/>
            <p:nvPr/>
          </p:nvCxnSpPr>
          <p:spPr>
            <a:xfrm flipH="1">
              <a:off x="4419600" y="1752600"/>
              <a:ext cx="685800" cy="1143000"/>
            </a:xfrm>
            <a:prstGeom prst="straightConnector1">
              <a:avLst/>
            </a:prstGeom>
            <a:ln>
              <a:solidFill>
                <a:schemeClr val="tx2"/>
              </a:solidFill>
              <a:tailEnd type="arrow"/>
            </a:ln>
          </p:spPr>
          <p:style>
            <a:lnRef idx="3">
              <a:schemeClr val="accent1"/>
            </a:lnRef>
            <a:fillRef idx="0">
              <a:schemeClr val="accent1"/>
            </a:fillRef>
            <a:effectRef idx="2">
              <a:schemeClr val="accent1"/>
            </a:effectRef>
            <a:fontRef idx="minor">
              <a:schemeClr val="tx1"/>
            </a:fontRef>
          </p:style>
        </p:cxnSp>
      </p:grpSp>
      <p:grpSp>
        <p:nvGrpSpPr>
          <p:cNvPr id="5" name="Group 4"/>
          <p:cNvGrpSpPr/>
          <p:nvPr/>
        </p:nvGrpSpPr>
        <p:grpSpPr>
          <a:xfrm>
            <a:off x="3962400" y="2647950"/>
            <a:ext cx="2628901" cy="3749081"/>
            <a:chOff x="2590800" y="2743199"/>
            <a:chExt cx="2628901" cy="3749081"/>
          </a:xfrm>
        </p:grpSpPr>
        <p:sp>
          <p:nvSpPr>
            <p:cNvPr id="9" name="Oval 8"/>
            <p:cNvSpPr/>
            <p:nvPr/>
          </p:nvSpPr>
          <p:spPr>
            <a:xfrm>
              <a:off x="2590800" y="2743199"/>
              <a:ext cx="1066800" cy="2292349"/>
            </a:xfrm>
            <a:prstGeom prst="ellipse">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Arrow Connector 12"/>
            <p:cNvCxnSpPr/>
            <p:nvPr/>
          </p:nvCxnSpPr>
          <p:spPr>
            <a:xfrm flipH="1" flipV="1">
              <a:off x="3556001" y="4667252"/>
              <a:ext cx="304800" cy="901698"/>
            </a:xfrm>
            <a:prstGeom prst="straightConnector1">
              <a:avLst/>
            </a:prstGeom>
            <a:ln>
              <a:tailEnd type="arrow"/>
            </a:ln>
          </p:spPr>
          <p:style>
            <a:lnRef idx="3">
              <a:schemeClr val="accent3"/>
            </a:lnRef>
            <a:fillRef idx="0">
              <a:schemeClr val="accent3"/>
            </a:fillRef>
            <a:effectRef idx="2">
              <a:schemeClr val="accent3"/>
            </a:effectRef>
            <a:fontRef idx="minor">
              <a:schemeClr val="tx1"/>
            </a:fontRef>
          </p:style>
        </p:cxnSp>
        <p:sp>
          <p:nvSpPr>
            <p:cNvPr id="14" name="TextBox 13"/>
            <p:cNvSpPr txBox="1"/>
            <p:nvPr/>
          </p:nvSpPr>
          <p:spPr>
            <a:xfrm>
              <a:off x="2781301" y="5568950"/>
              <a:ext cx="2438400" cy="923330"/>
            </a:xfrm>
            <a:prstGeom prst="rect">
              <a:avLst/>
            </a:prstGeom>
            <a:noFill/>
          </p:spPr>
          <p:txBody>
            <a:bodyPr wrap="square" rtlCol="0">
              <a:spAutoFit/>
            </a:bodyPr>
            <a:lstStyle/>
            <a:p>
              <a:pPr algn="ctr"/>
              <a:r>
                <a:rPr lang="en-US" dirty="0"/>
                <a:t>Variables are standardized to have variance = 1.</a:t>
              </a:r>
            </a:p>
          </p:txBody>
        </p:sp>
      </p:grpSp>
      <p:sp>
        <p:nvSpPr>
          <p:cNvPr id="2" name="Oval 1"/>
          <p:cNvSpPr/>
          <p:nvPr/>
        </p:nvSpPr>
        <p:spPr>
          <a:xfrm>
            <a:off x="6300080" y="2882647"/>
            <a:ext cx="1905000" cy="72441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10" name="TextBox 9"/>
              <p:cNvSpPr txBox="1"/>
              <p:nvPr/>
            </p:nvSpPr>
            <p:spPr>
              <a:xfrm>
                <a:off x="7696200" y="4572003"/>
                <a:ext cx="2057400" cy="111940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pt-BR" i="1">
                              <a:latin typeface="Cambria Math" panose="02040503050406030204" pitchFamily="18" charset="0"/>
                            </a:rPr>
                          </m:ctrlPr>
                        </m:sSupPr>
                        <m:e>
                          <m:d>
                            <m:dPr>
                              <m:ctrlPr>
                                <a:rPr lang="pt-BR" i="1">
                                  <a:latin typeface="Cambria Math" panose="02040503050406030204" pitchFamily="18" charset="0"/>
                                </a:rPr>
                              </m:ctrlPr>
                            </m:dPr>
                            <m:e>
                              <m:r>
                                <a:rPr lang="pt-BR" i="1">
                                  <a:latin typeface="Cambria Math" panose="02040503050406030204" pitchFamily="18" charset="0"/>
                                </a:rPr>
                                <m:t>𝑥</m:t>
                              </m:r>
                              <m:r>
                                <a:rPr lang="pt-BR" i="1">
                                  <a:latin typeface="Cambria Math" panose="02040503050406030204" pitchFamily="18" charset="0"/>
                                </a:rPr>
                                <m:t>+</m:t>
                              </m:r>
                              <m:r>
                                <a:rPr lang="pt-BR" i="1">
                                  <a:latin typeface="Cambria Math" panose="02040503050406030204" pitchFamily="18" charset="0"/>
                                </a:rPr>
                                <m:t>𝑎</m:t>
                              </m:r>
                            </m:e>
                          </m:d>
                        </m:e>
                        <m:sup>
                          <m:r>
                            <a:rPr lang="pt-BR" i="1">
                              <a:latin typeface="Cambria Math" panose="02040503050406030204" pitchFamily="18" charset="0"/>
                            </a:rPr>
                            <m:t>𝑛</m:t>
                          </m:r>
                        </m:sup>
                      </m:sSup>
                      <m:r>
                        <a:rPr lang="pt-BR" i="1">
                          <a:latin typeface="Cambria Math" panose="02040503050406030204" pitchFamily="18" charset="0"/>
                        </a:rPr>
                        <m:t>=</m:t>
                      </m:r>
                      <m:nary>
                        <m:naryPr>
                          <m:chr m:val="∑"/>
                          <m:ctrlPr>
                            <a:rPr lang="pt-BR" i="1">
                              <a:latin typeface="Cambria Math" panose="02040503050406030204" pitchFamily="18" charset="0"/>
                            </a:rPr>
                          </m:ctrlPr>
                        </m:naryPr>
                        <m:sub>
                          <m:r>
                            <a:rPr lang="pt-BR" i="1">
                              <a:latin typeface="Cambria Math" panose="02040503050406030204" pitchFamily="18" charset="0"/>
                            </a:rPr>
                            <m:t>𝑘</m:t>
                          </m:r>
                          <m:r>
                            <a:rPr lang="pt-BR" i="1">
                              <a:latin typeface="Cambria Math" panose="02040503050406030204" pitchFamily="18" charset="0"/>
                            </a:rPr>
                            <m:t>=0</m:t>
                          </m:r>
                        </m:sub>
                        <m:sup>
                          <m:r>
                            <a:rPr lang="pt-BR" i="1">
                              <a:latin typeface="Cambria Math" panose="02040503050406030204" pitchFamily="18" charset="0"/>
                            </a:rPr>
                            <m:t>𝑛</m:t>
                          </m:r>
                        </m:sup>
                        <m:e>
                          <m:d>
                            <m:dPr>
                              <m:ctrlPr>
                                <a:rPr lang="pt-BR" i="1">
                                  <a:latin typeface="Cambria Math" panose="02040503050406030204" pitchFamily="18" charset="0"/>
                                </a:rPr>
                              </m:ctrlPr>
                            </m:dPr>
                            <m:e>
                              <m:f>
                                <m:fPr>
                                  <m:type m:val="noBar"/>
                                  <m:ctrlPr>
                                    <a:rPr lang="pt-BR" i="1">
                                      <a:latin typeface="Cambria Math" panose="02040503050406030204" pitchFamily="18" charset="0"/>
                                    </a:rPr>
                                  </m:ctrlPr>
                                </m:fPr>
                                <m:num>
                                  <m:r>
                                    <a:rPr lang="pt-BR" i="1">
                                      <a:latin typeface="Cambria Math" panose="02040503050406030204" pitchFamily="18" charset="0"/>
                                    </a:rPr>
                                    <m:t>𝑛</m:t>
                                  </m:r>
                                </m:num>
                                <m:den>
                                  <m:r>
                                    <a:rPr lang="pt-BR" i="1">
                                      <a:latin typeface="Cambria Math" panose="02040503050406030204" pitchFamily="18" charset="0"/>
                                    </a:rPr>
                                    <m:t>𝑘</m:t>
                                  </m:r>
                                </m:den>
                              </m:f>
                            </m:e>
                          </m:d>
                          <m:sSup>
                            <m:sSupPr>
                              <m:ctrlPr>
                                <a:rPr lang="pt-BR" i="1">
                                  <a:latin typeface="Cambria Math" panose="02040503050406030204" pitchFamily="18" charset="0"/>
                                </a:rPr>
                              </m:ctrlPr>
                            </m:sSupPr>
                            <m:e>
                              <m:r>
                                <a:rPr lang="pt-BR" i="1">
                                  <a:latin typeface="Cambria Math" panose="02040503050406030204" pitchFamily="18" charset="0"/>
                                </a:rPr>
                                <m:t>𝑥</m:t>
                              </m:r>
                            </m:e>
                            <m:sup>
                              <m:r>
                                <a:rPr lang="pt-BR" i="1">
                                  <a:latin typeface="Cambria Math" panose="02040503050406030204" pitchFamily="18" charset="0"/>
                                </a:rPr>
                                <m:t>𝑘</m:t>
                              </m:r>
                            </m:sup>
                          </m:sSup>
                          <m:sSup>
                            <m:sSupPr>
                              <m:ctrlPr>
                                <a:rPr lang="pt-BR" i="1">
                                  <a:latin typeface="Cambria Math" panose="02040503050406030204" pitchFamily="18" charset="0"/>
                                </a:rPr>
                              </m:ctrlPr>
                            </m:sSupPr>
                            <m:e>
                              <m:r>
                                <a:rPr lang="pt-BR" i="1">
                                  <a:latin typeface="Cambria Math" panose="02040503050406030204" pitchFamily="18" charset="0"/>
                                </a:rPr>
                                <m:t>𝑎</m:t>
                              </m:r>
                            </m:e>
                            <m:sup>
                              <m:r>
                                <a:rPr lang="pt-BR" i="1">
                                  <a:latin typeface="Cambria Math" panose="02040503050406030204" pitchFamily="18" charset="0"/>
                                </a:rPr>
                                <m:t>𝑛</m:t>
                              </m:r>
                              <m:r>
                                <a:rPr lang="pt-BR" i="1">
                                  <a:latin typeface="Cambria Math" panose="02040503050406030204" pitchFamily="18" charset="0"/>
                                </a:rPr>
                                <m:t>−</m:t>
                              </m:r>
                              <m:r>
                                <a:rPr lang="pt-BR" i="1">
                                  <a:latin typeface="Cambria Math" panose="02040503050406030204" pitchFamily="18" charset="0"/>
                                </a:rPr>
                                <m:t>𝑘</m:t>
                              </m:r>
                            </m:sup>
                          </m:sSup>
                        </m:e>
                      </m:nary>
                    </m:oMath>
                  </m:oMathPara>
                </a14:m>
                <a:endParaRPr lang="en-GB" dirty="0"/>
              </a:p>
            </p:txBody>
          </p:sp>
        </mc:Choice>
        <mc:Fallback xmlns="">
          <p:sp>
            <p:nvSpPr>
              <p:cNvPr id="10" name="TextBox 9"/>
              <p:cNvSpPr txBox="1">
                <a:spLocks noRot="1" noChangeAspect="1" noMove="1" noResize="1" noEditPoints="1" noAdjustHandles="1" noChangeArrowheads="1" noChangeShapeType="1" noTextEdit="1"/>
              </p:cNvSpPr>
              <p:nvPr/>
            </p:nvSpPr>
            <p:spPr>
              <a:xfrm>
                <a:off x="7696200" y="4572003"/>
                <a:ext cx="2057400" cy="1119409"/>
              </a:xfrm>
              <a:prstGeom prst="rect">
                <a:avLst/>
              </a:prstGeom>
              <a:blipFill>
                <a:blip r:embed="rId4"/>
                <a:stretch>
                  <a:fillRect/>
                </a:stretch>
              </a:blipFill>
            </p:spPr>
            <p:txBody>
              <a:bodyPr/>
              <a:lstStyle/>
              <a:p>
                <a:r>
                  <a:rPr lang="en-GB">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14" presetClass="entr" presetSubtype="10"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randombar(horizontal)">
                                      <p:cBhvr>
                                        <p:cTn id="14" dur="500"/>
                                        <p:tgtEl>
                                          <p:spTgt spid="4"/>
                                        </p:tgtEl>
                                      </p:cBhvr>
                                    </p:animEffect>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barn(inVertical)">
                                      <p:cBhvr>
                                        <p:cTn id="1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a:t>Factor versus Cluster Analyses</a:t>
            </a:r>
            <a:endParaRPr lang="en-GB" dirty="0"/>
          </a:p>
        </p:txBody>
      </p:sp>
      <p:sp>
        <p:nvSpPr>
          <p:cNvPr id="4" name="Text Placeholder 3"/>
          <p:cNvSpPr>
            <a:spLocks noGrp="1"/>
          </p:cNvSpPr>
          <p:nvPr>
            <p:ph type="body" idx="1"/>
          </p:nvPr>
        </p:nvSpPr>
        <p:spPr/>
        <p:txBody>
          <a:bodyPr>
            <a:normAutofit/>
          </a:bodyPr>
          <a:lstStyle/>
          <a:p>
            <a:r>
              <a:rPr lang="en-GB"/>
              <a:t>Factor – Group Variables</a:t>
            </a:r>
            <a:endParaRPr lang="en-GB" dirty="0"/>
          </a:p>
        </p:txBody>
      </p:sp>
      <p:pic>
        <p:nvPicPr>
          <p:cNvPr id="4098" name="Picture 2"/>
          <p:cNvPicPr>
            <a:picLocks noGrp="1" noChangeAspect="1" noChangeArrowheads="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2346325" y="3184636"/>
            <a:ext cx="3703638" cy="2082581"/>
          </a:xfrm>
        </p:spPr>
      </p:pic>
      <p:sp>
        <p:nvSpPr>
          <p:cNvPr id="6" name="Text Placeholder 5"/>
          <p:cNvSpPr>
            <a:spLocks noGrp="1"/>
          </p:cNvSpPr>
          <p:nvPr>
            <p:ph type="body" sz="quarter" idx="3"/>
          </p:nvPr>
        </p:nvSpPr>
        <p:spPr/>
        <p:txBody>
          <a:bodyPr/>
          <a:lstStyle/>
          <a:p>
            <a:r>
              <a:rPr lang="en-GB"/>
              <a:t>Cluster – Group Cases</a:t>
            </a:r>
            <a:endParaRPr lang="en-GB" dirty="0"/>
          </a:p>
        </p:txBody>
      </p:sp>
      <p:pic>
        <p:nvPicPr>
          <p:cNvPr id="4099" name="Picture 3"/>
          <p:cNvPicPr>
            <a:picLocks noGrp="1" noChangeAspect="1" noChangeArrowheads="1"/>
          </p:cNvPicPr>
          <p:nvPr>
            <p:ph sz="quarter" idx="4"/>
          </p:nvPr>
        </p:nvPicPr>
        <p:blipFill>
          <a:blip r:embed="rId4" cstate="print">
            <a:extLst>
              <a:ext uri="{28A0092B-C50C-407E-A947-70E740481C1C}">
                <a14:useLocalDpi xmlns:a14="http://schemas.microsoft.com/office/drawing/2010/main" val="0"/>
              </a:ext>
            </a:extLst>
          </a:blip>
          <a:stretch>
            <a:fillRect/>
          </a:stretch>
        </p:blipFill>
        <p:spPr>
          <a:xfrm>
            <a:off x="6188075" y="3185318"/>
            <a:ext cx="3702050" cy="2081214"/>
          </a:xfrm>
        </p:spPr>
      </p:pic>
      <p:sp>
        <p:nvSpPr>
          <p:cNvPr id="7" name="Rectangle 6"/>
          <p:cNvSpPr/>
          <p:nvPr/>
        </p:nvSpPr>
        <p:spPr>
          <a:xfrm>
            <a:off x="2286000" y="3581400"/>
            <a:ext cx="838200" cy="1676400"/>
          </a:xfrm>
          <a:prstGeom prst="rect">
            <a:avLst/>
          </a:prstGeom>
          <a:solidFill>
            <a:schemeClr val="accent4">
              <a:lumMod val="75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t>Factor 1</a:t>
            </a:r>
          </a:p>
        </p:txBody>
      </p:sp>
      <p:sp>
        <p:nvSpPr>
          <p:cNvPr id="12" name="Rectangle 11"/>
          <p:cNvSpPr/>
          <p:nvPr/>
        </p:nvSpPr>
        <p:spPr>
          <a:xfrm>
            <a:off x="4927600" y="3594100"/>
            <a:ext cx="838200" cy="1676400"/>
          </a:xfrm>
          <a:prstGeom prst="rect">
            <a:avLst/>
          </a:prstGeom>
          <a:solidFill>
            <a:schemeClr val="accent4">
              <a:lumMod val="75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t>Factor 4</a:t>
            </a:r>
          </a:p>
        </p:txBody>
      </p:sp>
      <p:sp>
        <p:nvSpPr>
          <p:cNvPr id="13" name="Rectangle 12"/>
          <p:cNvSpPr/>
          <p:nvPr/>
        </p:nvSpPr>
        <p:spPr>
          <a:xfrm>
            <a:off x="4038600" y="3581400"/>
            <a:ext cx="838200" cy="1676400"/>
          </a:xfrm>
          <a:prstGeom prst="rect">
            <a:avLst/>
          </a:prstGeom>
          <a:solidFill>
            <a:schemeClr val="accent4">
              <a:lumMod val="75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t>Factor 3</a:t>
            </a:r>
          </a:p>
        </p:txBody>
      </p:sp>
      <p:sp>
        <p:nvSpPr>
          <p:cNvPr id="14" name="Rectangle 13"/>
          <p:cNvSpPr/>
          <p:nvPr/>
        </p:nvSpPr>
        <p:spPr>
          <a:xfrm>
            <a:off x="3162300" y="3581400"/>
            <a:ext cx="838200" cy="1676400"/>
          </a:xfrm>
          <a:prstGeom prst="rect">
            <a:avLst/>
          </a:prstGeom>
          <a:solidFill>
            <a:schemeClr val="accent4">
              <a:lumMod val="75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t>Factor 2</a:t>
            </a:r>
          </a:p>
        </p:txBody>
      </p:sp>
      <p:sp>
        <p:nvSpPr>
          <p:cNvPr id="8" name="Rectangle 7"/>
          <p:cNvSpPr/>
          <p:nvPr/>
        </p:nvSpPr>
        <p:spPr>
          <a:xfrm>
            <a:off x="6400800" y="3581400"/>
            <a:ext cx="3733800" cy="533400"/>
          </a:xfrm>
          <a:prstGeom prst="rect">
            <a:avLst/>
          </a:prstGeom>
          <a:solidFill>
            <a:schemeClr val="accent3">
              <a:lumMod val="40000"/>
              <a:lumOff val="60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GB" dirty="0"/>
              <a:t>Cluster 1</a:t>
            </a:r>
          </a:p>
        </p:txBody>
      </p:sp>
      <p:sp>
        <p:nvSpPr>
          <p:cNvPr id="16" name="Rectangle 15"/>
          <p:cNvSpPr/>
          <p:nvPr/>
        </p:nvSpPr>
        <p:spPr>
          <a:xfrm>
            <a:off x="6400800" y="4686300"/>
            <a:ext cx="3733800" cy="533400"/>
          </a:xfrm>
          <a:prstGeom prst="rect">
            <a:avLst/>
          </a:prstGeom>
          <a:solidFill>
            <a:schemeClr val="accent3">
              <a:lumMod val="40000"/>
              <a:lumOff val="60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GB" dirty="0"/>
              <a:t>Cluster 3</a:t>
            </a:r>
          </a:p>
        </p:txBody>
      </p:sp>
      <p:sp>
        <p:nvSpPr>
          <p:cNvPr id="17" name="Rectangle 16"/>
          <p:cNvSpPr/>
          <p:nvPr/>
        </p:nvSpPr>
        <p:spPr>
          <a:xfrm>
            <a:off x="6400800" y="4165600"/>
            <a:ext cx="3733800" cy="533400"/>
          </a:xfrm>
          <a:prstGeom prst="rect">
            <a:avLst/>
          </a:prstGeom>
          <a:solidFill>
            <a:schemeClr val="accent3">
              <a:lumMod val="40000"/>
              <a:lumOff val="60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GB" dirty="0"/>
              <a:t>Cluster 2</a:t>
            </a:r>
          </a:p>
        </p:txBody>
      </p:sp>
    </p:spTree>
    <p:extLst>
      <p:ext uri="{BB962C8B-B14F-4D97-AF65-F5344CB8AC3E}">
        <p14:creationId xmlns:p14="http://schemas.microsoft.com/office/powerpoint/2010/main" val="269883167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a:t>SPSS Output – Variance Explained</a:t>
            </a:r>
          </a:p>
        </p:txBody>
      </p:sp>
      <p:sp>
        <p:nvSpPr>
          <p:cNvPr id="9" name="Content Placeholder 8"/>
          <p:cNvSpPr>
            <a:spLocks noGrp="1"/>
          </p:cNvSpPr>
          <p:nvPr>
            <p:ph sz="half" idx="1"/>
          </p:nvPr>
        </p:nvSpPr>
        <p:spPr>
          <a:xfrm>
            <a:off x="2346960" y="1740812"/>
            <a:ext cx="3703320" cy="4023360"/>
          </a:xfrm>
        </p:spPr>
        <p:txBody>
          <a:bodyPr/>
          <a:lstStyle/>
          <a:p>
            <a:r>
              <a:rPr lang="en-US" sz="1800" dirty="0"/>
              <a:t>2 factors meet latent root criterion (SPSS solution)</a:t>
            </a:r>
          </a:p>
          <a:p>
            <a:r>
              <a:rPr lang="en-US" sz="1800" dirty="0"/>
              <a:t>Notes: </a:t>
            </a:r>
          </a:p>
          <a:p>
            <a:pPr lvl="1"/>
            <a:r>
              <a:rPr lang="en-US" sz="1600" dirty="0"/>
              <a:t>2.731 / 6 = 45.5%</a:t>
            </a:r>
          </a:p>
          <a:p>
            <a:pPr lvl="1"/>
            <a:r>
              <a:rPr lang="en-US" sz="1600" dirty="0"/>
              <a:t>2.731 + 2.218 = 4.949 (same as previous slide)</a:t>
            </a:r>
          </a:p>
          <a:p>
            <a:pPr lvl="1"/>
            <a:r>
              <a:rPr lang="en-US" sz="1600" dirty="0"/>
              <a:t>4.949 / 6 = 82.5%	</a:t>
            </a:r>
          </a:p>
          <a:p>
            <a:pPr lvl="1"/>
            <a:r>
              <a:rPr lang="en-US" sz="1600" dirty="0"/>
              <a:t>2.731 + 2.218 + .442 + .341 + .183 + .085 = 6 (Initial variance)</a:t>
            </a:r>
          </a:p>
          <a:p>
            <a:r>
              <a:rPr lang="en-US" sz="2000" dirty="0"/>
              <a:t>Good solution captures ≥ 60%</a:t>
            </a:r>
          </a:p>
        </p:txBody>
      </p:sp>
      <p:pic>
        <p:nvPicPr>
          <p:cNvPr id="10242" name="Picture 2"/>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tretch>
            <a:fillRect/>
          </a:stretch>
        </p:blipFill>
        <p:spPr bwMode="auto">
          <a:xfrm>
            <a:off x="6188075" y="2762251"/>
            <a:ext cx="3702050" cy="15455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Oval 9"/>
          <p:cNvSpPr/>
          <p:nvPr/>
        </p:nvSpPr>
        <p:spPr>
          <a:xfrm>
            <a:off x="2819400" y="2476500"/>
            <a:ext cx="685800" cy="533400"/>
          </a:xfrm>
          <a:prstGeom prst="ellipse">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p:cNvSpPr/>
          <p:nvPr/>
        </p:nvSpPr>
        <p:spPr>
          <a:xfrm>
            <a:off x="4572000" y="2740025"/>
            <a:ext cx="685800" cy="304800"/>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Oval 1"/>
          <p:cNvSpPr/>
          <p:nvPr/>
        </p:nvSpPr>
        <p:spPr>
          <a:xfrm>
            <a:off x="3683000" y="2495550"/>
            <a:ext cx="685800" cy="2667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ounded Rectangle 4"/>
          <p:cNvSpPr/>
          <p:nvPr/>
        </p:nvSpPr>
        <p:spPr>
          <a:xfrm>
            <a:off x="2349500" y="2669461"/>
            <a:ext cx="381000" cy="16383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Oval 5"/>
          <p:cNvSpPr/>
          <p:nvPr/>
        </p:nvSpPr>
        <p:spPr>
          <a:xfrm>
            <a:off x="4572000" y="3657600"/>
            <a:ext cx="609600" cy="3810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ight Brace 6"/>
          <p:cNvSpPr/>
          <p:nvPr/>
        </p:nvSpPr>
        <p:spPr>
          <a:xfrm>
            <a:off x="9890125" y="3092622"/>
            <a:ext cx="259080" cy="520700"/>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4" name="Oval 3"/>
          <p:cNvSpPr/>
          <p:nvPr/>
        </p:nvSpPr>
        <p:spPr>
          <a:xfrm>
            <a:off x="2368550" y="1632406"/>
            <a:ext cx="901700" cy="47625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p:cNvSpPr txBox="1"/>
          <p:nvPr/>
        </p:nvSpPr>
        <p:spPr>
          <a:xfrm>
            <a:off x="6629399" y="4686319"/>
            <a:ext cx="3519806" cy="369332"/>
          </a:xfrm>
          <a:prstGeom prst="rect">
            <a:avLst/>
          </a:prstGeom>
          <a:noFill/>
        </p:spPr>
        <p:txBody>
          <a:bodyPr wrap="square" rtlCol="0">
            <a:spAutoFit/>
          </a:bodyPr>
          <a:lstStyle/>
          <a:p>
            <a:r>
              <a:rPr lang="en-GB" dirty="0"/>
              <a:t>Sum of Initial Eigenvalues</a:t>
            </a:r>
          </a:p>
        </p:txBody>
      </p:sp>
      <p:cxnSp>
        <p:nvCxnSpPr>
          <p:cNvPr id="12" name="Straight Arrow Connector 11"/>
          <p:cNvCxnSpPr>
            <a:stCxn id="8" idx="1"/>
          </p:cNvCxnSpPr>
          <p:nvPr/>
        </p:nvCxnSpPr>
        <p:spPr>
          <a:xfrm flipH="1" flipV="1">
            <a:off x="5791201" y="4038601"/>
            <a:ext cx="838199" cy="8323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par>
                    <p:cTn id="10" fill="hold">
                      <p:stCondLst>
                        <p:cond delay="indefinite"/>
                      </p:stCondLst>
                      <p:childTnLst>
                        <p:par>
                          <p:cTn id="11" fill="hold">
                            <p:stCondLst>
                              <p:cond delay="0"/>
                            </p:stCondLst>
                            <p:childTnLst>
                              <p:par>
                                <p:cTn id="12" presetID="2" presetClass="exit" presetSubtype="4" fill="hold" grpId="1" nodeType="clickEffect">
                                  <p:stCondLst>
                                    <p:cond delay="0"/>
                                  </p:stCondLst>
                                  <p:childTnLst>
                                    <p:anim calcmode="lin" valueType="num">
                                      <p:cBhvr additive="base">
                                        <p:cTn id="13" dur="500"/>
                                        <p:tgtEl>
                                          <p:spTgt spid="4"/>
                                        </p:tgtEl>
                                        <p:attrNameLst>
                                          <p:attrName>ppt_x</p:attrName>
                                        </p:attrNameLst>
                                      </p:cBhvr>
                                      <p:tavLst>
                                        <p:tav tm="0">
                                          <p:val>
                                            <p:strVal val="ppt_x"/>
                                          </p:val>
                                        </p:tav>
                                        <p:tav tm="100000">
                                          <p:val>
                                            <p:strVal val="ppt_x"/>
                                          </p:val>
                                        </p:tav>
                                      </p:tavLst>
                                    </p:anim>
                                    <p:anim calcmode="lin" valueType="num">
                                      <p:cBhvr additive="base">
                                        <p:cTn id="14" dur="500"/>
                                        <p:tgtEl>
                                          <p:spTgt spid="4"/>
                                        </p:tgtEl>
                                        <p:attrNameLst>
                                          <p:attrName>ppt_y</p:attrName>
                                        </p:attrNameLst>
                                      </p:cBhvr>
                                      <p:tavLst>
                                        <p:tav tm="0">
                                          <p:val>
                                            <p:strVal val="ppt_y"/>
                                          </p:val>
                                        </p:tav>
                                        <p:tav tm="100000">
                                          <p:val>
                                            <p:strVal val="1+ppt_h/2"/>
                                          </p:val>
                                        </p:tav>
                                      </p:tavLst>
                                    </p:anim>
                                    <p:set>
                                      <p:cBhvr>
                                        <p:cTn id="15" dur="1" fill="hold">
                                          <p:stCondLst>
                                            <p:cond delay="499"/>
                                          </p:stCondLst>
                                        </p:cTn>
                                        <p:tgtEl>
                                          <p:spTgt spid="4"/>
                                        </p:tgtEl>
                                        <p:attrNameLst>
                                          <p:attrName>style.visibility</p:attrName>
                                        </p:attrNameLst>
                                      </p:cBhvr>
                                      <p:to>
                                        <p:strVal val="hidden"/>
                                      </p:to>
                                    </p:set>
                                  </p:childTnLst>
                                </p:cTn>
                              </p:par>
                              <p:par>
                                <p:cTn id="16" presetID="53" presetClass="entr" presetSubtype="16" fill="hold" grpId="0" nodeType="withEffect">
                                  <p:stCondLst>
                                    <p:cond delay="0"/>
                                  </p:stCondLst>
                                  <p:childTnLst>
                                    <p:set>
                                      <p:cBhvr>
                                        <p:cTn id="17" dur="1" fill="hold">
                                          <p:stCondLst>
                                            <p:cond delay="0"/>
                                          </p:stCondLst>
                                        </p:cTn>
                                        <p:tgtEl>
                                          <p:spTgt spid="5"/>
                                        </p:tgtEl>
                                        <p:attrNameLst>
                                          <p:attrName>style.visibility</p:attrName>
                                        </p:attrNameLst>
                                      </p:cBhvr>
                                      <p:to>
                                        <p:strVal val="visible"/>
                                      </p:to>
                                    </p:set>
                                    <p:anim calcmode="lin" valueType="num">
                                      <p:cBhvr>
                                        <p:cTn id="18" dur="500" fill="hold"/>
                                        <p:tgtEl>
                                          <p:spTgt spid="5"/>
                                        </p:tgtEl>
                                        <p:attrNameLst>
                                          <p:attrName>ppt_w</p:attrName>
                                        </p:attrNameLst>
                                      </p:cBhvr>
                                      <p:tavLst>
                                        <p:tav tm="0">
                                          <p:val>
                                            <p:fltVal val="0"/>
                                          </p:val>
                                        </p:tav>
                                        <p:tav tm="100000">
                                          <p:val>
                                            <p:strVal val="#ppt_w"/>
                                          </p:val>
                                        </p:tav>
                                      </p:tavLst>
                                    </p:anim>
                                    <p:anim calcmode="lin" valueType="num">
                                      <p:cBhvr>
                                        <p:cTn id="19" dur="500" fill="hold"/>
                                        <p:tgtEl>
                                          <p:spTgt spid="5"/>
                                        </p:tgtEl>
                                        <p:attrNameLst>
                                          <p:attrName>ppt_h</p:attrName>
                                        </p:attrNameLst>
                                      </p:cBhvr>
                                      <p:tavLst>
                                        <p:tav tm="0">
                                          <p:val>
                                            <p:fltVal val="0"/>
                                          </p:val>
                                        </p:tav>
                                        <p:tav tm="100000">
                                          <p:val>
                                            <p:strVal val="#ppt_h"/>
                                          </p:val>
                                        </p:tav>
                                      </p:tavLst>
                                    </p:anim>
                                    <p:animEffect transition="in" filter="fade">
                                      <p:cBhvr>
                                        <p:cTn id="20" dur="500"/>
                                        <p:tgtEl>
                                          <p:spTgt spid="5"/>
                                        </p:tgtEl>
                                      </p:cBhvr>
                                    </p:animEffect>
                                  </p:childTnLst>
                                </p:cTn>
                              </p:par>
                              <p:par>
                                <p:cTn id="21" presetID="53" presetClass="entr" presetSubtype="16"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p:cTn id="23" dur="500" fill="hold"/>
                                        <p:tgtEl>
                                          <p:spTgt spid="6"/>
                                        </p:tgtEl>
                                        <p:attrNameLst>
                                          <p:attrName>ppt_w</p:attrName>
                                        </p:attrNameLst>
                                      </p:cBhvr>
                                      <p:tavLst>
                                        <p:tav tm="0">
                                          <p:val>
                                            <p:fltVal val="0"/>
                                          </p:val>
                                        </p:tav>
                                        <p:tav tm="100000">
                                          <p:val>
                                            <p:strVal val="#ppt_w"/>
                                          </p:val>
                                        </p:tav>
                                      </p:tavLst>
                                    </p:anim>
                                    <p:anim calcmode="lin" valueType="num">
                                      <p:cBhvr>
                                        <p:cTn id="24" dur="500" fill="hold"/>
                                        <p:tgtEl>
                                          <p:spTgt spid="6"/>
                                        </p:tgtEl>
                                        <p:attrNameLst>
                                          <p:attrName>ppt_h</p:attrName>
                                        </p:attrNameLst>
                                      </p:cBhvr>
                                      <p:tavLst>
                                        <p:tav tm="0">
                                          <p:val>
                                            <p:fltVal val="0"/>
                                          </p:val>
                                        </p:tav>
                                        <p:tav tm="100000">
                                          <p:val>
                                            <p:strVal val="#ppt_h"/>
                                          </p:val>
                                        </p:tav>
                                      </p:tavLst>
                                    </p:anim>
                                    <p:animEffect transition="in" filter="fade">
                                      <p:cBhvr>
                                        <p:cTn id="25" dur="500"/>
                                        <p:tgtEl>
                                          <p:spTgt spid="6"/>
                                        </p:tgtEl>
                                      </p:cBhvr>
                                    </p:animEffect>
                                  </p:childTnLst>
                                </p:cTn>
                              </p:par>
                            </p:childTnLst>
                          </p:cTn>
                        </p:par>
                      </p:childTnLst>
                    </p:cTn>
                  </p:par>
                  <p:par>
                    <p:cTn id="26" fill="hold">
                      <p:stCondLst>
                        <p:cond delay="indefinite"/>
                      </p:stCondLst>
                      <p:childTnLst>
                        <p:par>
                          <p:cTn id="27" fill="hold">
                            <p:stCondLst>
                              <p:cond delay="0"/>
                            </p:stCondLst>
                            <p:childTnLst>
                              <p:par>
                                <p:cTn id="28" presetID="53" presetClass="entr" presetSubtype="16" fill="hold" grpId="0" nodeType="clickEffect">
                                  <p:stCondLst>
                                    <p:cond delay="0"/>
                                  </p:stCondLst>
                                  <p:childTnLst>
                                    <p:set>
                                      <p:cBhvr>
                                        <p:cTn id="29" dur="1" fill="hold">
                                          <p:stCondLst>
                                            <p:cond delay="0"/>
                                          </p:stCondLst>
                                        </p:cTn>
                                        <p:tgtEl>
                                          <p:spTgt spid="7"/>
                                        </p:tgtEl>
                                        <p:attrNameLst>
                                          <p:attrName>style.visibility</p:attrName>
                                        </p:attrNameLst>
                                      </p:cBhvr>
                                      <p:to>
                                        <p:strVal val="visible"/>
                                      </p:to>
                                    </p:set>
                                    <p:anim calcmode="lin" valueType="num">
                                      <p:cBhvr>
                                        <p:cTn id="30" dur="500" fill="hold"/>
                                        <p:tgtEl>
                                          <p:spTgt spid="7"/>
                                        </p:tgtEl>
                                        <p:attrNameLst>
                                          <p:attrName>ppt_w</p:attrName>
                                        </p:attrNameLst>
                                      </p:cBhvr>
                                      <p:tavLst>
                                        <p:tav tm="0">
                                          <p:val>
                                            <p:fltVal val="0"/>
                                          </p:val>
                                        </p:tav>
                                        <p:tav tm="100000">
                                          <p:val>
                                            <p:strVal val="#ppt_w"/>
                                          </p:val>
                                        </p:tav>
                                      </p:tavLst>
                                    </p:anim>
                                    <p:anim calcmode="lin" valueType="num">
                                      <p:cBhvr>
                                        <p:cTn id="31" dur="500" fill="hold"/>
                                        <p:tgtEl>
                                          <p:spTgt spid="7"/>
                                        </p:tgtEl>
                                        <p:attrNameLst>
                                          <p:attrName>ppt_h</p:attrName>
                                        </p:attrNameLst>
                                      </p:cBhvr>
                                      <p:tavLst>
                                        <p:tav tm="0">
                                          <p:val>
                                            <p:fltVal val="0"/>
                                          </p:val>
                                        </p:tav>
                                        <p:tav tm="100000">
                                          <p:val>
                                            <p:strVal val="#ppt_h"/>
                                          </p:val>
                                        </p:tav>
                                      </p:tavLst>
                                    </p:anim>
                                    <p:animEffect transition="in" filter="fade">
                                      <p:cBhvr>
                                        <p:cTn id="32" dur="500"/>
                                        <p:tgtEl>
                                          <p:spTgt spid="7"/>
                                        </p:tgtEl>
                                      </p:cBhvr>
                                    </p:animEffect>
                                  </p:childTnLst>
                                </p:cTn>
                              </p:par>
                              <p:par>
                                <p:cTn id="33" presetID="31" presetClass="exit" presetSubtype="0" fill="hold" grpId="1" nodeType="withEffect">
                                  <p:stCondLst>
                                    <p:cond delay="0"/>
                                  </p:stCondLst>
                                  <p:childTnLst>
                                    <p:anim calcmode="lin" valueType="num">
                                      <p:cBhvr>
                                        <p:cTn id="34" dur="1000"/>
                                        <p:tgtEl>
                                          <p:spTgt spid="5"/>
                                        </p:tgtEl>
                                        <p:attrNameLst>
                                          <p:attrName>ppt_w</p:attrName>
                                        </p:attrNameLst>
                                      </p:cBhvr>
                                      <p:tavLst>
                                        <p:tav tm="0">
                                          <p:val>
                                            <p:strVal val="ppt_w"/>
                                          </p:val>
                                        </p:tav>
                                        <p:tav tm="100000">
                                          <p:val>
                                            <p:fltVal val="0"/>
                                          </p:val>
                                        </p:tav>
                                      </p:tavLst>
                                    </p:anim>
                                    <p:anim calcmode="lin" valueType="num">
                                      <p:cBhvr>
                                        <p:cTn id="35" dur="1000"/>
                                        <p:tgtEl>
                                          <p:spTgt spid="5"/>
                                        </p:tgtEl>
                                        <p:attrNameLst>
                                          <p:attrName>ppt_h</p:attrName>
                                        </p:attrNameLst>
                                      </p:cBhvr>
                                      <p:tavLst>
                                        <p:tav tm="0">
                                          <p:val>
                                            <p:strVal val="ppt_h"/>
                                          </p:val>
                                        </p:tav>
                                        <p:tav tm="100000">
                                          <p:val>
                                            <p:fltVal val="0"/>
                                          </p:val>
                                        </p:tav>
                                      </p:tavLst>
                                    </p:anim>
                                    <p:anim calcmode="lin" valueType="num">
                                      <p:cBhvr>
                                        <p:cTn id="36" dur="1000"/>
                                        <p:tgtEl>
                                          <p:spTgt spid="5"/>
                                        </p:tgtEl>
                                        <p:attrNameLst>
                                          <p:attrName>style.rotation</p:attrName>
                                        </p:attrNameLst>
                                      </p:cBhvr>
                                      <p:tavLst>
                                        <p:tav tm="0">
                                          <p:val>
                                            <p:fltVal val="0"/>
                                          </p:val>
                                        </p:tav>
                                        <p:tav tm="100000">
                                          <p:val>
                                            <p:fltVal val="90"/>
                                          </p:val>
                                        </p:tav>
                                      </p:tavLst>
                                    </p:anim>
                                    <p:animEffect transition="out" filter="fade">
                                      <p:cBhvr>
                                        <p:cTn id="37" dur="1000"/>
                                        <p:tgtEl>
                                          <p:spTgt spid="5"/>
                                        </p:tgtEl>
                                      </p:cBhvr>
                                    </p:animEffect>
                                    <p:set>
                                      <p:cBhvr>
                                        <p:cTn id="38" dur="1" fill="hold">
                                          <p:stCondLst>
                                            <p:cond delay="999"/>
                                          </p:stCondLst>
                                        </p:cTn>
                                        <p:tgtEl>
                                          <p:spTgt spid="5"/>
                                        </p:tgtEl>
                                        <p:attrNameLst>
                                          <p:attrName>style.visibility</p:attrName>
                                        </p:attrNameLst>
                                      </p:cBhvr>
                                      <p:to>
                                        <p:strVal val="hidden"/>
                                      </p:to>
                                    </p:set>
                                  </p:childTnLst>
                                </p:cTn>
                              </p:par>
                              <p:par>
                                <p:cTn id="39" presetID="14" presetClass="exit" presetSubtype="10" fill="hold" grpId="1" nodeType="withEffect">
                                  <p:stCondLst>
                                    <p:cond delay="0"/>
                                  </p:stCondLst>
                                  <p:childTnLst>
                                    <p:animEffect transition="out" filter="randombar(horizontal)">
                                      <p:cBhvr>
                                        <p:cTn id="40" dur="500"/>
                                        <p:tgtEl>
                                          <p:spTgt spid="6"/>
                                        </p:tgtEl>
                                      </p:cBhvr>
                                    </p:animEffect>
                                    <p:set>
                                      <p:cBhvr>
                                        <p:cTn id="41" dur="1" fill="hold">
                                          <p:stCondLst>
                                            <p:cond delay="499"/>
                                          </p:stCondLst>
                                        </p:cTn>
                                        <p:tgtEl>
                                          <p:spTgt spid="6"/>
                                        </p:tgtEl>
                                        <p:attrNameLst>
                                          <p:attrName>style.visibility</p:attrName>
                                        </p:attrNameLst>
                                      </p:cBhvr>
                                      <p:to>
                                        <p:strVal val="hidden"/>
                                      </p:to>
                                    </p:set>
                                  </p:childTnLst>
                                </p:cTn>
                              </p:par>
                            </p:childTnLst>
                          </p:cTn>
                        </p:par>
                      </p:childTnLst>
                    </p:cTn>
                  </p:par>
                  <p:par>
                    <p:cTn id="42" fill="hold">
                      <p:stCondLst>
                        <p:cond delay="indefinite"/>
                      </p:stCondLst>
                      <p:childTnLst>
                        <p:par>
                          <p:cTn id="43" fill="hold">
                            <p:stCondLst>
                              <p:cond delay="0"/>
                            </p:stCondLst>
                            <p:childTnLst>
                              <p:par>
                                <p:cTn id="44" presetID="14" presetClass="entr" presetSubtype="10" fill="hold" grpId="0" nodeType="clickEffect">
                                  <p:stCondLst>
                                    <p:cond delay="0"/>
                                  </p:stCondLst>
                                  <p:childTnLst>
                                    <p:set>
                                      <p:cBhvr>
                                        <p:cTn id="45" dur="1" fill="hold">
                                          <p:stCondLst>
                                            <p:cond delay="0"/>
                                          </p:stCondLst>
                                        </p:cTn>
                                        <p:tgtEl>
                                          <p:spTgt spid="2"/>
                                        </p:tgtEl>
                                        <p:attrNameLst>
                                          <p:attrName>style.visibility</p:attrName>
                                        </p:attrNameLst>
                                      </p:cBhvr>
                                      <p:to>
                                        <p:strVal val="visible"/>
                                      </p:to>
                                    </p:set>
                                    <p:animEffect transition="in" filter="randombar(horizontal)">
                                      <p:cBhvr>
                                        <p:cTn id="46" dur="500"/>
                                        <p:tgtEl>
                                          <p:spTgt spid="2"/>
                                        </p:tgtEl>
                                      </p:cBhvr>
                                    </p:animEffect>
                                  </p:childTnLst>
                                </p:cTn>
                              </p:par>
                              <p:par>
                                <p:cTn id="47" presetID="2" presetClass="exit" presetSubtype="4" fill="hold" grpId="1" nodeType="withEffect">
                                  <p:stCondLst>
                                    <p:cond delay="0"/>
                                  </p:stCondLst>
                                  <p:childTnLst>
                                    <p:anim calcmode="lin" valueType="num">
                                      <p:cBhvr additive="base">
                                        <p:cTn id="48" dur="500"/>
                                        <p:tgtEl>
                                          <p:spTgt spid="7"/>
                                        </p:tgtEl>
                                        <p:attrNameLst>
                                          <p:attrName>ppt_x</p:attrName>
                                        </p:attrNameLst>
                                      </p:cBhvr>
                                      <p:tavLst>
                                        <p:tav tm="0">
                                          <p:val>
                                            <p:strVal val="ppt_x"/>
                                          </p:val>
                                        </p:tav>
                                        <p:tav tm="100000">
                                          <p:val>
                                            <p:strVal val="ppt_x"/>
                                          </p:val>
                                        </p:tav>
                                      </p:tavLst>
                                    </p:anim>
                                    <p:anim calcmode="lin" valueType="num">
                                      <p:cBhvr additive="base">
                                        <p:cTn id="49" dur="500"/>
                                        <p:tgtEl>
                                          <p:spTgt spid="7"/>
                                        </p:tgtEl>
                                        <p:attrNameLst>
                                          <p:attrName>ppt_y</p:attrName>
                                        </p:attrNameLst>
                                      </p:cBhvr>
                                      <p:tavLst>
                                        <p:tav tm="0">
                                          <p:val>
                                            <p:strVal val="ppt_y"/>
                                          </p:val>
                                        </p:tav>
                                        <p:tav tm="100000">
                                          <p:val>
                                            <p:strVal val="1+ppt_h/2"/>
                                          </p:val>
                                        </p:tav>
                                      </p:tavLst>
                                    </p:anim>
                                    <p:set>
                                      <p:cBhvr>
                                        <p:cTn id="50" dur="1" fill="hold">
                                          <p:stCondLst>
                                            <p:cond delay="499"/>
                                          </p:stCondLst>
                                        </p:cTn>
                                        <p:tgtEl>
                                          <p:spTgt spid="7"/>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6" presetClass="entr" presetSubtype="16" fill="hold" grpId="0" nodeType="clickEffect">
                                  <p:stCondLst>
                                    <p:cond delay="0"/>
                                  </p:stCondLst>
                                  <p:childTnLst>
                                    <p:set>
                                      <p:cBhvr>
                                        <p:cTn id="54" dur="1" fill="hold">
                                          <p:stCondLst>
                                            <p:cond delay="0"/>
                                          </p:stCondLst>
                                        </p:cTn>
                                        <p:tgtEl>
                                          <p:spTgt spid="10"/>
                                        </p:tgtEl>
                                        <p:attrNameLst>
                                          <p:attrName>style.visibility</p:attrName>
                                        </p:attrNameLst>
                                      </p:cBhvr>
                                      <p:to>
                                        <p:strVal val="visible"/>
                                      </p:to>
                                    </p:set>
                                    <p:animEffect transition="in" filter="circle(in)">
                                      <p:cBhvr>
                                        <p:cTn id="55" dur="2000"/>
                                        <p:tgtEl>
                                          <p:spTgt spid="10"/>
                                        </p:tgtEl>
                                      </p:cBhvr>
                                    </p:animEffect>
                                  </p:childTnLst>
                                </p:cTn>
                              </p:par>
                            </p:childTnLst>
                          </p:cTn>
                        </p:par>
                      </p:childTnLst>
                    </p:cTn>
                  </p:par>
                  <p:par>
                    <p:cTn id="56" fill="hold">
                      <p:stCondLst>
                        <p:cond delay="indefinite"/>
                      </p:stCondLst>
                      <p:childTnLst>
                        <p:par>
                          <p:cTn id="57" fill="hold">
                            <p:stCondLst>
                              <p:cond delay="0"/>
                            </p:stCondLst>
                            <p:childTnLst>
                              <p:par>
                                <p:cTn id="58" presetID="6" presetClass="entr" presetSubtype="16" fill="hold" grpId="0" nodeType="clickEffect">
                                  <p:stCondLst>
                                    <p:cond delay="0"/>
                                  </p:stCondLst>
                                  <p:childTnLst>
                                    <p:set>
                                      <p:cBhvr>
                                        <p:cTn id="59" dur="1" fill="hold">
                                          <p:stCondLst>
                                            <p:cond delay="0"/>
                                          </p:stCondLst>
                                        </p:cTn>
                                        <p:tgtEl>
                                          <p:spTgt spid="15"/>
                                        </p:tgtEl>
                                        <p:attrNameLst>
                                          <p:attrName>style.visibility</p:attrName>
                                        </p:attrNameLst>
                                      </p:cBhvr>
                                      <p:to>
                                        <p:strVal val="visible"/>
                                      </p:to>
                                    </p:set>
                                    <p:animEffect transition="in" filter="circle(in)">
                                      <p:cBhvr>
                                        <p:cTn id="60" dur="2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animBg="1"/>
      <p:bldP spid="2" grpId="0" animBg="1"/>
      <p:bldP spid="5" grpId="0" animBg="1"/>
      <p:bldP spid="5" grpId="1" animBg="1"/>
      <p:bldP spid="6" grpId="0" animBg="1"/>
      <p:bldP spid="6" grpId="1" animBg="1"/>
      <p:bldP spid="7" grpId="0" animBg="1"/>
      <p:bldP spid="7" grpId="1" animBg="1"/>
      <p:bldP spid="4" grpId="0" animBg="1"/>
      <p:bldP spid="4" grpId="1"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SPSS Output – Scree Plot</a:t>
            </a:r>
          </a:p>
        </p:txBody>
      </p:sp>
      <p:pic>
        <p:nvPicPr>
          <p:cNvPr id="12290" name="Picture 2"/>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tretch>
            <a:fillRect/>
          </a:stretch>
        </p:blipFill>
        <p:spPr bwMode="auto">
          <a:xfrm>
            <a:off x="2346325" y="2373815"/>
            <a:ext cx="3703638" cy="29676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291" name="Picture 3"/>
          <p:cNvPicPr>
            <a:picLocks noGrp="1" noChangeAspect="1" noChangeArrowheads="1"/>
          </p:cNvPicPr>
          <p:nvPr>
            <p:ph sz="half" idx="2"/>
          </p:nvPr>
        </p:nvPicPr>
        <p:blipFill>
          <a:blip r:embed="rId4" cstate="print">
            <a:extLst>
              <a:ext uri="{28A0092B-C50C-407E-A947-70E740481C1C}">
                <a14:useLocalDpi xmlns:a14="http://schemas.microsoft.com/office/drawing/2010/main" val="0"/>
              </a:ext>
            </a:extLst>
          </a:blip>
          <a:stretch>
            <a:fillRect/>
          </a:stretch>
        </p:blipFill>
        <p:spPr bwMode="auto">
          <a:xfrm>
            <a:off x="6188075" y="2424082"/>
            <a:ext cx="3702050" cy="28670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Oval 7"/>
          <p:cNvSpPr/>
          <p:nvPr/>
        </p:nvSpPr>
        <p:spPr>
          <a:xfrm>
            <a:off x="8305800" y="3657600"/>
            <a:ext cx="800100" cy="6858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 name="Straight Connector 5"/>
          <p:cNvCxnSpPr/>
          <p:nvPr/>
        </p:nvCxnSpPr>
        <p:spPr>
          <a:xfrm>
            <a:off x="2346325" y="4572000"/>
            <a:ext cx="3124200" cy="0"/>
          </a:xfrm>
          <a:prstGeom prst="line">
            <a:avLst/>
          </a:prstGeom>
          <a:ln w="38100"/>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a:t>SPSS Output – Variance Explained</a:t>
            </a:r>
          </a:p>
        </p:txBody>
      </p:sp>
      <p:sp>
        <p:nvSpPr>
          <p:cNvPr id="9" name="Content Placeholder 8"/>
          <p:cNvSpPr>
            <a:spLocks noGrp="1"/>
          </p:cNvSpPr>
          <p:nvPr>
            <p:ph sz="half" idx="1"/>
          </p:nvPr>
        </p:nvSpPr>
        <p:spPr/>
        <p:txBody>
          <a:bodyPr/>
          <a:lstStyle/>
          <a:p>
            <a:r>
              <a:rPr lang="en-US" sz="1800" dirty="0"/>
              <a:t>Notes: </a:t>
            </a:r>
          </a:p>
          <a:p>
            <a:pPr lvl="1"/>
            <a:r>
              <a:rPr lang="en-US" sz="1600" dirty="0"/>
              <a:t>2.731 / 6 = 45.5%</a:t>
            </a:r>
          </a:p>
          <a:p>
            <a:pPr lvl="1"/>
            <a:r>
              <a:rPr lang="en-US" sz="1600" dirty="0"/>
              <a:t>2.731 + 2.218 = 4.949 (same as previous slide)</a:t>
            </a:r>
          </a:p>
          <a:p>
            <a:pPr lvl="1"/>
            <a:r>
              <a:rPr lang="en-US" sz="1600" dirty="0"/>
              <a:t>4.949 / 6 = 82.5%	</a:t>
            </a:r>
          </a:p>
          <a:p>
            <a:pPr lvl="1"/>
            <a:r>
              <a:rPr lang="en-US" sz="1600" dirty="0"/>
              <a:t>2.731 + 2.218 + .442 + .341 + .183 + .085 = 6 (Initial variance)</a:t>
            </a:r>
          </a:p>
          <a:p>
            <a:pPr lvl="1"/>
            <a:endParaRPr lang="en-US" sz="1600" dirty="0"/>
          </a:p>
          <a:p>
            <a:pPr marL="201168" lvl="1" indent="0">
              <a:buNone/>
            </a:pPr>
            <a:r>
              <a:rPr lang="en-US" dirty="0"/>
              <a:t>2 factors meet latent root criterion (SPSS solution)</a:t>
            </a:r>
          </a:p>
          <a:p>
            <a:r>
              <a:rPr lang="en-US" sz="2000" dirty="0"/>
              <a:t>Good solution captures ≥ 60%</a:t>
            </a:r>
          </a:p>
        </p:txBody>
      </p:sp>
      <p:pic>
        <p:nvPicPr>
          <p:cNvPr id="10242" name="Picture 2"/>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tretch>
            <a:fillRect/>
          </a:stretch>
        </p:blipFill>
        <p:spPr bwMode="auto">
          <a:xfrm>
            <a:off x="6188075" y="3407491"/>
            <a:ext cx="3702050" cy="900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Oval 11"/>
          <p:cNvSpPr/>
          <p:nvPr/>
        </p:nvSpPr>
        <p:spPr>
          <a:xfrm>
            <a:off x="3512820" y="2806700"/>
            <a:ext cx="685800" cy="304800"/>
          </a:xfrm>
          <a:prstGeom prst="ellipse">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val 12"/>
          <p:cNvSpPr/>
          <p:nvPr/>
        </p:nvSpPr>
        <p:spPr>
          <a:xfrm>
            <a:off x="3960713" y="3111500"/>
            <a:ext cx="685800" cy="304800"/>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44864572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SPSS Output – Factor Loadings</a:t>
            </a:r>
          </a:p>
        </p:txBody>
      </p:sp>
      <p:pic>
        <p:nvPicPr>
          <p:cNvPr id="11266" name="Picture 2"/>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bwMode="auto">
          <a:xfrm>
            <a:off x="2057400" y="2362200"/>
            <a:ext cx="3962400" cy="31615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Content Placeholder 5"/>
          <p:cNvSpPr>
            <a:spLocks noGrp="1"/>
          </p:cNvSpPr>
          <p:nvPr>
            <p:ph sz="half" idx="2"/>
          </p:nvPr>
        </p:nvSpPr>
        <p:spPr/>
        <p:txBody>
          <a:bodyPr anchor="ctr">
            <a:normAutofit/>
          </a:bodyPr>
          <a:lstStyle/>
          <a:p>
            <a:r>
              <a:rPr lang="en-US" sz="2400" dirty="0"/>
              <a:t>These are the correlations between the original variables and the components (the x’s and the f’s), </a:t>
            </a:r>
            <a:r>
              <a:rPr lang="el-GR" sz="2400" dirty="0"/>
              <a:t>λ</a:t>
            </a:r>
            <a:r>
              <a:rPr lang="en-US" sz="2400" dirty="0"/>
              <a:t>’s</a:t>
            </a:r>
            <a:endParaRPr lang="en-US" sz="2000" dirty="0"/>
          </a:p>
        </p:txBody>
      </p:sp>
    </p:spTree>
    <p:extLst>
      <p:ext uri="{BB962C8B-B14F-4D97-AF65-F5344CB8AC3E}">
        <p14:creationId xmlns:p14="http://schemas.microsoft.com/office/powerpoint/2010/main" val="374163900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Component Matrix Plot</a:t>
            </a:r>
          </a:p>
        </p:txBody>
      </p:sp>
      <p:graphicFrame>
        <p:nvGraphicFramePr>
          <p:cNvPr id="4" name="Content Placeholder 3"/>
          <p:cNvGraphicFramePr>
            <a:graphicFrameLocks noGrp="1"/>
          </p:cNvGraphicFramePr>
          <p:nvPr>
            <p:ph idx="1"/>
          </p:nvPr>
        </p:nvGraphicFramePr>
        <p:xfrm>
          <a:off x="2346325" y="1846264"/>
          <a:ext cx="7543800" cy="4022725"/>
        </p:xfrm>
        <a:graphic>
          <a:graphicData uri="http://schemas.openxmlformats.org/drawingml/2006/chart">
            <c:chart xmlns:c="http://schemas.openxmlformats.org/drawingml/2006/chart" xmlns:r="http://schemas.openxmlformats.org/officeDocument/2006/relationships" r:id="rId3"/>
          </a:graphicData>
        </a:graphic>
      </p:graphicFrame>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Toothpaste example continued</a:t>
            </a:r>
            <a:br>
              <a:rPr lang="en-US" dirty="0"/>
            </a:br>
            <a:r>
              <a:rPr lang="en-US" dirty="0"/>
              <a:t>Rotated Factor Loading Plot</a:t>
            </a:r>
          </a:p>
        </p:txBody>
      </p:sp>
      <p:pic>
        <p:nvPicPr>
          <p:cNvPr id="14338"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a:xfrm>
            <a:off x="3608013" y="1846264"/>
            <a:ext cx="5020424" cy="4022725"/>
          </a:xfrm>
        </p:spPr>
      </p:pic>
    </p:spTree>
    <p:extLst>
      <p:ext uri="{BB962C8B-B14F-4D97-AF65-F5344CB8AC3E}">
        <p14:creationId xmlns:p14="http://schemas.microsoft.com/office/powerpoint/2010/main" val="371373191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Autofit/>
          </a:bodyPr>
          <a:lstStyle/>
          <a:p>
            <a:r>
              <a:rPr lang="en-US" sz="3600" dirty="0"/>
              <a:t>SPSS Output - Rotated Factor Loadings</a:t>
            </a:r>
          </a:p>
        </p:txBody>
      </p:sp>
      <p:pic>
        <p:nvPicPr>
          <p:cNvPr id="2050" name="Picture 2"/>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tretch>
            <a:fillRect/>
          </a:stretch>
        </p:blipFill>
        <p:spPr bwMode="auto">
          <a:xfrm>
            <a:off x="2057400" y="1766094"/>
            <a:ext cx="3886200" cy="3644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Content Placeholder 5"/>
          <p:cNvSpPr>
            <a:spLocks noGrp="1"/>
          </p:cNvSpPr>
          <p:nvPr>
            <p:ph sz="half" idx="2"/>
          </p:nvPr>
        </p:nvSpPr>
        <p:spPr/>
        <p:txBody>
          <a:bodyPr>
            <a:normAutofit/>
          </a:bodyPr>
          <a:lstStyle/>
          <a:p>
            <a:r>
              <a:rPr lang="en-US" sz="2400" dirty="0"/>
              <a:t>This matrix shows which variables are correlated with each component</a:t>
            </a:r>
          </a:p>
          <a:p>
            <a:pPr lvl="1"/>
            <a:r>
              <a:rPr lang="en-US" sz="2000" dirty="0"/>
              <a:t>Each variable has a high loading on one factor, but not both</a:t>
            </a:r>
          </a:p>
          <a:p>
            <a:endParaRPr lang="en-US" sz="2400" dirty="0"/>
          </a:p>
          <a:p>
            <a:r>
              <a:rPr lang="en-US" sz="2400" dirty="0"/>
              <a:t>Use this information to name the component</a:t>
            </a:r>
          </a:p>
          <a:p>
            <a:pPr lvl="1">
              <a:buClr>
                <a:schemeClr val="bg2"/>
              </a:buClr>
            </a:pPr>
            <a:r>
              <a:rPr lang="en-US" sz="2000" dirty="0"/>
              <a:t>Component 1: “health”</a:t>
            </a:r>
          </a:p>
          <a:p>
            <a:pPr lvl="1">
              <a:buClr>
                <a:schemeClr val="bg2"/>
              </a:buClr>
            </a:pPr>
            <a:r>
              <a:rPr lang="en-US" sz="2000" dirty="0"/>
              <a:t>Component </a:t>
            </a:r>
            <a:r>
              <a:rPr lang="en-US" sz="2000" dirty="0">
                <a:noFill/>
              </a:rPr>
              <a:t>2</a:t>
            </a:r>
            <a:r>
              <a:rPr lang="en-US" sz="2000" dirty="0"/>
              <a:t>: “beauty”</a:t>
            </a:r>
          </a:p>
        </p:txBody>
      </p:sp>
      <p:sp>
        <p:nvSpPr>
          <p:cNvPr id="2" name="Rounded Rectangle 1"/>
          <p:cNvSpPr/>
          <p:nvPr/>
        </p:nvSpPr>
        <p:spPr>
          <a:xfrm>
            <a:off x="4343400" y="2743200"/>
            <a:ext cx="685800" cy="8382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ounded Rectangle 6"/>
          <p:cNvSpPr/>
          <p:nvPr/>
        </p:nvSpPr>
        <p:spPr>
          <a:xfrm>
            <a:off x="5257800" y="3581400"/>
            <a:ext cx="609600" cy="8001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7"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r>
              <a:rPr lang="en-US" sz="4300" dirty="0"/>
              <a:t>SPSS Output – Variance Explained</a:t>
            </a:r>
          </a:p>
        </p:txBody>
      </p:sp>
      <p:sp>
        <p:nvSpPr>
          <p:cNvPr id="11" name="Content Placeholder 10"/>
          <p:cNvSpPr>
            <a:spLocks noGrp="1"/>
          </p:cNvSpPr>
          <p:nvPr>
            <p:ph sz="half" idx="1"/>
          </p:nvPr>
        </p:nvSpPr>
        <p:spPr>
          <a:xfrm>
            <a:off x="1981200" y="5029200"/>
            <a:ext cx="8229600" cy="1368552"/>
          </a:xfrm>
        </p:spPr>
        <p:txBody>
          <a:bodyPr>
            <a:normAutofit/>
          </a:bodyPr>
          <a:lstStyle/>
          <a:p>
            <a:r>
              <a:rPr lang="en-US" dirty="0"/>
              <a:t>Rotation aids interpretation</a:t>
            </a:r>
          </a:p>
          <a:p>
            <a:r>
              <a:rPr lang="en-US" dirty="0"/>
              <a:t>Rotation does not add explanation of variance</a:t>
            </a:r>
          </a:p>
        </p:txBody>
      </p:sp>
      <p:pic>
        <p:nvPicPr>
          <p:cNvPr id="14" name="Picture 2"/>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tretch>
            <a:fillRect/>
          </a:stretch>
        </p:blipFill>
        <p:spPr bwMode="auto">
          <a:xfrm>
            <a:off x="6188075" y="3412282"/>
            <a:ext cx="3702050" cy="15788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Oval 5"/>
          <p:cNvSpPr/>
          <p:nvPr/>
        </p:nvSpPr>
        <p:spPr>
          <a:xfrm>
            <a:off x="6172200" y="2652183"/>
            <a:ext cx="685800" cy="6477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p:cNvSpPr/>
          <p:nvPr/>
        </p:nvSpPr>
        <p:spPr>
          <a:xfrm>
            <a:off x="7112000" y="2956983"/>
            <a:ext cx="685800" cy="304800"/>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Oval 11"/>
          <p:cNvSpPr/>
          <p:nvPr/>
        </p:nvSpPr>
        <p:spPr>
          <a:xfrm>
            <a:off x="8636000" y="2702983"/>
            <a:ext cx="685800" cy="5969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val 12"/>
          <p:cNvSpPr/>
          <p:nvPr/>
        </p:nvSpPr>
        <p:spPr>
          <a:xfrm>
            <a:off x="9550400" y="2918883"/>
            <a:ext cx="685800" cy="381000"/>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003156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53" presetClass="entr" presetSubtype="16"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p:cTn id="13" dur="500" fill="hold"/>
                                        <p:tgtEl>
                                          <p:spTgt spid="7"/>
                                        </p:tgtEl>
                                        <p:attrNameLst>
                                          <p:attrName>ppt_w</p:attrName>
                                        </p:attrNameLst>
                                      </p:cBhvr>
                                      <p:tavLst>
                                        <p:tav tm="0">
                                          <p:val>
                                            <p:fltVal val="0"/>
                                          </p:val>
                                        </p:tav>
                                        <p:tav tm="100000">
                                          <p:val>
                                            <p:strVal val="#ppt_w"/>
                                          </p:val>
                                        </p:tav>
                                      </p:tavLst>
                                    </p:anim>
                                    <p:anim calcmode="lin" valueType="num">
                                      <p:cBhvr>
                                        <p:cTn id="14" dur="500" fill="hold"/>
                                        <p:tgtEl>
                                          <p:spTgt spid="7"/>
                                        </p:tgtEl>
                                        <p:attrNameLst>
                                          <p:attrName>ppt_h</p:attrName>
                                        </p:attrNameLst>
                                      </p:cBhvr>
                                      <p:tavLst>
                                        <p:tav tm="0">
                                          <p:val>
                                            <p:fltVal val="0"/>
                                          </p:val>
                                        </p:tav>
                                        <p:tav tm="100000">
                                          <p:val>
                                            <p:strVal val="#ppt_h"/>
                                          </p:val>
                                        </p:tav>
                                      </p:tavLst>
                                    </p:anim>
                                    <p:animEffect transition="in" filter="fade">
                                      <p:cBhvr>
                                        <p:cTn id="15" dur="500"/>
                                        <p:tgtEl>
                                          <p:spTgt spid="7"/>
                                        </p:tgtEl>
                                      </p:cBhvr>
                                    </p:animEffect>
                                  </p:childTnLst>
                                </p:cTn>
                              </p:par>
                              <p:par>
                                <p:cTn id="16" presetID="53" presetClass="entr" presetSubtype="16" fill="hold" grpId="0" nodeType="withEffect">
                                  <p:stCondLst>
                                    <p:cond delay="0"/>
                                  </p:stCondLst>
                                  <p:childTnLst>
                                    <p:set>
                                      <p:cBhvr>
                                        <p:cTn id="17" dur="1" fill="hold">
                                          <p:stCondLst>
                                            <p:cond delay="0"/>
                                          </p:stCondLst>
                                        </p:cTn>
                                        <p:tgtEl>
                                          <p:spTgt spid="13"/>
                                        </p:tgtEl>
                                        <p:attrNameLst>
                                          <p:attrName>style.visibility</p:attrName>
                                        </p:attrNameLst>
                                      </p:cBhvr>
                                      <p:to>
                                        <p:strVal val="visible"/>
                                      </p:to>
                                    </p:set>
                                    <p:anim calcmode="lin" valueType="num">
                                      <p:cBhvr>
                                        <p:cTn id="18" dur="500" fill="hold"/>
                                        <p:tgtEl>
                                          <p:spTgt spid="13"/>
                                        </p:tgtEl>
                                        <p:attrNameLst>
                                          <p:attrName>ppt_w</p:attrName>
                                        </p:attrNameLst>
                                      </p:cBhvr>
                                      <p:tavLst>
                                        <p:tav tm="0">
                                          <p:val>
                                            <p:fltVal val="0"/>
                                          </p:val>
                                        </p:tav>
                                        <p:tav tm="100000">
                                          <p:val>
                                            <p:strVal val="#ppt_w"/>
                                          </p:val>
                                        </p:tav>
                                      </p:tavLst>
                                    </p:anim>
                                    <p:anim calcmode="lin" valueType="num">
                                      <p:cBhvr>
                                        <p:cTn id="19" dur="500" fill="hold"/>
                                        <p:tgtEl>
                                          <p:spTgt spid="13"/>
                                        </p:tgtEl>
                                        <p:attrNameLst>
                                          <p:attrName>ppt_h</p:attrName>
                                        </p:attrNameLst>
                                      </p:cBhvr>
                                      <p:tavLst>
                                        <p:tav tm="0">
                                          <p:val>
                                            <p:fltVal val="0"/>
                                          </p:val>
                                        </p:tav>
                                        <p:tav tm="100000">
                                          <p:val>
                                            <p:strVal val="#ppt_h"/>
                                          </p:val>
                                        </p:tav>
                                      </p:tavLst>
                                    </p:anim>
                                    <p:animEffect transition="in" filter="fade">
                                      <p:cBhvr>
                                        <p:cTn id="2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2" grpId="0" animBg="1"/>
      <p:bldP spid="13"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SPSS Output – Factor Scores</a:t>
            </a:r>
            <a:endParaRPr lang="en-US" dirty="0"/>
          </a:p>
        </p:txBody>
      </p:sp>
      <p:pic>
        <p:nvPicPr>
          <p:cNvPr id="16386" name="Picture 2"/>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a:xfrm>
            <a:off x="2133600" y="2209801"/>
            <a:ext cx="3962400" cy="3094831"/>
          </a:xfrm>
        </p:spPr>
      </p:pic>
      <p:sp>
        <p:nvSpPr>
          <p:cNvPr id="3" name="Content Placeholder 2"/>
          <p:cNvSpPr>
            <a:spLocks noGrp="1"/>
          </p:cNvSpPr>
          <p:nvPr>
            <p:ph sz="half" idx="2"/>
          </p:nvPr>
        </p:nvSpPr>
        <p:spPr/>
        <p:txBody>
          <a:bodyPr/>
          <a:lstStyle/>
          <a:p>
            <a:r>
              <a:rPr lang="en-US" dirty="0"/>
              <a:t>These are the actual weights (</a:t>
            </a:r>
            <a:r>
              <a:rPr lang="en-US" dirty="0" err="1"/>
              <a:t>w</a:t>
            </a:r>
            <a:r>
              <a:rPr lang="en-US" baseline="-25000" dirty="0" err="1"/>
              <a:t>ij</a:t>
            </a:r>
            <a:r>
              <a:rPr lang="en-US" dirty="0" err="1"/>
              <a:t>’s</a:t>
            </a:r>
            <a:r>
              <a:rPr lang="en-US" dirty="0"/>
              <a:t>)used to transform the standardized variables (x’s) to get the component scores (f’s).</a:t>
            </a:r>
          </a:p>
          <a:p>
            <a:endParaRPr lang="en-US" dirty="0"/>
          </a:p>
          <a:p>
            <a:r>
              <a:rPr lang="en-US" dirty="0"/>
              <a:t>For each observation, the data set has two new variables.</a:t>
            </a:r>
          </a:p>
          <a:p>
            <a:endParaRPr lang="en-US" dirty="0"/>
          </a:p>
          <a:p>
            <a:endParaRPr lang="en-US"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SPSS Output – Factor Scores</a:t>
            </a:r>
            <a:endParaRPr lang="en-US" dirty="0"/>
          </a:p>
        </p:txBody>
      </p:sp>
      <p:pic>
        <p:nvPicPr>
          <p:cNvPr id="16386" name="Picture 2"/>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a:xfrm>
            <a:off x="2133600" y="2209801"/>
            <a:ext cx="3962400" cy="3094831"/>
          </a:xfrm>
        </p:spPr>
      </p:pic>
      <p:sp>
        <p:nvSpPr>
          <p:cNvPr id="3" name="Content Placeholder 2"/>
          <p:cNvSpPr>
            <a:spLocks noGrp="1"/>
          </p:cNvSpPr>
          <p:nvPr>
            <p:ph sz="half" idx="2"/>
          </p:nvPr>
        </p:nvSpPr>
        <p:spPr/>
        <p:txBody>
          <a:bodyPr>
            <a:normAutofit/>
          </a:bodyPr>
          <a:lstStyle/>
          <a:p>
            <a:r>
              <a:rPr lang="en-US" dirty="0"/>
              <a:t>For each respondent:</a:t>
            </a:r>
          </a:p>
          <a:p>
            <a:endParaRPr lang="en-US" dirty="0"/>
          </a:p>
          <a:p>
            <a:pPr lvl="1"/>
            <a:r>
              <a:rPr lang="en-US" dirty="0"/>
              <a:t>Factor 1 = (.358)(cavities) +     (-.001)(shiny) + … + (.052)(attractive)</a:t>
            </a:r>
          </a:p>
          <a:p>
            <a:pPr lvl="1"/>
            <a:endParaRPr lang="en-US" dirty="0"/>
          </a:p>
          <a:p>
            <a:pPr lvl="1"/>
            <a:r>
              <a:rPr lang="en-US" dirty="0"/>
              <a:t>Factor 2 = (.011)(cavities) + (.375)(shiny) + … + (.395)(attractive)</a:t>
            </a:r>
            <a:endParaRPr lang="en-US" sz="2800" dirty="0"/>
          </a:p>
          <a:p>
            <a:endParaRPr lang="en-US" sz="3200" dirty="0"/>
          </a:p>
        </p:txBody>
      </p:sp>
    </p:spTree>
    <p:extLst>
      <p:ext uri="{BB962C8B-B14F-4D97-AF65-F5344CB8AC3E}">
        <p14:creationId xmlns:p14="http://schemas.microsoft.com/office/powerpoint/2010/main" val="17756327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Factor Analysis</a:t>
            </a:r>
            <a:endParaRPr lang="en-US" dirty="0"/>
          </a:p>
        </p:txBody>
      </p:sp>
      <p:sp>
        <p:nvSpPr>
          <p:cNvPr id="7" name="Text Placeholder 6"/>
          <p:cNvSpPr>
            <a:spLocks noGrp="1"/>
          </p:cNvSpPr>
          <p:nvPr>
            <p:ph type="body" idx="1"/>
          </p:nvPr>
        </p:nvSpPr>
        <p:spPr/>
        <p:txBody>
          <a:bodyPr anchor="ctr"/>
          <a:lstStyle/>
          <a:p>
            <a:r>
              <a:rPr lang="en-US" dirty="0"/>
              <a:t>The Intuition &amp; Mechanics</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EFA / PCA</a:t>
            </a:r>
          </a:p>
        </p:txBody>
      </p:sp>
      <p:sp>
        <p:nvSpPr>
          <p:cNvPr id="6" name="Text Placeholder 5"/>
          <p:cNvSpPr>
            <a:spLocks noGrp="1"/>
          </p:cNvSpPr>
          <p:nvPr>
            <p:ph type="body" idx="1"/>
          </p:nvPr>
        </p:nvSpPr>
        <p:spPr/>
        <p:txBody>
          <a:bodyPr>
            <a:normAutofit/>
          </a:bodyPr>
          <a:lstStyle/>
          <a:p>
            <a:r>
              <a:rPr lang="en-US" dirty="0"/>
              <a:t>Starting Data: Several Variables per Respondent</a:t>
            </a:r>
          </a:p>
        </p:txBody>
      </p:sp>
      <p:pic>
        <p:nvPicPr>
          <p:cNvPr id="12291" name="Picture 3"/>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tretch>
            <a:fillRect/>
          </a:stretch>
        </p:blipFill>
        <p:spPr bwMode="auto">
          <a:xfrm>
            <a:off x="2346325" y="3186897"/>
            <a:ext cx="3703638" cy="2078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 Placeholder 7"/>
          <p:cNvSpPr>
            <a:spLocks noGrp="1"/>
          </p:cNvSpPr>
          <p:nvPr>
            <p:ph type="body" sz="quarter" idx="3"/>
          </p:nvPr>
        </p:nvSpPr>
        <p:spPr/>
        <p:txBody>
          <a:bodyPr>
            <a:normAutofit/>
          </a:bodyPr>
          <a:lstStyle/>
          <a:p>
            <a:r>
              <a:rPr lang="en-US" dirty="0"/>
              <a:t>Ending Data: Factor Scores per Respondent</a:t>
            </a:r>
          </a:p>
        </p:txBody>
      </p:sp>
      <p:pic>
        <p:nvPicPr>
          <p:cNvPr id="12290" name="Picture 2"/>
          <p:cNvPicPr>
            <a:picLocks noGrp="1" noChangeAspect="1" noChangeArrowheads="1"/>
          </p:cNvPicPr>
          <p:nvPr>
            <p:ph sz="quarter" idx="4"/>
          </p:nvPr>
        </p:nvPicPr>
        <p:blipFill>
          <a:blip r:embed="rId4" cstate="print">
            <a:extLst>
              <a:ext uri="{28A0092B-C50C-407E-A947-70E740481C1C}">
                <a14:useLocalDpi xmlns:a14="http://schemas.microsoft.com/office/drawing/2010/main" val="0"/>
              </a:ext>
            </a:extLst>
          </a:blip>
          <a:stretch>
            <a:fillRect/>
          </a:stretch>
        </p:blipFill>
        <p:spPr bwMode="auto">
          <a:xfrm>
            <a:off x="6188075" y="3185318"/>
            <a:ext cx="3702050" cy="20812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Rounded Rectangle 1"/>
          <p:cNvSpPr/>
          <p:nvPr/>
        </p:nvSpPr>
        <p:spPr>
          <a:xfrm>
            <a:off x="7467600" y="3276600"/>
            <a:ext cx="876300" cy="17526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Map of Toothpaste Consumers</a:t>
            </a:r>
            <a:endParaRPr lang="en-US" dirty="0"/>
          </a:p>
        </p:txBody>
      </p:sp>
      <p:pic>
        <p:nvPicPr>
          <p:cNvPr id="19458"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a:xfrm>
            <a:off x="3608013" y="1846264"/>
            <a:ext cx="5020424" cy="4022725"/>
          </a:xfr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Definitions</a:t>
            </a:r>
          </a:p>
        </p:txBody>
      </p:sp>
      <p:graphicFrame>
        <p:nvGraphicFramePr>
          <p:cNvPr id="5" name="Content Placeholder 4"/>
          <p:cNvGraphicFramePr>
            <a:graphicFrameLocks noGrp="1"/>
          </p:cNvGraphicFramePr>
          <p:nvPr>
            <p:ph idx="1"/>
          </p:nvPr>
        </p:nvGraphicFramePr>
        <p:xfrm>
          <a:off x="2346325" y="1846264"/>
          <a:ext cx="7543800" cy="40227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4588486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a:t>Validity and Reliability</a:t>
            </a:r>
            <a:endParaRPr lang="en-GB" dirty="0"/>
          </a:p>
        </p:txBody>
      </p:sp>
      <p:pic>
        <p:nvPicPr>
          <p:cNvPr id="9218" name="Picture 2"/>
          <p:cNvPicPr>
            <a:picLocks noGrp="1" noChangeAspect="1" noChangeArrowheads="1"/>
          </p:cNvPicPr>
          <p:nvPr>
            <p:ph idx="1"/>
          </p:nvPr>
        </p:nvPicPr>
        <p:blipFill rotWithShape="1">
          <a:blip r:embed="rId3" cstate="print">
            <a:extLst>
              <a:ext uri="{28A0092B-C50C-407E-A947-70E740481C1C}">
                <a14:useLocalDpi xmlns:a14="http://schemas.microsoft.com/office/drawing/2010/main" val="0"/>
              </a:ext>
            </a:extLst>
          </a:blip>
          <a:stretch/>
        </p:blipFill>
        <p:spPr>
          <a:xfrm>
            <a:off x="2542470" y="1846264"/>
            <a:ext cx="7151511" cy="4022725"/>
          </a:xfrm>
        </p:spPr>
      </p:pic>
    </p:spTree>
    <p:extLst>
      <p:ext uri="{BB962C8B-B14F-4D97-AF65-F5344CB8AC3E}">
        <p14:creationId xmlns:p14="http://schemas.microsoft.com/office/powerpoint/2010/main" val="92811133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a:t>Construct Validity</a:t>
            </a:r>
            <a:endParaRPr lang="en-GB" dirty="0"/>
          </a:p>
        </p:txBody>
      </p:sp>
      <p:graphicFrame>
        <p:nvGraphicFramePr>
          <p:cNvPr id="4" name="Content Placeholder 3"/>
          <p:cNvGraphicFramePr>
            <a:graphicFrameLocks noGrp="1"/>
          </p:cNvGraphicFramePr>
          <p:nvPr>
            <p:ph idx="1"/>
          </p:nvPr>
        </p:nvGraphicFramePr>
        <p:xfrm>
          <a:off x="2346325" y="1846264"/>
          <a:ext cx="7543800" cy="40227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8659128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Construct Validity</a:t>
            </a:r>
          </a:p>
        </p:txBody>
      </p:sp>
      <p:pic>
        <p:nvPicPr>
          <p:cNvPr id="8194" name="Picture 2"/>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tretch>
            <a:fillRect/>
          </a:stretch>
        </p:blipFill>
        <p:spPr bwMode="auto">
          <a:xfrm>
            <a:off x="1981200" y="2133601"/>
            <a:ext cx="3962400" cy="41147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Content Placeholder 6"/>
          <p:cNvSpPr>
            <a:spLocks noGrp="1"/>
          </p:cNvSpPr>
          <p:nvPr>
            <p:ph sz="half" idx="2"/>
          </p:nvPr>
        </p:nvSpPr>
        <p:spPr/>
        <p:txBody>
          <a:bodyPr>
            <a:normAutofit fontScale="85000" lnSpcReduction="10000"/>
          </a:bodyPr>
          <a:lstStyle/>
          <a:p>
            <a:r>
              <a:rPr lang="en-GB" dirty="0"/>
              <a:t>Convergent validity</a:t>
            </a:r>
          </a:p>
          <a:p>
            <a:pPr lvl="1"/>
            <a:r>
              <a:rPr lang="en-GB" dirty="0"/>
              <a:t>The variables are highly correlated with the factor</a:t>
            </a:r>
          </a:p>
          <a:p>
            <a:pPr lvl="1"/>
            <a:r>
              <a:rPr lang="en-GB" dirty="0"/>
              <a:t>All items &gt; .75</a:t>
            </a:r>
          </a:p>
          <a:p>
            <a:pPr lvl="1"/>
            <a:r>
              <a:rPr lang="en-GB" dirty="0"/>
              <a:t>Depends on sample size</a:t>
            </a:r>
          </a:p>
          <a:p>
            <a:pPr lvl="2"/>
            <a:r>
              <a:rPr lang="en-GB" dirty="0"/>
              <a:t>See table in notes</a:t>
            </a:r>
          </a:p>
          <a:p>
            <a:pPr lvl="1"/>
            <a:endParaRPr lang="en-GB" dirty="0">
              <a:solidFill>
                <a:schemeClr val="tx1"/>
              </a:solidFill>
            </a:endParaRPr>
          </a:p>
          <a:p>
            <a:r>
              <a:rPr lang="en-GB" dirty="0">
                <a:solidFill>
                  <a:schemeClr val="tx1"/>
                </a:solidFill>
              </a:rPr>
              <a:t>Discriminant validity</a:t>
            </a:r>
          </a:p>
          <a:p>
            <a:pPr lvl="1"/>
            <a:r>
              <a:rPr lang="en-GB" dirty="0">
                <a:solidFill>
                  <a:schemeClr val="tx1"/>
                </a:solidFill>
              </a:rPr>
              <a:t>The factors are not correlated with each other</a:t>
            </a:r>
          </a:p>
          <a:p>
            <a:pPr lvl="1"/>
            <a:r>
              <a:rPr lang="en-GB" dirty="0">
                <a:solidFill>
                  <a:schemeClr val="tx1"/>
                </a:solidFill>
              </a:rPr>
              <a:t>Each variables falls into just one factor</a:t>
            </a:r>
          </a:p>
          <a:p>
            <a:pPr lvl="2"/>
            <a:r>
              <a:rPr lang="en-GB" dirty="0">
                <a:solidFill>
                  <a:schemeClr val="tx1"/>
                </a:solidFill>
              </a:rPr>
              <a:t>Limited or no overlap </a:t>
            </a:r>
          </a:p>
          <a:p>
            <a:pPr lvl="2"/>
            <a:r>
              <a:rPr lang="en-GB" dirty="0">
                <a:solidFill>
                  <a:schemeClr val="tx1"/>
                </a:solidFill>
              </a:rPr>
              <a:t>Difference &gt;.2</a:t>
            </a:r>
          </a:p>
          <a:p>
            <a:pPr lvl="1"/>
            <a:r>
              <a:rPr lang="en-GB" dirty="0">
                <a:solidFill>
                  <a:schemeClr val="tx1"/>
                </a:solidFill>
              </a:rPr>
              <a:t>Otherwise delete variabl</a:t>
            </a:r>
            <a:r>
              <a:rPr lang="en-GB" dirty="0"/>
              <a:t>e</a:t>
            </a:r>
          </a:p>
        </p:txBody>
      </p:sp>
      <p:grpSp>
        <p:nvGrpSpPr>
          <p:cNvPr id="9" name="Group 8"/>
          <p:cNvGrpSpPr/>
          <p:nvPr/>
        </p:nvGrpSpPr>
        <p:grpSpPr>
          <a:xfrm>
            <a:off x="4343400" y="3124201"/>
            <a:ext cx="1524000" cy="1981199"/>
            <a:chOff x="2514600" y="3001704"/>
            <a:chExt cx="1524000" cy="1981199"/>
          </a:xfrm>
        </p:grpSpPr>
        <p:sp>
          <p:nvSpPr>
            <p:cNvPr id="6" name="Rectangle 5"/>
            <p:cNvSpPr/>
            <p:nvPr/>
          </p:nvSpPr>
          <p:spPr>
            <a:xfrm>
              <a:off x="2514600" y="3001704"/>
              <a:ext cx="609600" cy="103786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Rectangle 7"/>
            <p:cNvSpPr/>
            <p:nvPr/>
          </p:nvSpPr>
          <p:spPr>
            <a:xfrm>
              <a:off x="3429000" y="4022634"/>
              <a:ext cx="609600" cy="96026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Tree>
    <p:extLst>
      <p:ext uri="{BB962C8B-B14F-4D97-AF65-F5344CB8AC3E}">
        <p14:creationId xmlns:p14="http://schemas.microsoft.com/office/powerpoint/2010/main" val="135974671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p:txBody>
          <a:bodyPr>
            <a:normAutofit/>
          </a:bodyPr>
          <a:lstStyle/>
          <a:p>
            <a:r>
              <a:rPr lang="en-GB" dirty="0"/>
              <a:t>Check coefficient alpha for factor 1</a:t>
            </a:r>
          </a:p>
          <a:p>
            <a:pPr lvl="1"/>
            <a:r>
              <a:rPr lang="en-GB" dirty="0"/>
              <a:t>Analyse </a:t>
            </a:r>
          </a:p>
          <a:p>
            <a:pPr lvl="1"/>
            <a:r>
              <a:rPr lang="en-GB" dirty="0"/>
              <a:t>Scale → Reliability Analysis</a:t>
            </a:r>
          </a:p>
          <a:p>
            <a:pPr lvl="1"/>
            <a:r>
              <a:rPr lang="en-GB" dirty="0"/>
              <a:t>V1, V3, V5</a:t>
            </a:r>
          </a:p>
        </p:txBody>
      </p:sp>
      <p:pic>
        <p:nvPicPr>
          <p:cNvPr id="10242" name="Picture 2"/>
          <p:cNvPicPr>
            <a:picLocks noGrp="1" noChangeAspect="1" noChangeArrowheads="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6258698" y="1677691"/>
            <a:ext cx="3865605" cy="2173883"/>
          </a:xfrm>
        </p:spPr>
      </p:pic>
      <p:sp>
        <p:nvSpPr>
          <p:cNvPr id="4" name="Title 3"/>
          <p:cNvSpPr>
            <a:spLocks noGrp="1"/>
          </p:cNvSpPr>
          <p:nvPr>
            <p:ph type="title"/>
          </p:nvPr>
        </p:nvSpPr>
        <p:spPr>
          <a:xfrm>
            <a:off x="2164248" y="463295"/>
            <a:ext cx="7543800" cy="746761"/>
          </a:xfrm>
        </p:spPr>
        <p:txBody>
          <a:bodyPr>
            <a:normAutofit/>
          </a:bodyPr>
          <a:lstStyle/>
          <a:p>
            <a:r>
              <a:rPr lang="en-GB" dirty="0"/>
              <a:t>Reliability</a:t>
            </a:r>
          </a:p>
        </p:txBody>
      </p:sp>
      <p:pic>
        <p:nvPicPr>
          <p:cNvPr id="10244" name="Picture 4"/>
          <p:cNvPicPr>
            <a:picLocks noGrp="1" noChangeAspect="1" noChangeArrowheads="1"/>
          </p:cNvPicPr>
          <p:nvPr>
            <p:ph sz="half" idx="13"/>
          </p:nvPr>
        </p:nvPicPr>
        <p:blipFill>
          <a:blip r:embed="rId4">
            <a:extLst>
              <a:ext uri="{28A0092B-C50C-407E-A947-70E740481C1C}">
                <a14:useLocalDpi xmlns:a14="http://schemas.microsoft.com/office/drawing/2010/main" val="0"/>
              </a:ext>
            </a:extLst>
          </a:blip>
          <a:stretch>
            <a:fillRect/>
          </a:stretch>
        </p:blipFill>
        <p:spPr>
          <a:xfrm>
            <a:off x="2064852" y="4038602"/>
            <a:ext cx="3871296" cy="2176461"/>
          </a:xfrm>
        </p:spPr>
      </p:pic>
      <p:pic>
        <p:nvPicPr>
          <p:cNvPr id="10245" name="Picture 5"/>
          <p:cNvPicPr>
            <a:picLocks noGrp="1" noChangeAspect="1" noChangeArrowheads="1"/>
          </p:cNvPicPr>
          <p:nvPr>
            <p:ph sz="half" idx="14"/>
          </p:nvPr>
        </p:nvPicPr>
        <p:blipFill>
          <a:blip r:embed="rId5">
            <a:extLst>
              <a:ext uri="{28A0092B-C50C-407E-A947-70E740481C1C}">
                <a14:useLocalDpi xmlns:a14="http://schemas.microsoft.com/office/drawing/2010/main" val="0"/>
              </a:ext>
            </a:extLst>
          </a:blip>
          <a:stretch>
            <a:fillRect/>
          </a:stretch>
        </p:blipFill>
        <p:spPr>
          <a:xfrm>
            <a:off x="7329488" y="4174331"/>
            <a:ext cx="1724025" cy="1905000"/>
          </a:xfrm>
        </p:spPr>
      </p:pic>
    </p:spTree>
    <p:extLst>
      <p:ext uri="{BB962C8B-B14F-4D97-AF65-F5344CB8AC3E}">
        <p14:creationId xmlns:p14="http://schemas.microsoft.com/office/powerpoint/2010/main" val="2801794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0245"/>
                                        </p:tgtEl>
                                        <p:attrNameLst>
                                          <p:attrName>style.visibility</p:attrName>
                                        </p:attrNameLst>
                                      </p:cBhvr>
                                      <p:to>
                                        <p:strVal val="visible"/>
                                      </p:to>
                                    </p:set>
                                    <p:anim calcmode="lin" valueType="num">
                                      <p:cBhvr>
                                        <p:cTn id="7" dur="500" fill="hold"/>
                                        <p:tgtEl>
                                          <p:spTgt spid="10245"/>
                                        </p:tgtEl>
                                        <p:attrNameLst>
                                          <p:attrName>ppt_w</p:attrName>
                                        </p:attrNameLst>
                                      </p:cBhvr>
                                      <p:tavLst>
                                        <p:tav tm="0">
                                          <p:val>
                                            <p:fltVal val="0"/>
                                          </p:val>
                                        </p:tav>
                                        <p:tav tm="100000">
                                          <p:val>
                                            <p:strVal val="#ppt_w"/>
                                          </p:val>
                                        </p:tav>
                                      </p:tavLst>
                                    </p:anim>
                                    <p:anim calcmode="lin" valueType="num">
                                      <p:cBhvr>
                                        <p:cTn id="8" dur="500" fill="hold"/>
                                        <p:tgtEl>
                                          <p:spTgt spid="10245"/>
                                        </p:tgtEl>
                                        <p:attrNameLst>
                                          <p:attrName>ppt_h</p:attrName>
                                        </p:attrNameLst>
                                      </p:cBhvr>
                                      <p:tavLst>
                                        <p:tav tm="0">
                                          <p:val>
                                            <p:fltVal val="0"/>
                                          </p:val>
                                        </p:tav>
                                        <p:tav tm="100000">
                                          <p:val>
                                            <p:strVal val="#ppt_h"/>
                                          </p:val>
                                        </p:tav>
                                      </p:tavLst>
                                    </p:anim>
                                    <p:animEffect transition="in" filter="fade">
                                      <p:cBhvr>
                                        <p:cTn id="9" dur="500"/>
                                        <p:tgtEl>
                                          <p:spTgt spid="102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a:t>Automatic Recode</a:t>
            </a:r>
            <a:endParaRPr lang="en-GB" dirty="0"/>
          </a:p>
        </p:txBody>
      </p:sp>
      <p:sp>
        <p:nvSpPr>
          <p:cNvPr id="2" name="Text Placeholder 1"/>
          <p:cNvSpPr>
            <a:spLocks noGrp="1"/>
          </p:cNvSpPr>
          <p:nvPr>
            <p:ph type="body" idx="1"/>
          </p:nvPr>
        </p:nvSpPr>
        <p:spPr/>
        <p:txBody>
          <a:bodyPr/>
          <a:lstStyle/>
          <a:p>
            <a:r>
              <a:rPr lang="en-GB"/>
              <a:t>Dialog Box</a:t>
            </a:r>
            <a:endParaRPr lang="en-GB" dirty="0"/>
          </a:p>
        </p:txBody>
      </p:sp>
      <p:pic>
        <p:nvPicPr>
          <p:cNvPr id="11267" name="Picture 3"/>
          <p:cNvPicPr>
            <a:picLocks noGrp="1" noChangeAspect="1" noChangeArrowheads="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2346325" y="3184636"/>
            <a:ext cx="3703638" cy="2082581"/>
          </a:xfrm>
        </p:spPr>
      </p:pic>
      <p:sp>
        <p:nvSpPr>
          <p:cNvPr id="4" name="Text Placeholder 3"/>
          <p:cNvSpPr>
            <a:spLocks noGrp="1"/>
          </p:cNvSpPr>
          <p:nvPr>
            <p:ph type="body" sz="quarter" idx="3"/>
          </p:nvPr>
        </p:nvSpPr>
        <p:spPr/>
        <p:txBody>
          <a:bodyPr/>
          <a:lstStyle/>
          <a:p>
            <a:r>
              <a:rPr lang="en-GB"/>
              <a:t>Output Screen</a:t>
            </a:r>
            <a:endParaRPr lang="en-GB" dirty="0"/>
          </a:p>
        </p:txBody>
      </p:sp>
      <p:pic>
        <p:nvPicPr>
          <p:cNvPr id="13314" name="Picture 2"/>
          <p:cNvPicPr>
            <a:picLocks noGrp="1" noChangeAspect="1" noChangeArrowheads="1"/>
          </p:cNvPicPr>
          <p:nvPr>
            <p:ph sz="quarter" idx="4"/>
          </p:nvPr>
        </p:nvPicPr>
        <p:blipFill rotWithShape="1">
          <a:blip r:embed="rId4" cstate="print">
            <a:extLst>
              <a:ext uri="{28A0092B-C50C-407E-A947-70E740481C1C}">
                <a14:useLocalDpi xmlns:a14="http://schemas.microsoft.com/office/drawing/2010/main" val="0"/>
              </a:ext>
            </a:extLst>
          </a:blip>
          <a:stretch/>
        </p:blipFill>
        <p:spPr>
          <a:xfrm>
            <a:off x="6188075" y="3184601"/>
            <a:ext cx="3702050" cy="2082651"/>
          </a:xfrm>
        </p:spPr>
      </p:pic>
      <p:sp>
        <p:nvSpPr>
          <p:cNvPr id="6" name="Oval 5"/>
          <p:cNvSpPr/>
          <p:nvPr/>
        </p:nvSpPr>
        <p:spPr>
          <a:xfrm>
            <a:off x="3733800" y="3581400"/>
            <a:ext cx="914400" cy="9144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85163583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a:t>New Reliability</a:t>
            </a:r>
            <a:endParaRPr lang="en-GB" dirty="0"/>
          </a:p>
        </p:txBody>
      </p:sp>
      <p:pic>
        <p:nvPicPr>
          <p:cNvPr id="1026" name="Picture 2"/>
          <p:cNvPicPr>
            <a:picLocks noGrp="1" noChangeAspect="1" noChangeArrowheads="1"/>
          </p:cNvPicPr>
          <p:nvPr>
            <p:ph sz="half" idx="1"/>
          </p:nvPr>
        </p:nvPicPr>
        <p:blipFill>
          <a:blip r:embed="rId3" cstate="print">
            <a:extLst>
              <a:ext uri="{28A0092B-C50C-407E-A947-70E740481C1C}">
                <a14:useLocalDpi xmlns:a14="http://schemas.microsoft.com/office/drawing/2010/main" val="0"/>
              </a:ext>
            </a:extLst>
          </a:blip>
          <a:stretch>
            <a:fillRect/>
          </a:stretch>
        </p:blipFill>
        <p:spPr bwMode="auto">
          <a:xfrm>
            <a:off x="2346325" y="2816336"/>
            <a:ext cx="3703638" cy="20825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339" name="Picture 3"/>
          <p:cNvPicPr>
            <a:picLocks noGrp="1" noChangeAspect="1" noChangeArrowheads="1"/>
          </p:cNvPicPr>
          <p:nvPr>
            <p:ph sz="half" idx="2"/>
          </p:nvPr>
        </p:nvPicPr>
        <p:blipFill rotWithShape="1">
          <a:blip r:embed="rId4" cstate="print">
            <a:extLst>
              <a:ext uri="{28A0092B-C50C-407E-A947-70E740481C1C}">
                <a14:useLocalDpi xmlns:a14="http://schemas.microsoft.com/office/drawing/2010/main" val="0"/>
              </a:ext>
            </a:extLst>
          </a:blip>
          <a:stretch/>
        </p:blipFill>
        <p:spPr>
          <a:xfrm>
            <a:off x="6188075" y="2816301"/>
            <a:ext cx="3702050" cy="2082651"/>
          </a:xfrm>
        </p:spPr>
      </p:pic>
      <p:sp>
        <p:nvSpPr>
          <p:cNvPr id="6" name="Oval 5"/>
          <p:cNvSpPr/>
          <p:nvPr/>
        </p:nvSpPr>
        <p:spPr>
          <a:xfrm>
            <a:off x="6629400" y="4575066"/>
            <a:ext cx="533400" cy="3048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33499176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dirty="0"/>
              <a:t>Factor Analysis</a:t>
            </a:r>
          </a:p>
        </p:txBody>
      </p:sp>
      <p:sp>
        <p:nvSpPr>
          <p:cNvPr id="6" name="Text Placeholder 5"/>
          <p:cNvSpPr>
            <a:spLocks noGrp="1"/>
          </p:cNvSpPr>
          <p:nvPr>
            <p:ph type="body" idx="1"/>
          </p:nvPr>
        </p:nvSpPr>
        <p:spPr/>
        <p:txBody>
          <a:bodyPr anchor="ctr"/>
          <a:lstStyle/>
          <a:p>
            <a:r>
              <a:rPr lang="en-GB" dirty="0"/>
              <a:t>Key Decisions</a:t>
            </a:r>
          </a:p>
        </p:txBody>
      </p:sp>
    </p:spTree>
    <p:extLst>
      <p:ext uri="{BB962C8B-B14F-4D97-AF65-F5344CB8AC3E}">
        <p14:creationId xmlns:p14="http://schemas.microsoft.com/office/powerpoint/2010/main" val="26583483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What comes to mind?</a:t>
            </a:r>
          </a:p>
        </p:txBody>
      </p:sp>
      <p:pic>
        <p:nvPicPr>
          <p:cNvPr id="2050" name="Picture 2" descr="C:\Users\Debbie\AppData\Local\Microsoft\Windows\INetCache\IE\0H9TU1Q0\Blue_car_cartoon[1].gif"/>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tretch>
            <a:fillRect/>
          </a:stretch>
        </p:blipFill>
        <p:spPr bwMode="auto">
          <a:xfrm>
            <a:off x="2590800" y="2286000"/>
            <a:ext cx="3060148" cy="2346642"/>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3"/>
          <p:cNvSpPr>
            <a:spLocks noGrp="1"/>
          </p:cNvSpPr>
          <p:nvPr>
            <p:ph sz="half" idx="2"/>
          </p:nvPr>
        </p:nvSpPr>
        <p:spPr/>
        <p:txBody>
          <a:bodyPr>
            <a:normAutofit fontScale="62500" lnSpcReduction="20000"/>
          </a:bodyPr>
          <a:lstStyle/>
          <a:p>
            <a:r>
              <a:rPr lang="en-GB" dirty="0"/>
              <a:t>Comfortable</a:t>
            </a:r>
          </a:p>
          <a:p>
            <a:pPr lvl="1"/>
            <a:r>
              <a:rPr lang="en-GB" dirty="0"/>
              <a:t>Headroom</a:t>
            </a:r>
          </a:p>
          <a:p>
            <a:pPr lvl="1"/>
            <a:r>
              <a:rPr lang="en-GB" dirty="0"/>
              <a:t>Legroom</a:t>
            </a:r>
          </a:p>
          <a:p>
            <a:pPr lvl="1"/>
            <a:r>
              <a:rPr lang="en-GB" dirty="0"/>
              <a:t>Seating</a:t>
            </a:r>
          </a:p>
          <a:p>
            <a:endParaRPr lang="en-GB" dirty="0"/>
          </a:p>
          <a:p>
            <a:r>
              <a:rPr lang="en-GB" dirty="0"/>
              <a:t>Economical</a:t>
            </a:r>
          </a:p>
          <a:p>
            <a:pPr lvl="1"/>
            <a:r>
              <a:rPr lang="en-GB" dirty="0"/>
              <a:t>Repairs / Maintenance</a:t>
            </a:r>
          </a:p>
          <a:p>
            <a:pPr lvl="1"/>
            <a:r>
              <a:rPr lang="en-GB" dirty="0"/>
              <a:t>Fuel efficiency</a:t>
            </a:r>
          </a:p>
          <a:p>
            <a:pPr lvl="1"/>
            <a:r>
              <a:rPr lang="en-GB" dirty="0"/>
              <a:t>Purchase Price</a:t>
            </a:r>
          </a:p>
          <a:p>
            <a:endParaRPr lang="en-GB" dirty="0"/>
          </a:p>
          <a:p>
            <a:r>
              <a:rPr lang="en-GB" dirty="0"/>
              <a:t>Safe</a:t>
            </a:r>
          </a:p>
          <a:p>
            <a:pPr lvl="1"/>
            <a:r>
              <a:rPr lang="en-GB" dirty="0"/>
              <a:t>Air bags</a:t>
            </a:r>
          </a:p>
          <a:p>
            <a:pPr lvl="1"/>
            <a:r>
              <a:rPr lang="en-GB" dirty="0"/>
              <a:t>Braking system</a:t>
            </a:r>
          </a:p>
          <a:p>
            <a:pPr lvl="1"/>
            <a:r>
              <a:rPr lang="en-GB" dirty="0"/>
              <a:t>Construction</a:t>
            </a:r>
          </a:p>
          <a:p>
            <a:pPr lvl="1"/>
            <a:endParaRPr lang="en-GB" dirty="0"/>
          </a:p>
          <a:p>
            <a:r>
              <a:rPr lang="en-GB" dirty="0"/>
              <a:t>Convert 9 </a:t>
            </a:r>
            <a:r>
              <a:rPr lang="en-GB" dirty="0">
                <a:latin typeface="Book Antiqua"/>
              </a:rPr>
              <a:t>→ </a:t>
            </a:r>
            <a:r>
              <a:rPr lang="en-GB" dirty="0"/>
              <a:t>3 attributes</a:t>
            </a:r>
          </a:p>
        </p:txBody>
      </p:sp>
    </p:spTree>
    <p:extLst>
      <p:ext uri="{BB962C8B-B14F-4D97-AF65-F5344CB8AC3E}">
        <p14:creationId xmlns:p14="http://schemas.microsoft.com/office/powerpoint/2010/main" val="2585054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fade">
                                      <p:cBhvr>
                                        <p:cTn id="7" dur="1000"/>
                                        <p:tgtEl>
                                          <p:spTgt spid="4">
                                            <p:txEl>
                                              <p:pRg st="1" end="1"/>
                                            </p:txEl>
                                          </p:spTgt>
                                        </p:tgtEl>
                                      </p:cBhvr>
                                    </p:animEffect>
                                    <p:anim calcmode="lin" valueType="num">
                                      <p:cBhvr>
                                        <p:cTn id="8"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1" end="1"/>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1000"/>
                                        <p:tgtEl>
                                          <p:spTgt spid="4">
                                            <p:txEl>
                                              <p:pRg st="2" end="2"/>
                                            </p:txEl>
                                          </p:spTgt>
                                        </p:tgtEl>
                                      </p:cBhvr>
                                    </p:animEffect>
                                    <p:anim calcmode="lin" valueType="num">
                                      <p:cBhvr>
                                        <p:cTn id="13"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14" dur="1000" fill="hold"/>
                                        <p:tgtEl>
                                          <p:spTgt spid="4">
                                            <p:txEl>
                                              <p:pRg st="2" end="2"/>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animEffect transition="in" filter="fade">
                                      <p:cBhvr>
                                        <p:cTn id="17" dur="1000"/>
                                        <p:tgtEl>
                                          <p:spTgt spid="4">
                                            <p:txEl>
                                              <p:pRg st="3" end="3"/>
                                            </p:txEl>
                                          </p:spTgt>
                                        </p:tgtEl>
                                      </p:cBhvr>
                                    </p:animEffect>
                                    <p:anim calcmode="lin" valueType="num">
                                      <p:cBhvr>
                                        <p:cTn id="18" dur="10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19" dur="1000" fill="hold"/>
                                        <p:tgtEl>
                                          <p:spTgt spid="4">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4">
                                            <p:txEl>
                                              <p:pRg st="6" end="6"/>
                                            </p:txEl>
                                          </p:spTgt>
                                        </p:tgtEl>
                                        <p:attrNameLst>
                                          <p:attrName>style.visibility</p:attrName>
                                        </p:attrNameLst>
                                      </p:cBhvr>
                                      <p:to>
                                        <p:strVal val="visible"/>
                                      </p:to>
                                    </p:set>
                                    <p:animEffect transition="in" filter="fade">
                                      <p:cBhvr>
                                        <p:cTn id="24" dur="1000"/>
                                        <p:tgtEl>
                                          <p:spTgt spid="4">
                                            <p:txEl>
                                              <p:pRg st="6" end="6"/>
                                            </p:txEl>
                                          </p:spTgt>
                                        </p:tgtEl>
                                      </p:cBhvr>
                                    </p:animEffect>
                                    <p:anim calcmode="lin" valueType="num">
                                      <p:cBhvr>
                                        <p:cTn id="25" dur="1000" fill="hold"/>
                                        <p:tgtEl>
                                          <p:spTgt spid="4">
                                            <p:txEl>
                                              <p:pRg st="6" end="6"/>
                                            </p:txEl>
                                          </p:spTgt>
                                        </p:tgtEl>
                                        <p:attrNameLst>
                                          <p:attrName>ppt_x</p:attrName>
                                        </p:attrNameLst>
                                      </p:cBhvr>
                                      <p:tavLst>
                                        <p:tav tm="0">
                                          <p:val>
                                            <p:strVal val="#ppt_x"/>
                                          </p:val>
                                        </p:tav>
                                        <p:tav tm="100000">
                                          <p:val>
                                            <p:strVal val="#ppt_x"/>
                                          </p:val>
                                        </p:tav>
                                      </p:tavLst>
                                    </p:anim>
                                    <p:anim calcmode="lin" valueType="num">
                                      <p:cBhvr>
                                        <p:cTn id="26" dur="1000" fill="hold"/>
                                        <p:tgtEl>
                                          <p:spTgt spid="4">
                                            <p:txEl>
                                              <p:pRg st="6" end="6"/>
                                            </p:txEl>
                                          </p:spTgt>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4">
                                            <p:txEl>
                                              <p:pRg st="7" end="7"/>
                                            </p:txEl>
                                          </p:spTgt>
                                        </p:tgtEl>
                                        <p:attrNameLst>
                                          <p:attrName>style.visibility</p:attrName>
                                        </p:attrNameLst>
                                      </p:cBhvr>
                                      <p:to>
                                        <p:strVal val="visible"/>
                                      </p:to>
                                    </p:set>
                                    <p:animEffect transition="in" filter="fade">
                                      <p:cBhvr>
                                        <p:cTn id="29" dur="1000"/>
                                        <p:tgtEl>
                                          <p:spTgt spid="4">
                                            <p:txEl>
                                              <p:pRg st="7" end="7"/>
                                            </p:txEl>
                                          </p:spTgt>
                                        </p:tgtEl>
                                      </p:cBhvr>
                                    </p:animEffect>
                                    <p:anim calcmode="lin" valueType="num">
                                      <p:cBhvr>
                                        <p:cTn id="30" dur="1000" fill="hold"/>
                                        <p:tgtEl>
                                          <p:spTgt spid="4">
                                            <p:txEl>
                                              <p:pRg st="7" end="7"/>
                                            </p:txEl>
                                          </p:spTgt>
                                        </p:tgtEl>
                                        <p:attrNameLst>
                                          <p:attrName>ppt_x</p:attrName>
                                        </p:attrNameLst>
                                      </p:cBhvr>
                                      <p:tavLst>
                                        <p:tav tm="0">
                                          <p:val>
                                            <p:strVal val="#ppt_x"/>
                                          </p:val>
                                        </p:tav>
                                        <p:tav tm="100000">
                                          <p:val>
                                            <p:strVal val="#ppt_x"/>
                                          </p:val>
                                        </p:tav>
                                      </p:tavLst>
                                    </p:anim>
                                    <p:anim calcmode="lin" valueType="num">
                                      <p:cBhvr>
                                        <p:cTn id="31" dur="1000" fill="hold"/>
                                        <p:tgtEl>
                                          <p:spTgt spid="4">
                                            <p:txEl>
                                              <p:pRg st="7" end="7"/>
                                            </p:txEl>
                                          </p:spTgt>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4">
                                            <p:txEl>
                                              <p:pRg st="8" end="8"/>
                                            </p:txEl>
                                          </p:spTgt>
                                        </p:tgtEl>
                                        <p:attrNameLst>
                                          <p:attrName>style.visibility</p:attrName>
                                        </p:attrNameLst>
                                      </p:cBhvr>
                                      <p:to>
                                        <p:strVal val="visible"/>
                                      </p:to>
                                    </p:set>
                                    <p:animEffect transition="in" filter="fade">
                                      <p:cBhvr>
                                        <p:cTn id="34" dur="1000"/>
                                        <p:tgtEl>
                                          <p:spTgt spid="4">
                                            <p:txEl>
                                              <p:pRg st="8" end="8"/>
                                            </p:txEl>
                                          </p:spTgt>
                                        </p:tgtEl>
                                      </p:cBhvr>
                                    </p:animEffect>
                                    <p:anim calcmode="lin" valueType="num">
                                      <p:cBhvr>
                                        <p:cTn id="35" dur="1000" fill="hold"/>
                                        <p:tgtEl>
                                          <p:spTgt spid="4">
                                            <p:txEl>
                                              <p:pRg st="8" end="8"/>
                                            </p:txEl>
                                          </p:spTgt>
                                        </p:tgtEl>
                                        <p:attrNameLst>
                                          <p:attrName>ppt_x</p:attrName>
                                        </p:attrNameLst>
                                      </p:cBhvr>
                                      <p:tavLst>
                                        <p:tav tm="0">
                                          <p:val>
                                            <p:strVal val="#ppt_x"/>
                                          </p:val>
                                        </p:tav>
                                        <p:tav tm="100000">
                                          <p:val>
                                            <p:strVal val="#ppt_x"/>
                                          </p:val>
                                        </p:tav>
                                      </p:tavLst>
                                    </p:anim>
                                    <p:anim calcmode="lin" valueType="num">
                                      <p:cBhvr>
                                        <p:cTn id="36" dur="1000" fill="hold"/>
                                        <p:tgtEl>
                                          <p:spTgt spid="4">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nodeType="clickEffect">
                                  <p:stCondLst>
                                    <p:cond delay="0"/>
                                  </p:stCondLst>
                                  <p:childTnLst>
                                    <p:set>
                                      <p:cBhvr>
                                        <p:cTn id="40" dur="1" fill="hold">
                                          <p:stCondLst>
                                            <p:cond delay="0"/>
                                          </p:stCondLst>
                                        </p:cTn>
                                        <p:tgtEl>
                                          <p:spTgt spid="4">
                                            <p:txEl>
                                              <p:pRg st="11" end="11"/>
                                            </p:txEl>
                                          </p:spTgt>
                                        </p:tgtEl>
                                        <p:attrNameLst>
                                          <p:attrName>style.visibility</p:attrName>
                                        </p:attrNameLst>
                                      </p:cBhvr>
                                      <p:to>
                                        <p:strVal val="visible"/>
                                      </p:to>
                                    </p:set>
                                    <p:animEffect transition="in" filter="fade">
                                      <p:cBhvr>
                                        <p:cTn id="41" dur="1000"/>
                                        <p:tgtEl>
                                          <p:spTgt spid="4">
                                            <p:txEl>
                                              <p:pRg st="11" end="11"/>
                                            </p:txEl>
                                          </p:spTgt>
                                        </p:tgtEl>
                                      </p:cBhvr>
                                    </p:animEffect>
                                    <p:anim calcmode="lin" valueType="num">
                                      <p:cBhvr>
                                        <p:cTn id="42" dur="1000" fill="hold"/>
                                        <p:tgtEl>
                                          <p:spTgt spid="4">
                                            <p:txEl>
                                              <p:pRg st="11" end="11"/>
                                            </p:txEl>
                                          </p:spTgt>
                                        </p:tgtEl>
                                        <p:attrNameLst>
                                          <p:attrName>ppt_x</p:attrName>
                                        </p:attrNameLst>
                                      </p:cBhvr>
                                      <p:tavLst>
                                        <p:tav tm="0">
                                          <p:val>
                                            <p:strVal val="#ppt_x"/>
                                          </p:val>
                                        </p:tav>
                                        <p:tav tm="100000">
                                          <p:val>
                                            <p:strVal val="#ppt_x"/>
                                          </p:val>
                                        </p:tav>
                                      </p:tavLst>
                                    </p:anim>
                                    <p:anim calcmode="lin" valueType="num">
                                      <p:cBhvr>
                                        <p:cTn id="43" dur="1000" fill="hold"/>
                                        <p:tgtEl>
                                          <p:spTgt spid="4">
                                            <p:txEl>
                                              <p:pRg st="11" end="11"/>
                                            </p:txEl>
                                          </p:spTgt>
                                        </p:tgtEl>
                                        <p:attrNameLst>
                                          <p:attrName>ppt_y</p:attrName>
                                        </p:attrNameLst>
                                      </p:cBhvr>
                                      <p:tavLst>
                                        <p:tav tm="0">
                                          <p:val>
                                            <p:strVal val="#ppt_y+.1"/>
                                          </p:val>
                                        </p:tav>
                                        <p:tav tm="100000">
                                          <p:val>
                                            <p:strVal val="#ppt_y"/>
                                          </p:val>
                                        </p:tav>
                                      </p:tavLst>
                                    </p:anim>
                                  </p:childTnLst>
                                </p:cTn>
                              </p:par>
                              <p:par>
                                <p:cTn id="44" presetID="42" presetClass="entr" presetSubtype="0" fill="hold" nodeType="withEffect">
                                  <p:stCondLst>
                                    <p:cond delay="0"/>
                                  </p:stCondLst>
                                  <p:childTnLst>
                                    <p:set>
                                      <p:cBhvr>
                                        <p:cTn id="45" dur="1" fill="hold">
                                          <p:stCondLst>
                                            <p:cond delay="0"/>
                                          </p:stCondLst>
                                        </p:cTn>
                                        <p:tgtEl>
                                          <p:spTgt spid="4">
                                            <p:txEl>
                                              <p:pRg st="12" end="12"/>
                                            </p:txEl>
                                          </p:spTgt>
                                        </p:tgtEl>
                                        <p:attrNameLst>
                                          <p:attrName>style.visibility</p:attrName>
                                        </p:attrNameLst>
                                      </p:cBhvr>
                                      <p:to>
                                        <p:strVal val="visible"/>
                                      </p:to>
                                    </p:set>
                                    <p:animEffect transition="in" filter="fade">
                                      <p:cBhvr>
                                        <p:cTn id="46" dur="1000"/>
                                        <p:tgtEl>
                                          <p:spTgt spid="4">
                                            <p:txEl>
                                              <p:pRg st="12" end="12"/>
                                            </p:txEl>
                                          </p:spTgt>
                                        </p:tgtEl>
                                      </p:cBhvr>
                                    </p:animEffect>
                                    <p:anim calcmode="lin" valueType="num">
                                      <p:cBhvr>
                                        <p:cTn id="47" dur="1000" fill="hold"/>
                                        <p:tgtEl>
                                          <p:spTgt spid="4">
                                            <p:txEl>
                                              <p:pRg st="12" end="12"/>
                                            </p:txEl>
                                          </p:spTgt>
                                        </p:tgtEl>
                                        <p:attrNameLst>
                                          <p:attrName>ppt_x</p:attrName>
                                        </p:attrNameLst>
                                      </p:cBhvr>
                                      <p:tavLst>
                                        <p:tav tm="0">
                                          <p:val>
                                            <p:strVal val="#ppt_x"/>
                                          </p:val>
                                        </p:tav>
                                        <p:tav tm="100000">
                                          <p:val>
                                            <p:strVal val="#ppt_x"/>
                                          </p:val>
                                        </p:tav>
                                      </p:tavLst>
                                    </p:anim>
                                    <p:anim calcmode="lin" valueType="num">
                                      <p:cBhvr>
                                        <p:cTn id="48" dur="1000" fill="hold"/>
                                        <p:tgtEl>
                                          <p:spTgt spid="4">
                                            <p:txEl>
                                              <p:pRg st="12" end="12"/>
                                            </p:txEl>
                                          </p:spTgt>
                                        </p:tgtEl>
                                        <p:attrNameLst>
                                          <p:attrName>ppt_y</p:attrName>
                                        </p:attrNameLst>
                                      </p:cBhvr>
                                      <p:tavLst>
                                        <p:tav tm="0">
                                          <p:val>
                                            <p:strVal val="#ppt_y+.1"/>
                                          </p:val>
                                        </p:tav>
                                        <p:tav tm="100000">
                                          <p:val>
                                            <p:strVal val="#ppt_y"/>
                                          </p:val>
                                        </p:tav>
                                      </p:tavLst>
                                    </p:anim>
                                  </p:childTnLst>
                                </p:cTn>
                              </p:par>
                              <p:par>
                                <p:cTn id="49" presetID="42" presetClass="entr" presetSubtype="0" fill="hold" nodeType="withEffect">
                                  <p:stCondLst>
                                    <p:cond delay="0"/>
                                  </p:stCondLst>
                                  <p:childTnLst>
                                    <p:set>
                                      <p:cBhvr>
                                        <p:cTn id="50" dur="1" fill="hold">
                                          <p:stCondLst>
                                            <p:cond delay="0"/>
                                          </p:stCondLst>
                                        </p:cTn>
                                        <p:tgtEl>
                                          <p:spTgt spid="4">
                                            <p:txEl>
                                              <p:pRg st="13" end="13"/>
                                            </p:txEl>
                                          </p:spTgt>
                                        </p:tgtEl>
                                        <p:attrNameLst>
                                          <p:attrName>style.visibility</p:attrName>
                                        </p:attrNameLst>
                                      </p:cBhvr>
                                      <p:to>
                                        <p:strVal val="visible"/>
                                      </p:to>
                                    </p:set>
                                    <p:animEffect transition="in" filter="fade">
                                      <p:cBhvr>
                                        <p:cTn id="51" dur="1000"/>
                                        <p:tgtEl>
                                          <p:spTgt spid="4">
                                            <p:txEl>
                                              <p:pRg st="13" end="13"/>
                                            </p:txEl>
                                          </p:spTgt>
                                        </p:tgtEl>
                                      </p:cBhvr>
                                    </p:animEffect>
                                    <p:anim calcmode="lin" valueType="num">
                                      <p:cBhvr>
                                        <p:cTn id="52" dur="1000" fill="hold"/>
                                        <p:tgtEl>
                                          <p:spTgt spid="4">
                                            <p:txEl>
                                              <p:pRg st="13" end="13"/>
                                            </p:txEl>
                                          </p:spTgt>
                                        </p:tgtEl>
                                        <p:attrNameLst>
                                          <p:attrName>ppt_x</p:attrName>
                                        </p:attrNameLst>
                                      </p:cBhvr>
                                      <p:tavLst>
                                        <p:tav tm="0">
                                          <p:val>
                                            <p:strVal val="#ppt_x"/>
                                          </p:val>
                                        </p:tav>
                                        <p:tav tm="100000">
                                          <p:val>
                                            <p:strVal val="#ppt_x"/>
                                          </p:val>
                                        </p:tav>
                                      </p:tavLst>
                                    </p:anim>
                                    <p:anim calcmode="lin" valueType="num">
                                      <p:cBhvr>
                                        <p:cTn id="53" dur="1000" fill="hold"/>
                                        <p:tgtEl>
                                          <p:spTgt spid="4">
                                            <p:txEl>
                                              <p:pRg st="13" end="13"/>
                                            </p:txEl>
                                          </p:spTgt>
                                        </p:tgtEl>
                                        <p:attrNameLst>
                                          <p:attrName>ppt_y</p:attrName>
                                        </p:attrNameLst>
                                      </p:cBhvr>
                                      <p:tavLst>
                                        <p:tav tm="0">
                                          <p:val>
                                            <p:strVal val="#ppt_y+.1"/>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42" presetClass="entr" presetSubtype="0" fill="hold" nodeType="clickEffect">
                                  <p:stCondLst>
                                    <p:cond delay="0"/>
                                  </p:stCondLst>
                                  <p:childTnLst>
                                    <p:set>
                                      <p:cBhvr>
                                        <p:cTn id="57" dur="1" fill="hold">
                                          <p:stCondLst>
                                            <p:cond delay="0"/>
                                          </p:stCondLst>
                                        </p:cTn>
                                        <p:tgtEl>
                                          <p:spTgt spid="4">
                                            <p:txEl>
                                              <p:pRg st="15" end="15"/>
                                            </p:txEl>
                                          </p:spTgt>
                                        </p:tgtEl>
                                        <p:attrNameLst>
                                          <p:attrName>style.visibility</p:attrName>
                                        </p:attrNameLst>
                                      </p:cBhvr>
                                      <p:to>
                                        <p:strVal val="visible"/>
                                      </p:to>
                                    </p:set>
                                    <p:animEffect transition="in" filter="fade">
                                      <p:cBhvr>
                                        <p:cTn id="58" dur="1000"/>
                                        <p:tgtEl>
                                          <p:spTgt spid="4">
                                            <p:txEl>
                                              <p:pRg st="15" end="15"/>
                                            </p:txEl>
                                          </p:spTgt>
                                        </p:tgtEl>
                                      </p:cBhvr>
                                    </p:animEffect>
                                    <p:anim calcmode="lin" valueType="num">
                                      <p:cBhvr>
                                        <p:cTn id="59" dur="1000" fill="hold"/>
                                        <p:tgtEl>
                                          <p:spTgt spid="4">
                                            <p:txEl>
                                              <p:pRg st="15" end="15"/>
                                            </p:txEl>
                                          </p:spTgt>
                                        </p:tgtEl>
                                        <p:attrNameLst>
                                          <p:attrName>ppt_x</p:attrName>
                                        </p:attrNameLst>
                                      </p:cBhvr>
                                      <p:tavLst>
                                        <p:tav tm="0">
                                          <p:val>
                                            <p:strVal val="#ppt_x"/>
                                          </p:val>
                                        </p:tav>
                                        <p:tav tm="100000">
                                          <p:val>
                                            <p:strVal val="#ppt_x"/>
                                          </p:val>
                                        </p:tav>
                                      </p:tavLst>
                                    </p:anim>
                                    <p:anim calcmode="lin" valueType="num">
                                      <p:cBhvr>
                                        <p:cTn id="60" dur="1000" fill="hold"/>
                                        <p:tgtEl>
                                          <p:spTgt spid="4">
                                            <p:txEl>
                                              <p:pRg st="15" end="1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Key Decisions in Factor Analysis</a:t>
            </a:r>
            <a:endParaRPr lang="en-US" dirty="0"/>
          </a:p>
        </p:txBody>
      </p:sp>
      <p:graphicFrame>
        <p:nvGraphicFramePr>
          <p:cNvPr id="4" name="Content Placeholder 3"/>
          <p:cNvGraphicFramePr>
            <a:graphicFrameLocks noGrp="1"/>
          </p:cNvGraphicFramePr>
          <p:nvPr>
            <p:ph idx="1"/>
          </p:nvPr>
        </p:nvGraphicFramePr>
        <p:xfrm>
          <a:off x="2346325" y="1846264"/>
          <a:ext cx="7543800" cy="40227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a:t>Should Factor Analysis be used?</a:t>
            </a:r>
            <a:endParaRPr lang="en-GB" dirty="0"/>
          </a:p>
        </p:txBody>
      </p:sp>
      <p:graphicFrame>
        <p:nvGraphicFramePr>
          <p:cNvPr id="4" name="Content Placeholder 3"/>
          <p:cNvGraphicFramePr>
            <a:graphicFrameLocks noGrp="1"/>
          </p:cNvGraphicFramePr>
          <p:nvPr>
            <p:ph idx="1"/>
          </p:nvPr>
        </p:nvGraphicFramePr>
        <p:xfrm>
          <a:off x="2346325" y="1846264"/>
          <a:ext cx="7543800" cy="40227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67945707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Key Decisions in Factor Analysis</a:t>
            </a:r>
            <a:endParaRPr lang="en-US" dirty="0"/>
          </a:p>
        </p:txBody>
      </p:sp>
      <p:graphicFrame>
        <p:nvGraphicFramePr>
          <p:cNvPr id="4" name="Content Placeholder 3"/>
          <p:cNvGraphicFramePr>
            <a:graphicFrameLocks noGrp="1"/>
          </p:cNvGraphicFramePr>
          <p:nvPr>
            <p:ph idx="1"/>
          </p:nvPr>
        </p:nvGraphicFramePr>
        <p:xfrm>
          <a:off x="2346325" y="1846264"/>
          <a:ext cx="7543800" cy="40227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0939719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Confirmatory Factor Analysis</a:t>
            </a:r>
          </a:p>
        </p:txBody>
      </p:sp>
      <p:graphicFrame>
        <p:nvGraphicFramePr>
          <p:cNvPr id="4" name="Content Placeholder 3"/>
          <p:cNvGraphicFramePr>
            <a:graphicFrameLocks noGrp="1"/>
          </p:cNvGraphicFramePr>
          <p:nvPr>
            <p:ph idx="1"/>
          </p:nvPr>
        </p:nvGraphicFramePr>
        <p:xfrm>
          <a:off x="2346325" y="1846264"/>
          <a:ext cx="7543800" cy="40227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9781736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a:t>Confirmatory Factor Analysis</a:t>
            </a:r>
          </a:p>
        </p:txBody>
      </p:sp>
      <p:pic>
        <p:nvPicPr>
          <p:cNvPr id="15362" name="Picture 2"/>
          <p:cNvPicPr>
            <a:picLocks noGrp="1" noChangeAspect="1" noChangeArrowheads="1"/>
          </p:cNvPicPr>
          <p:nvPr>
            <p:ph idx="1"/>
          </p:nvPr>
        </p:nvPicPr>
        <p:blipFill>
          <a:blip r:embed="rId3" cstate="print">
            <a:extLst>
              <a:ext uri="{28A0092B-C50C-407E-A947-70E740481C1C}">
                <a14:useLocalDpi xmlns:a14="http://schemas.microsoft.com/office/drawing/2010/main" val="0"/>
              </a:ext>
            </a:extLst>
          </a:blip>
          <a:stretch>
            <a:fillRect/>
          </a:stretch>
        </p:blipFill>
        <p:spPr bwMode="auto">
          <a:xfrm>
            <a:off x="2542470" y="1846264"/>
            <a:ext cx="7151511" cy="40227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7544824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a:t>New Output</a:t>
            </a:r>
            <a:endParaRPr lang="en-GB" dirty="0"/>
          </a:p>
        </p:txBody>
      </p:sp>
      <p:pic>
        <p:nvPicPr>
          <p:cNvPr id="16386" name="Picture 2"/>
          <p:cNvPicPr>
            <a:picLocks noGrp="1" noChangeAspect="1" noChangeArrowheads="1"/>
          </p:cNvPicPr>
          <p:nvPr>
            <p:ph idx="1"/>
          </p:nvPr>
        </p:nvPicPr>
        <p:blipFill rotWithShape="1">
          <a:blip r:embed="rId3" cstate="print">
            <a:extLst>
              <a:ext uri="{28A0092B-C50C-407E-A947-70E740481C1C}">
                <a14:useLocalDpi xmlns:a14="http://schemas.microsoft.com/office/drawing/2010/main" val="0"/>
              </a:ext>
            </a:extLst>
          </a:blip>
          <a:stretch/>
        </p:blipFill>
        <p:spPr>
          <a:xfrm>
            <a:off x="2542470" y="1846264"/>
            <a:ext cx="7151511" cy="4022725"/>
          </a:xfrm>
        </p:spPr>
      </p:pic>
      <p:sp>
        <p:nvSpPr>
          <p:cNvPr id="6" name="Oval 5"/>
          <p:cNvSpPr/>
          <p:nvPr/>
        </p:nvSpPr>
        <p:spPr>
          <a:xfrm>
            <a:off x="1981200" y="3429000"/>
            <a:ext cx="2667000" cy="4572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393660947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Key Decisions in Factor Analysis</a:t>
            </a:r>
            <a:endParaRPr lang="en-US" dirty="0"/>
          </a:p>
        </p:txBody>
      </p:sp>
      <p:graphicFrame>
        <p:nvGraphicFramePr>
          <p:cNvPr id="4" name="Content Placeholder 3"/>
          <p:cNvGraphicFramePr>
            <a:graphicFrameLocks noGrp="1"/>
          </p:cNvGraphicFramePr>
          <p:nvPr>
            <p:ph idx="1"/>
          </p:nvPr>
        </p:nvGraphicFramePr>
        <p:xfrm>
          <a:off x="2346325" y="1846264"/>
          <a:ext cx="7543800" cy="40227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61176567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a:t>Correct Number of Factors</a:t>
            </a:r>
            <a:endParaRPr lang="en-GB" dirty="0"/>
          </a:p>
        </p:txBody>
      </p:sp>
      <p:graphicFrame>
        <p:nvGraphicFramePr>
          <p:cNvPr id="4" name="Content Placeholder 3"/>
          <p:cNvGraphicFramePr>
            <a:graphicFrameLocks noGrp="1"/>
          </p:cNvGraphicFramePr>
          <p:nvPr>
            <p:ph idx="1"/>
          </p:nvPr>
        </p:nvGraphicFramePr>
        <p:xfrm>
          <a:off x="2346325" y="1846264"/>
          <a:ext cx="7543800" cy="40227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23115293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Key Decisions in Factor Analysis</a:t>
            </a:r>
            <a:endParaRPr lang="en-US" dirty="0"/>
          </a:p>
        </p:txBody>
      </p:sp>
      <p:graphicFrame>
        <p:nvGraphicFramePr>
          <p:cNvPr id="4" name="Content Placeholder 3"/>
          <p:cNvGraphicFramePr>
            <a:graphicFrameLocks noGrp="1"/>
          </p:cNvGraphicFramePr>
          <p:nvPr>
            <p:ph idx="1"/>
          </p:nvPr>
        </p:nvGraphicFramePr>
        <p:xfrm>
          <a:off x="2346325" y="1846264"/>
          <a:ext cx="7543800" cy="40227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2872681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Lets practice with an example</a:t>
            </a:r>
            <a:br>
              <a:rPr lang="en-GB" dirty="0"/>
            </a:br>
            <a:r>
              <a:rPr lang="en-GB" dirty="0"/>
              <a:t>In-class Exercise</a:t>
            </a:r>
          </a:p>
        </p:txBody>
      </p:sp>
      <p:sp>
        <p:nvSpPr>
          <p:cNvPr id="5" name="Text Placeholder 4"/>
          <p:cNvSpPr>
            <a:spLocks noGrp="1"/>
          </p:cNvSpPr>
          <p:nvPr>
            <p:ph type="body" idx="1"/>
          </p:nvPr>
        </p:nvSpPr>
        <p:spPr/>
        <p:txBody>
          <a:bodyPr>
            <a:normAutofit/>
          </a:bodyPr>
          <a:lstStyle/>
          <a:p>
            <a:r>
              <a:rPr lang="en-GB" dirty="0"/>
              <a:t>How do consumers view supermarket shopping?</a:t>
            </a:r>
          </a:p>
          <a:p>
            <a:r>
              <a:rPr lang="en-GB" dirty="0"/>
              <a:t>Data set: ‘</a:t>
            </a:r>
            <a:r>
              <a:rPr lang="en-GB" b="1" i="1" dirty="0"/>
              <a:t>supermarket </a:t>
            </a:r>
            <a:r>
              <a:rPr lang="en-GB" b="1" i="1" dirty="0" err="1"/>
              <a:t>shopping.sav</a:t>
            </a:r>
            <a:r>
              <a:rPr lang="en-GB" b="1" i="1" dirty="0"/>
              <a:t>’</a:t>
            </a:r>
            <a:endParaRPr lang="en-GB" dirty="0"/>
          </a:p>
        </p:txBody>
      </p:sp>
    </p:spTree>
    <p:extLst>
      <p:ext uri="{BB962C8B-B14F-4D97-AF65-F5344CB8AC3E}">
        <p14:creationId xmlns:p14="http://schemas.microsoft.com/office/powerpoint/2010/main" val="1681965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a:t>Factor Analysis</a:t>
            </a:r>
            <a:endParaRPr lang="en-GB" dirty="0"/>
          </a:p>
        </p:txBody>
      </p:sp>
      <p:graphicFrame>
        <p:nvGraphicFramePr>
          <p:cNvPr id="4" name="Content Placeholder 3"/>
          <p:cNvGraphicFramePr>
            <a:graphicFrameLocks noGrp="1"/>
          </p:cNvGraphicFramePr>
          <p:nvPr>
            <p:ph idx="1"/>
          </p:nvPr>
        </p:nvGraphicFramePr>
        <p:xfrm>
          <a:off x="2346325" y="1846264"/>
          <a:ext cx="7543800" cy="40227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03494446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Enough observations?</a:t>
            </a:r>
          </a:p>
        </p:txBody>
      </p:sp>
      <p:pic>
        <p:nvPicPr>
          <p:cNvPr id="1026"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3875088" y="2443164"/>
            <a:ext cx="4486275" cy="2828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6848021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Any High Correlations?</a:t>
            </a:r>
          </a:p>
        </p:txBody>
      </p:sp>
      <p:pic>
        <p:nvPicPr>
          <p:cNvPr id="1026"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2346325" y="2961117"/>
            <a:ext cx="7543800" cy="17930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7961767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Is Factor Analysis Appropriate?</a:t>
            </a:r>
          </a:p>
        </p:txBody>
      </p:sp>
      <p:pic>
        <p:nvPicPr>
          <p:cNvPr id="7170"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743200" y="2133600"/>
            <a:ext cx="6854624" cy="20058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5960937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346960" y="286605"/>
            <a:ext cx="7543800" cy="1008796"/>
          </a:xfrm>
        </p:spPr>
        <p:txBody>
          <a:bodyPr/>
          <a:lstStyle/>
          <a:p>
            <a:r>
              <a:rPr lang="en-GB" dirty="0"/>
              <a:t>How much variance explained?</a:t>
            </a:r>
          </a:p>
        </p:txBody>
      </p:sp>
      <p:pic>
        <p:nvPicPr>
          <p:cNvPr id="2050"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665708" y="1524000"/>
            <a:ext cx="6706892" cy="495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4523610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a:t>Number of Factors?</a:t>
            </a:r>
            <a:endParaRPr lang="en-GB" dirty="0"/>
          </a:p>
        </p:txBody>
      </p:sp>
      <p:pic>
        <p:nvPicPr>
          <p:cNvPr id="5122"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a:xfrm>
            <a:off x="2346325" y="2431350"/>
            <a:ext cx="7543800" cy="2852553"/>
          </a:xfrm>
        </p:spPr>
      </p:pic>
    </p:spTree>
    <p:extLst>
      <p:ext uri="{BB962C8B-B14F-4D97-AF65-F5344CB8AC3E}">
        <p14:creationId xmlns:p14="http://schemas.microsoft.com/office/powerpoint/2010/main" val="150232627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a:t>Number of Factors?</a:t>
            </a:r>
            <a:endParaRPr lang="en-GB" dirty="0"/>
          </a:p>
        </p:txBody>
      </p:sp>
      <p:pic>
        <p:nvPicPr>
          <p:cNvPr id="6146"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a:xfrm>
            <a:off x="3608013" y="1846264"/>
            <a:ext cx="5020424" cy="4022725"/>
          </a:xfrm>
        </p:spPr>
      </p:pic>
    </p:spTree>
    <p:extLst>
      <p:ext uri="{BB962C8B-B14F-4D97-AF65-F5344CB8AC3E}">
        <p14:creationId xmlns:p14="http://schemas.microsoft.com/office/powerpoint/2010/main" val="210560741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a:t>Do the groupings make sense?</a:t>
            </a:r>
            <a:endParaRPr lang="en-GB" dirty="0"/>
          </a:p>
        </p:txBody>
      </p:sp>
      <p:pic>
        <p:nvPicPr>
          <p:cNvPr id="3074"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a:xfrm>
            <a:off x="4084638" y="2081214"/>
            <a:ext cx="4067175" cy="3552825"/>
          </a:xfrm>
        </p:spPr>
      </p:pic>
      <p:sp>
        <p:nvSpPr>
          <p:cNvPr id="2" name="Rounded Rectangle 1"/>
          <p:cNvSpPr/>
          <p:nvPr/>
        </p:nvSpPr>
        <p:spPr>
          <a:xfrm>
            <a:off x="3505200" y="2609850"/>
            <a:ext cx="3962400" cy="13843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ounded Rectangle 4"/>
          <p:cNvSpPr/>
          <p:nvPr/>
        </p:nvSpPr>
        <p:spPr>
          <a:xfrm>
            <a:off x="3517901" y="3984624"/>
            <a:ext cx="4858657" cy="100647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ounded Rectangle 5"/>
          <p:cNvSpPr/>
          <p:nvPr/>
        </p:nvSpPr>
        <p:spPr>
          <a:xfrm>
            <a:off x="3505200" y="5005613"/>
            <a:ext cx="5867400" cy="500745"/>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Action Button: Help 6">
            <a:hlinkClick r:id="" action="ppaction://noaction" highlightClick="1"/>
          </p:cNvPr>
          <p:cNvSpPr/>
          <p:nvPr/>
        </p:nvSpPr>
        <p:spPr>
          <a:xfrm>
            <a:off x="9416142" y="4918524"/>
            <a:ext cx="609600" cy="685800"/>
          </a:xfrm>
          <a:prstGeom prst="actionButtonHelp">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2" name="Group 11"/>
          <p:cNvGrpSpPr/>
          <p:nvPr/>
        </p:nvGrpSpPr>
        <p:grpSpPr>
          <a:xfrm>
            <a:off x="2743200" y="5304065"/>
            <a:ext cx="6553200" cy="685800"/>
            <a:chOff x="914400" y="5084535"/>
            <a:chExt cx="6553200" cy="685800"/>
          </a:xfrm>
        </p:grpSpPr>
        <p:sp>
          <p:nvSpPr>
            <p:cNvPr id="8" name="Rounded Rectangle 7"/>
            <p:cNvSpPr/>
            <p:nvPr/>
          </p:nvSpPr>
          <p:spPr>
            <a:xfrm>
              <a:off x="1694542" y="5286828"/>
              <a:ext cx="5773058" cy="281215"/>
            </a:xfrm>
            <a:prstGeom prst="round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GB"/>
            </a:p>
          </p:txBody>
        </p:sp>
        <p:sp>
          <p:nvSpPr>
            <p:cNvPr id="9" name="Action Button: Help 8">
              <a:hlinkClick r:id="" action="ppaction://noaction" highlightClick="1"/>
            </p:cNvPr>
            <p:cNvSpPr/>
            <p:nvPr/>
          </p:nvSpPr>
          <p:spPr>
            <a:xfrm>
              <a:off x="914400" y="5084535"/>
              <a:ext cx="609600" cy="685800"/>
            </a:xfrm>
            <a:prstGeom prst="actionButtonHelp">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GB"/>
            </a:p>
          </p:txBody>
        </p:sp>
      </p:grpSp>
      <p:sp>
        <p:nvSpPr>
          <p:cNvPr id="4" name="Rounded Rectangle 3"/>
          <p:cNvSpPr/>
          <p:nvPr/>
        </p:nvSpPr>
        <p:spPr>
          <a:xfrm>
            <a:off x="2010229" y="2736850"/>
            <a:ext cx="1465942" cy="609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The Experience</a:t>
            </a:r>
          </a:p>
        </p:txBody>
      </p:sp>
      <p:sp>
        <p:nvSpPr>
          <p:cNvPr id="13" name="Rounded Rectangle 12"/>
          <p:cNvSpPr/>
          <p:nvPr/>
        </p:nvSpPr>
        <p:spPr>
          <a:xfrm>
            <a:off x="1845128" y="3898900"/>
            <a:ext cx="1647372" cy="609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The Preparation</a:t>
            </a:r>
          </a:p>
        </p:txBody>
      </p:sp>
    </p:spTree>
    <p:extLst>
      <p:ext uri="{BB962C8B-B14F-4D97-AF65-F5344CB8AC3E}">
        <p14:creationId xmlns:p14="http://schemas.microsoft.com/office/powerpoint/2010/main" val="947174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p:cTn id="12" dur="500" fill="hold"/>
                                        <p:tgtEl>
                                          <p:spTgt spid="4"/>
                                        </p:tgtEl>
                                        <p:attrNameLst>
                                          <p:attrName>ppt_w</p:attrName>
                                        </p:attrNameLst>
                                      </p:cBhvr>
                                      <p:tavLst>
                                        <p:tav tm="0">
                                          <p:val>
                                            <p:fltVal val="0"/>
                                          </p:val>
                                        </p:tav>
                                        <p:tav tm="100000">
                                          <p:val>
                                            <p:strVal val="#ppt_w"/>
                                          </p:val>
                                        </p:tav>
                                      </p:tavLst>
                                    </p:anim>
                                    <p:anim calcmode="lin" valueType="num">
                                      <p:cBhvr>
                                        <p:cTn id="13" dur="500" fill="hold"/>
                                        <p:tgtEl>
                                          <p:spTgt spid="4"/>
                                        </p:tgtEl>
                                        <p:attrNameLst>
                                          <p:attrName>ppt_h</p:attrName>
                                        </p:attrNameLst>
                                      </p:cBhvr>
                                      <p:tavLst>
                                        <p:tav tm="0">
                                          <p:val>
                                            <p:fltVal val="0"/>
                                          </p:val>
                                        </p:tav>
                                        <p:tav tm="100000">
                                          <p:val>
                                            <p:strVal val="#ppt_h"/>
                                          </p:val>
                                        </p:tav>
                                      </p:tavLst>
                                    </p:anim>
                                    <p:animEffect transition="in" filter="fade">
                                      <p:cBhvr>
                                        <p:cTn id="14" dur="500"/>
                                        <p:tgtEl>
                                          <p:spTgt spid="4"/>
                                        </p:tgtEl>
                                      </p:cBhvr>
                                    </p:animEffect>
                                  </p:childTnLst>
                                </p:cTn>
                              </p:par>
                            </p:childTnLst>
                          </p:cTn>
                        </p:par>
                      </p:childTnLst>
                    </p:cTn>
                  </p:par>
                  <p:par>
                    <p:cTn id="15" fill="hold">
                      <p:stCondLst>
                        <p:cond delay="indefinite"/>
                      </p:stCondLst>
                      <p:childTnLst>
                        <p:par>
                          <p:cTn id="16" fill="hold">
                            <p:stCondLst>
                              <p:cond delay="0"/>
                            </p:stCondLst>
                            <p:childTnLst>
                              <p:par>
                                <p:cTn id="17" presetID="14" presetClass="entr" presetSubtype="1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randombar(horizontal)">
                                      <p:cBhvr>
                                        <p:cTn id="19" dur="500"/>
                                        <p:tgtEl>
                                          <p:spTgt spid="5"/>
                                        </p:tgtEl>
                                      </p:cBhvr>
                                    </p:animEffect>
                                  </p:childTnLst>
                                </p:cTn>
                              </p:par>
                              <p:par>
                                <p:cTn id="20" presetID="14" presetClass="entr" presetSubtype="10" fill="hold" grpId="0"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randombar(horizontal)">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randombar(horizontal)">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6" presetClass="entr" presetSubtype="16" fill="hold" grpId="0"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circle(in)">
                                      <p:cBhvr>
                                        <p:cTn id="32" dur="2000"/>
                                        <p:tgtEl>
                                          <p:spTgt spid="6"/>
                                        </p:tgtEl>
                                      </p:cBhvr>
                                    </p:animEffect>
                                  </p:childTnLst>
                                </p:cTn>
                              </p:par>
                              <p:par>
                                <p:cTn id="33" presetID="6" presetClass="entr" presetSubtype="16" fill="hold" grpId="0" nodeType="with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circle(in)">
                                      <p:cBhvr>
                                        <p:cTn id="35"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P spid="6" grpId="0" animBg="1"/>
      <p:bldP spid="7" grpId="0" animBg="1"/>
      <p:bldP spid="4" grpId="0" animBg="1"/>
      <p:bldP spid="13"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346960" y="914401"/>
            <a:ext cx="7543800" cy="822961"/>
          </a:xfrm>
        </p:spPr>
        <p:txBody>
          <a:bodyPr>
            <a:normAutofit fontScale="90000"/>
          </a:bodyPr>
          <a:lstStyle/>
          <a:p>
            <a:r>
              <a:rPr lang="en-GB" dirty="0"/>
              <a:t>Construct &amp; Discriminant Validity</a:t>
            </a:r>
          </a:p>
        </p:txBody>
      </p:sp>
      <p:pic>
        <p:nvPicPr>
          <p:cNvPr id="3074"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a:xfrm>
            <a:off x="4084638" y="2081214"/>
            <a:ext cx="4067175" cy="3552825"/>
          </a:xfrm>
        </p:spPr>
      </p:pic>
      <p:sp>
        <p:nvSpPr>
          <p:cNvPr id="2" name="Rounded Rectangle 1"/>
          <p:cNvSpPr/>
          <p:nvPr/>
        </p:nvSpPr>
        <p:spPr>
          <a:xfrm>
            <a:off x="3505200" y="2609850"/>
            <a:ext cx="3962400" cy="13843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ounded Rectangle 4"/>
          <p:cNvSpPr/>
          <p:nvPr/>
        </p:nvSpPr>
        <p:spPr>
          <a:xfrm>
            <a:off x="3517901" y="3984624"/>
            <a:ext cx="4858657" cy="100647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ounded Rectangle 5"/>
          <p:cNvSpPr/>
          <p:nvPr/>
        </p:nvSpPr>
        <p:spPr>
          <a:xfrm>
            <a:off x="3505200" y="5005613"/>
            <a:ext cx="5867400" cy="500745"/>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Action Button: Help 6">
            <a:hlinkClick r:id="" action="ppaction://noaction" highlightClick="1"/>
          </p:cNvPr>
          <p:cNvSpPr/>
          <p:nvPr/>
        </p:nvSpPr>
        <p:spPr>
          <a:xfrm>
            <a:off x="9416142" y="4918524"/>
            <a:ext cx="609600" cy="685800"/>
          </a:xfrm>
          <a:prstGeom prst="actionButtonHelp">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2" name="Group 11"/>
          <p:cNvGrpSpPr/>
          <p:nvPr/>
        </p:nvGrpSpPr>
        <p:grpSpPr>
          <a:xfrm>
            <a:off x="2743200" y="5304065"/>
            <a:ext cx="6553200" cy="685800"/>
            <a:chOff x="914400" y="5084535"/>
            <a:chExt cx="6553200" cy="685800"/>
          </a:xfrm>
        </p:grpSpPr>
        <p:sp>
          <p:nvSpPr>
            <p:cNvPr id="8" name="Rounded Rectangle 7"/>
            <p:cNvSpPr/>
            <p:nvPr/>
          </p:nvSpPr>
          <p:spPr>
            <a:xfrm>
              <a:off x="1694542" y="5286828"/>
              <a:ext cx="5773058" cy="281215"/>
            </a:xfrm>
            <a:prstGeom prst="round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GB"/>
            </a:p>
          </p:txBody>
        </p:sp>
        <p:sp>
          <p:nvSpPr>
            <p:cNvPr id="9" name="Action Button: Help 8">
              <a:hlinkClick r:id="" action="ppaction://noaction" highlightClick="1"/>
            </p:cNvPr>
            <p:cNvSpPr/>
            <p:nvPr/>
          </p:nvSpPr>
          <p:spPr>
            <a:xfrm>
              <a:off x="914400" y="5084535"/>
              <a:ext cx="609600" cy="685800"/>
            </a:xfrm>
            <a:prstGeom prst="actionButtonHelp">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GB"/>
            </a:p>
          </p:txBody>
        </p:sp>
      </p:grpSp>
      <p:sp>
        <p:nvSpPr>
          <p:cNvPr id="4" name="Rounded Rectangle 3"/>
          <p:cNvSpPr/>
          <p:nvPr/>
        </p:nvSpPr>
        <p:spPr>
          <a:xfrm>
            <a:off x="2010229" y="2736850"/>
            <a:ext cx="1465942" cy="609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The Experience</a:t>
            </a:r>
          </a:p>
        </p:txBody>
      </p:sp>
      <p:sp>
        <p:nvSpPr>
          <p:cNvPr id="13" name="Rounded Rectangle 12"/>
          <p:cNvSpPr/>
          <p:nvPr/>
        </p:nvSpPr>
        <p:spPr>
          <a:xfrm>
            <a:off x="1845128" y="3898900"/>
            <a:ext cx="1647372" cy="609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The Preparation</a:t>
            </a:r>
          </a:p>
        </p:txBody>
      </p:sp>
    </p:spTree>
    <p:extLst>
      <p:ext uri="{BB962C8B-B14F-4D97-AF65-F5344CB8AC3E}">
        <p14:creationId xmlns:p14="http://schemas.microsoft.com/office/powerpoint/2010/main" val="189419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p:cTn id="12" dur="500" fill="hold"/>
                                        <p:tgtEl>
                                          <p:spTgt spid="4"/>
                                        </p:tgtEl>
                                        <p:attrNameLst>
                                          <p:attrName>ppt_w</p:attrName>
                                        </p:attrNameLst>
                                      </p:cBhvr>
                                      <p:tavLst>
                                        <p:tav tm="0">
                                          <p:val>
                                            <p:fltVal val="0"/>
                                          </p:val>
                                        </p:tav>
                                        <p:tav tm="100000">
                                          <p:val>
                                            <p:strVal val="#ppt_w"/>
                                          </p:val>
                                        </p:tav>
                                      </p:tavLst>
                                    </p:anim>
                                    <p:anim calcmode="lin" valueType="num">
                                      <p:cBhvr>
                                        <p:cTn id="13" dur="500" fill="hold"/>
                                        <p:tgtEl>
                                          <p:spTgt spid="4"/>
                                        </p:tgtEl>
                                        <p:attrNameLst>
                                          <p:attrName>ppt_h</p:attrName>
                                        </p:attrNameLst>
                                      </p:cBhvr>
                                      <p:tavLst>
                                        <p:tav tm="0">
                                          <p:val>
                                            <p:fltVal val="0"/>
                                          </p:val>
                                        </p:tav>
                                        <p:tav tm="100000">
                                          <p:val>
                                            <p:strVal val="#ppt_h"/>
                                          </p:val>
                                        </p:tav>
                                      </p:tavLst>
                                    </p:anim>
                                    <p:animEffect transition="in" filter="fade">
                                      <p:cBhvr>
                                        <p:cTn id="14" dur="500"/>
                                        <p:tgtEl>
                                          <p:spTgt spid="4"/>
                                        </p:tgtEl>
                                      </p:cBhvr>
                                    </p:animEffect>
                                  </p:childTnLst>
                                </p:cTn>
                              </p:par>
                            </p:childTnLst>
                          </p:cTn>
                        </p:par>
                      </p:childTnLst>
                    </p:cTn>
                  </p:par>
                  <p:par>
                    <p:cTn id="15" fill="hold">
                      <p:stCondLst>
                        <p:cond delay="indefinite"/>
                      </p:stCondLst>
                      <p:childTnLst>
                        <p:par>
                          <p:cTn id="16" fill="hold">
                            <p:stCondLst>
                              <p:cond delay="0"/>
                            </p:stCondLst>
                            <p:childTnLst>
                              <p:par>
                                <p:cTn id="17" presetID="14" presetClass="entr" presetSubtype="1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randombar(horizontal)">
                                      <p:cBhvr>
                                        <p:cTn id="19" dur="500"/>
                                        <p:tgtEl>
                                          <p:spTgt spid="5"/>
                                        </p:tgtEl>
                                      </p:cBhvr>
                                    </p:animEffect>
                                  </p:childTnLst>
                                </p:cTn>
                              </p:par>
                              <p:par>
                                <p:cTn id="20" presetID="14" presetClass="entr" presetSubtype="10" fill="hold" grpId="0"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randombar(horizontal)">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randombar(horizontal)">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6" presetClass="entr" presetSubtype="16" fill="hold" grpId="0"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circle(in)">
                                      <p:cBhvr>
                                        <p:cTn id="32" dur="2000"/>
                                        <p:tgtEl>
                                          <p:spTgt spid="6"/>
                                        </p:tgtEl>
                                      </p:cBhvr>
                                    </p:animEffect>
                                  </p:childTnLst>
                                </p:cTn>
                              </p:par>
                              <p:par>
                                <p:cTn id="33" presetID="6" presetClass="entr" presetSubtype="16" fill="hold" grpId="0" nodeType="with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circle(in)">
                                      <p:cBhvr>
                                        <p:cTn id="35"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P spid="6" grpId="0" animBg="1"/>
      <p:bldP spid="7" grpId="0" animBg="1"/>
      <p:bldP spid="4" grpId="0" animBg="1"/>
      <p:bldP spid="13"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a:t>Revised Factor Analysis</a:t>
            </a:r>
          </a:p>
        </p:txBody>
      </p:sp>
      <p:pic>
        <p:nvPicPr>
          <p:cNvPr id="17411" name="Picture 3"/>
          <p:cNvPicPr>
            <a:picLocks noGrp="1" noChangeAspect="1" noChangeArrowheads="1"/>
          </p:cNvPicPr>
          <p:nvPr>
            <p:ph idx="1"/>
          </p:nvPr>
        </p:nvPicPr>
        <p:blipFill>
          <a:blip r:embed="rId3" cstate="print">
            <a:extLst>
              <a:ext uri="{28A0092B-C50C-407E-A947-70E740481C1C}">
                <a14:useLocalDpi xmlns:a14="http://schemas.microsoft.com/office/drawing/2010/main" val="0"/>
              </a:ext>
            </a:extLst>
          </a:blip>
          <a:stretch>
            <a:fillRect/>
          </a:stretch>
        </p:blipFill>
        <p:spPr bwMode="auto">
          <a:xfrm>
            <a:off x="2542470" y="1846264"/>
            <a:ext cx="7151511" cy="40227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5048867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a:t>2 Factor Solution</a:t>
            </a:r>
          </a:p>
        </p:txBody>
      </p:sp>
      <p:pic>
        <p:nvPicPr>
          <p:cNvPr id="13314"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1981200" y="1828800"/>
            <a:ext cx="822960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Oval 1"/>
          <p:cNvSpPr/>
          <p:nvPr/>
        </p:nvSpPr>
        <p:spPr>
          <a:xfrm>
            <a:off x="4648200" y="3022600"/>
            <a:ext cx="609600" cy="3810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2710610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a:t>Basic Set-up</a:t>
            </a:r>
            <a:endParaRPr lang="en-US" dirty="0"/>
          </a:p>
        </p:txBody>
      </p:sp>
      <p:pic>
        <p:nvPicPr>
          <p:cNvPr id="5122" name="Picture 2"/>
          <p:cNvPicPr>
            <a:picLocks noGrp="1" noChangeAspect="1" noChangeArrowheads="1"/>
          </p:cNvPicPr>
          <p:nvPr>
            <p:ph sz="half" idx="1"/>
          </p:nvPr>
        </p:nvPicPr>
        <p:blipFill>
          <a:blip r:embed="rId3" cstate="print">
            <a:extLst>
              <a:ext uri="{28A0092B-C50C-407E-A947-70E740481C1C}">
                <a14:useLocalDpi xmlns:a14="http://schemas.microsoft.com/office/drawing/2010/main" val="0"/>
              </a:ext>
            </a:extLst>
          </a:blip>
          <a:stretch>
            <a:fillRect/>
          </a:stretch>
        </p:blipFill>
        <p:spPr>
          <a:xfrm>
            <a:off x="2346325" y="3342241"/>
            <a:ext cx="6797675" cy="2372759"/>
          </a:xfrm>
        </p:spPr>
      </p:pic>
      <p:graphicFrame>
        <p:nvGraphicFramePr>
          <p:cNvPr id="5" name="Content Placeholder 4"/>
          <p:cNvGraphicFramePr>
            <a:graphicFrameLocks noGrp="1"/>
          </p:cNvGraphicFramePr>
          <p:nvPr>
            <p:ph sz="half" idx="2"/>
          </p:nvPr>
        </p:nvGraphicFramePr>
        <p:xfrm>
          <a:off x="1981200" y="1773238"/>
          <a:ext cx="8229600" cy="142716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a:t>New Scree Plot?</a:t>
            </a:r>
          </a:p>
        </p:txBody>
      </p:sp>
      <p:pic>
        <p:nvPicPr>
          <p:cNvPr id="6146"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a:xfrm>
            <a:off x="3608013" y="1846264"/>
            <a:ext cx="5020424" cy="4022725"/>
          </a:xfrm>
        </p:spPr>
      </p:pic>
    </p:spTree>
    <p:extLst>
      <p:ext uri="{BB962C8B-B14F-4D97-AF65-F5344CB8AC3E}">
        <p14:creationId xmlns:p14="http://schemas.microsoft.com/office/powerpoint/2010/main" val="100113448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a:t>Construct Validity</a:t>
            </a:r>
            <a:endParaRPr lang="en-GB" dirty="0"/>
          </a:p>
        </p:txBody>
      </p:sp>
      <p:sp>
        <p:nvSpPr>
          <p:cNvPr id="6" name="Text Placeholder 5"/>
          <p:cNvSpPr>
            <a:spLocks noGrp="1"/>
          </p:cNvSpPr>
          <p:nvPr>
            <p:ph type="body" idx="1"/>
          </p:nvPr>
        </p:nvSpPr>
        <p:spPr/>
        <p:txBody>
          <a:bodyPr/>
          <a:lstStyle/>
          <a:p>
            <a:r>
              <a:rPr lang="en-GB"/>
              <a:t>Construct</a:t>
            </a:r>
            <a:endParaRPr lang="en-GB" dirty="0"/>
          </a:p>
        </p:txBody>
      </p:sp>
      <p:pic>
        <p:nvPicPr>
          <p:cNvPr id="6146" name="Picture 2"/>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tretch>
            <a:fillRect/>
          </a:stretch>
        </p:blipFill>
        <p:spPr>
          <a:xfrm>
            <a:off x="2133601" y="2362201"/>
            <a:ext cx="4038600" cy="3553619"/>
          </a:xfrm>
        </p:spPr>
      </p:pic>
      <p:sp>
        <p:nvSpPr>
          <p:cNvPr id="8" name="Text Placeholder 7"/>
          <p:cNvSpPr>
            <a:spLocks noGrp="1"/>
          </p:cNvSpPr>
          <p:nvPr>
            <p:ph type="body" sz="quarter" idx="3"/>
          </p:nvPr>
        </p:nvSpPr>
        <p:spPr/>
        <p:txBody>
          <a:bodyPr/>
          <a:lstStyle/>
          <a:p>
            <a:r>
              <a:rPr lang="en-GB"/>
              <a:t>Discriminant</a:t>
            </a:r>
            <a:endParaRPr lang="en-GB" dirty="0"/>
          </a:p>
        </p:txBody>
      </p:sp>
      <p:sp>
        <p:nvSpPr>
          <p:cNvPr id="9" name="Content Placeholder 8"/>
          <p:cNvSpPr>
            <a:spLocks noGrp="1"/>
          </p:cNvSpPr>
          <p:nvPr>
            <p:ph sz="quarter" idx="4"/>
          </p:nvPr>
        </p:nvSpPr>
        <p:spPr/>
        <p:txBody>
          <a:bodyPr/>
          <a:lstStyle/>
          <a:p>
            <a:r>
              <a:rPr lang="en-GB" dirty="0"/>
              <a:t>All load onto one factor</a:t>
            </a:r>
          </a:p>
          <a:p>
            <a:endParaRPr lang="en-GB" dirty="0"/>
          </a:p>
          <a:p>
            <a:r>
              <a:rPr lang="en-GB" dirty="0"/>
              <a:t>All loadings differ by &gt;.20</a:t>
            </a:r>
          </a:p>
        </p:txBody>
      </p:sp>
      <p:sp>
        <p:nvSpPr>
          <p:cNvPr id="11" name="Rounded Rectangle 10"/>
          <p:cNvSpPr/>
          <p:nvPr/>
        </p:nvSpPr>
        <p:spPr>
          <a:xfrm>
            <a:off x="4656577" y="3200400"/>
            <a:ext cx="609600" cy="11430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ounded Rectangle 12"/>
          <p:cNvSpPr/>
          <p:nvPr/>
        </p:nvSpPr>
        <p:spPr>
          <a:xfrm>
            <a:off x="5410201" y="4267200"/>
            <a:ext cx="677423" cy="9906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21133374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a:t>2 Factor Solution</a:t>
            </a:r>
          </a:p>
        </p:txBody>
      </p:sp>
      <p:sp>
        <p:nvSpPr>
          <p:cNvPr id="4" name="Content Placeholder 3"/>
          <p:cNvSpPr>
            <a:spLocks noGrp="1"/>
          </p:cNvSpPr>
          <p:nvPr>
            <p:ph sz="half" idx="1"/>
          </p:nvPr>
        </p:nvSpPr>
        <p:spPr>
          <a:xfrm>
            <a:off x="1981200" y="5181600"/>
            <a:ext cx="8229600" cy="1216152"/>
          </a:xfrm>
        </p:spPr>
        <p:txBody>
          <a:bodyPr/>
          <a:lstStyle/>
          <a:p>
            <a:r>
              <a:rPr lang="en-GB" dirty="0"/>
              <a:t>Reliability?</a:t>
            </a:r>
          </a:p>
          <a:p>
            <a:pPr lvl="1"/>
            <a:r>
              <a:rPr lang="en-GB" dirty="0"/>
              <a:t>Note need to recode</a:t>
            </a:r>
          </a:p>
          <a:p>
            <a:endParaRPr lang="en-GB" dirty="0"/>
          </a:p>
        </p:txBody>
      </p:sp>
      <p:pic>
        <p:nvPicPr>
          <p:cNvPr id="2050" name="Picture 2"/>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3810000" y="1773238"/>
            <a:ext cx="4495800" cy="3179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823244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a:t>Reliability</a:t>
            </a:r>
            <a:endParaRPr lang="en-GB" dirty="0"/>
          </a:p>
        </p:txBody>
      </p:sp>
      <p:sp>
        <p:nvSpPr>
          <p:cNvPr id="6" name="Text Placeholder 5"/>
          <p:cNvSpPr>
            <a:spLocks noGrp="1"/>
          </p:cNvSpPr>
          <p:nvPr>
            <p:ph type="body" idx="1"/>
          </p:nvPr>
        </p:nvSpPr>
        <p:spPr/>
        <p:txBody>
          <a:bodyPr/>
          <a:lstStyle/>
          <a:p>
            <a:r>
              <a:rPr lang="en-GB"/>
              <a:t>Experience</a:t>
            </a:r>
            <a:endParaRPr lang="en-GB" dirty="0"/>
          </a:p>
        </p:txBody>
      </p:sp>
      <p:pic>
        <p:nvPicPr>
          <p:cNvPr id="1026" name="Picture 2"/>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2362201" y="3048001"/>
            <a:ext cx="3124200" cy="1786731"/>
          </a:xfrm>
        </p:spPr>
      </p:pic>
      <p:sp>
        <p:nvSpPr>
          <p:cNvPr id="8" name="Text Placeholder 7"/>
          <p:cNvSpPr>
            <a:spLocks noGrp="1"/>
          </p:cNvSpPr>
          <p:nvPr>
            <p:ph type="body" sz="quarter" idx="3"/>
          </p:nvPr>
        </p:nvSpPr>
        <p:spPr/>
        <p:txBody>
          <a:bodyPr/>
          <a:lstStyle/>
          <a:p>
            <a:r>
              <a:rPr lang="en-GB"/>
              <a:t>Preparation</a:t>
            </a:r>
            <a:endParaRPr lang="en-GB" dirty="0"/>
          </a:p>
        </p:txBody>
      </p:sp>
      <p:pic>
        <p:nvPicPr>
          <p:cNvPr id="1027" name="Picture 3"/>
          <p:cNvPicPr>
            <a:picLocks noGrp="1" noChangeAspect="1" noChangeArrowheads="1"/>
          </p:cNvPicPr>
          <p:nvPr>
            <p:ph sz="quarter" idx="4"/>
          </p:nvPr>
        </p:nvPicPr>
        <p:blipFill>
          <a:blip r:embed="rId4">
            <a:extLst>
              <a:ext uri="{28A0092B-C50C-407E-A947-70E740481C1C}">
                <a14:useLocalDpi xmlns:a14="http://schemas.microsoft.com/office/drawing/2010/main" val="0"/>
              </a:ext>
            </a:extLst>
          </a:blip>
          <a:stretch>
            <a:fillRect/>
          </a:stretch>
        </p:blipFill>
        <p:spPr>
          <a:xfrm>
            <a:off x="6553200" y="3124200"/>
            <a:ext cx="3124200" cy="1600200"/>
          </a:xfrm>
        </p:spPr>
      </p:pic>
    </p:spTree>
    <p:extLst>
      <p:ext uri="{BB962C8B-B14F-4D97-AF65-F5344CB8AC3E}">
        <p14:creationId xmlns:p14="http://schemas.microsoft.com/office/powerpoint/2010/main" val="370006803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a:t>2 Factor Solution</a:t>
            </a:r>
            <a:endParaRPr lang="en-GB" dirty="0"/>
          </a:p>
        </p:txBody>
      </p:sp>
      <p:pic>
        <p:nvPicPr>
          <p:cNvPr id="7170"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3581400" y="1828800"/>
            <a:ext cx="5334000" cy="4267200"/>
          </a:xfrm>
        </p:spPr>
      </p:pic>
    </p:spTree>
    <p:extLst>
      <p:ext uri="{BB962C8B-B14F-4D97-AF65-F5344CB8AC3E}">
        <p14:creationId xmlns:p14="http://schemas.microsoft.com/office/powerpoint/2010/main" val="93737952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a:t>2 Factor Solution</a:t>
            </a:r>
            <a:endParaRPr lang="en-GB" dirty="0"/>
          </a:p>
        </p:txBody>
      </p:sp>
      <p:pic>
        <p:nvPicPr>
          <p:cNvPr id="12290"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a:xfrm>
            <a:off x="3608013" y="1846264"/>
            <a:ext cx="5020424" cy="4022725"/>
          </a:xfrm>
        </p:spPr>
      </p:pic>
    </p:spTree>
    <p:extLst>
      <p:ext uri="{BB962C8B-B14F-4D97-AF65-F5344CB8AC3E}">
        <p14:creationId xmlns:p14="http://schemas.microsoft.com/office/powerpoint/2010/main" val="251333310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46960" y="762001"/>
            <a:ext cx="7543800" cy="975361"/>
          </a:xfrm>
        </p:spPr>
        <p:txBody>
          <a:bodyPr/>
          <a:lstStyle/>
          <a:p>
            <a:r>
              <a:rPr lang="en-GB" dirty="0"/>
              <a:t>Assessment for Management</a:t>
            </a:r>
          </a:p>
        </p:txBody>
      </p:sp>
      <p:sp>
        <p:nvSpPr>
          <p:cNvPr id="3" name="Content Placeholder 2"/>
          <p:cNvSpPr>
            <a:spLocks noGrp="1"/>
          </p:cNvSpPr>
          <p:nvPr>
            <p:ph idx="1"/>
          </p:nvPr>
        </p:nvSpPr>
        <p:spPr/>
        <p:txBody>
          <a:bodyPr/>
          <a:lstStyle/>
          <a:p>
            <a:pPr marL="0" indent="0">
              <a:buNone/>
            </a:pPr>
            <a:r>
              <a:rPr lang="en-GB" sz="2400" dirty="0"/>
              <a:t>Seems to be 2 factors in shopping</a:t>
            </a:r>
          </a:p>
          <a:p>
            <a:pPr marL="0" indent="0">
              <a:buNone/>
            </a:pPr>
            <a:r>
              <a:rPr lang="en-GB" sz="2400" dirty="0"/>
              <a:t>	</a:t>
            </a:r>
            <a:r>
              <a:rPr lang="en-GB" sz="2400" b="1" dirty="0"/>
              <a:t>The experience</a:t>
            </a:r>
          </a:p>
          <a:p>
            <a:pPr lvl="1">
              <a:buFont typeface="Arial" panose="020B0604020202020204" pitchFamily="34" charset="0"/>
              <a:buChar char="•"/>
            </a:pPr>
            <a:r>
              <a:rPr lang="en-GB" sz="2200" dirty="0"/>
              <a:t>Prolong the time shopping</a:t>
            </a:r>
          </a:p>
          <a:p>
            <a:pPr lvl="1">
              <a:buFont typeface="Arial" panose="020B0604020202020204" pitchFamily="34" charset="0"/>
              <a:buChar char="•"/>
            </a:pPr>
            <a:r>
              <a:rPr lang="en-GB" dirty="0"/>
              <a:t>Enjoying the activity of shopping </a:t>
            </a:r>
          </a:p>
          <a:p>
            <a:pPr lvl="1">
              <a:buFont typeface="Arial" panose="020B0604020202020204" pitchFamily="34" charset="0"/>
              <a:buChar char="•"/>
            </a:pPr>
            <a:r>
              <a:rPr lang="en-GB" dirty="0"/>
              <a:t>Enjoying the Atmosphere</a:t>
            </a:r>
          </a:p>
          <a:p>
            <a:pPr marL="201168" lvl="1" indent="0">
              <a:buNone/>
            </a:pPr>
            <a:r>
              <a:rPr lang="en-GB" b="1" dirty="0"/>
              <a:t>	The Preparation</a:t>
            </a:r>
          </a:p>
          <a:p>
            <a:pPr lvl="1"/>
            <a:r>
              <a:rPr lang="en-GB" dirty="0"/>
              <a:t>Being organised </a:t>
            </a:r>
          </a:p>
          <a:p>
            <a:pPr lvl="1"/>
            <a:r>
              <a:rPr lang="en-GB" dirty="0"/>
              <a:t>Making a list and knowing what to buy</a:t>
            </a:r>
          </a:p>
          <a:p>
            <a:pPr lvl="1"/>
            <a:r>
              <a:rPr lang="en-GB" dirty="0"/>
              <a:t>Committed to duty &amp; responsibility</a:t>
            </a:r>
          </a:p>
          <a:p>
            <a:pPr lvl="1">
              <a:buFont typeface="Arial" panose="020B0604020202020204" pitchFamily="34" charset="0"/>
              <a:buChar char="•"/>
            </a:pPr>
            <a:endParaRPr lang="en-GB" sz="2200" dirty="0"/>
          </a:p>
          <a:p>
            <a:pPr lvl="5"/>
            <a:endParaRPr lang="en-GB" sz="1600" dirty="0"/>
          </a:p>
        </p:txBody>
      </p:sp>
    </p:spTree>
    <p:extLst>
      <p:ext uri="{BB962C8B-B14F-4D97-AF65-F5344CB8AC3E}">
        <p14:creationId xmlns:p14="http://schemas.microsoft.com/office/powerpoint/2010/main" val="30327425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What’s Next?</a:t>
            </a:r>
          </a:p>
        </p:txBody>
      </p:sp>
      <p:graphicFrame>
        <p:nvGraphicFramePr>
          <p:cNvPr id="4" name="Content Placeholder 3"/>
          <p:cNvGraphicFramePr>
            <a:graphicFrameLocks noGrp="1"/>
          </p:cNvGraphicFramePr>
          <p:nvPr>
            <p:ph idx="1"/>
          </p:nvPr>
        </p:nvGraphicFramePr>
        <p:xfrm>
          <a:off x="2346325" y="1846264"/>
          <a:ext cx="7543800" cy="40227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559447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2346960" y="286605"/>
            <a:ext cx="7543800" cy="856396"/>
          </a:xfrm>
        </p:spPr>
        <p:txBody>
          <a:bodyPr/>
          <a:lstStyle/>
          <a:p>
            <a:r>
              <a:rPr lang="en-US" dirty="0"/>
              <a:t>The Basic Idea - Intuition</a:t>
            </a:r>
          </a:p>
        </p:txBody>
      </p:sp>
      <p:graphicFrame>
        <p:nvGraphicFramePr>
          <p:cNvPr id="9" name="Content Placeholder 8"/>
          <p:cNvGraphicFramePr>
            <a:graphicFrameLocks noGrp="1"/>
          </p:cNvGraphicFramePr>
          <p:nvPr>
            <p:ph idx="1"/>
          </p:nvPr>
        </p:nvGraphicFramePr>
        <p:xfrm>
          <a:off x="3124200" y="1600200"/>
          <a:ext cx="5943600" cy="4538660"/>
        </p:xfrm>
        <a:graphic>
          <a:graphicData uri="http://schemas.openxmlformats.org/drawingml/2006/table">
            <a:tbl>
              <a:tblPr>
                <a:effectLst>
                  <a:innerShdw blurRad="63500" dist="50800" dir="18900000">
                    <a:prstClr val="black">
                      <a:alpha val="50000"/>
                    </a:prstClr>
                  </a:innerShdw>
                </a:effectLst>
                <a:tableStyleId>{5C22544A-7EE6-4342-B048-85BDC9FD1C3A}</a:tableStyleId>
              </a:tblPr>
              <a:tblGrid>
                <a:gridCol w="1022555">
                  <a:extLst>
                    <a:ext uri="{9D8B030D-6E8A-4147-A177-3AD203B41FA5}">
                      <a16:colId xmlns:a16="http://schemas.microsoft.com/office/drawing/2014/main" val="20000"/>
                    </a:ext>
                  </a:extLst>
                </a:gridCol>
                <a:gridCol w="3778045">
                  <a:extLst>
                    <a:ext uri="{9D8B030D-6E8A-4147-A177-3AD203B41FA5}">
                      <a16:colId xmlns:a16="http://schemas.microsoft.com/office/drawing/2014/main" val="20001"/>
                    </a:ext>
                  </a:extLst>
                </a:gridCol>
                <a:gridCol w="1143000">
                  <a:extLst>
                    <a:ext uri="{9D8B030D-6E8A-4147-A177-3AD203B41FA5}">
                      <a16:colId xmlns:a16="http://schemas.microsoft.com/office/drawing/2014/main" val="20002"/>
                    </a:ext>
                  </a:extLst>
                </a:gridCol>
              </a:tblGrid>
              <a:tr h="453866">
                <a:tc>
                  <a:txBody>
                    <a:bodyPr/>
                    <a:lstStyle/>
                    <a:p>
                      <a:pPr algn="ctr"/>
                      <a:r>
                        <a:rPr lang="en-US" dirty="0"/>
                        <a:t>x</a:t>
                      </a:r>
                      <a:r>
                        <a:rPr lang="en-US" baseline="-25000" dirty="0"/>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algn="ctr"/>
                      <a:endParaRPr lang="en-US" dirty="0"/>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US"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453866">
                <a:tc>
                  <a:txBody>
                    <a:bodyPr/>
                    <a:lstStyle/>
                    <a:p>
                      <a:pPr algn="ctr"/>
                      <a:r>
                        <a:rPr lang="en-US" dirty="0"/>
                        <a:t>x</a:t>
                      </a:r>
                      <a:r>
                        <a:rPr lang="en-US" baseline="-25000" dirty="0"/>
                        <a:t>3</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algn="ctr"/>
                      <a:endParaRPr lang="en-US" dirty="0"/>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rowSpan="3">
                  <a:txBody>
                    <a:bodyPr/>
                    <a:lstStyle/>
                    <a:p>
                      <a:pPr algn="ctr"/>
                      <a:r>
                        <a:rPr lang="en-US" dirty="0"/>
                        <a:t>Factor</a:t>
                      </a:r>
                      <a:r>
                        <a:rPr lang="en-US" baseline="0" dirty="0"/>
                        <a:t> 1</a:t>
                      </a:r>
                      <a:endParaRPr lang="en-US"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40000"/>
                        <a:lumOff val="60000"/>
                      </a:schemeClr>
                    </a:solidFill>
                  </a:tcPr>
                </a:tc>
                <a:extLst>
                  <a:ext uri="{0D108BD9-81ED-4DB2-BD59-A6C34878D82A}">
                    <a16:rowId xmlns:a16="http://schemas.microsoft.com/office/drawing/2014/main" val="10001"/>
                  </a:ext>
                </a:extLst>
              </a:tr>
              <a:tr h="453866">
                <a:tc>
                  <a:txBody>
                    <a:bodyPr/>
                    <a:lstStyle/>
                    <a:p>
                      <a:pPr algn="ctr"/>
                      <a:r>
                        <a:rPr lang="en-US" dirty="0"/>
                        <a:t>x</a:t>
                      </a:r>
                      <a:r>
                        <a:rPr lang="en-US" baseline="-25000" dirty="0"/>
                        <a:t>3</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algn="ctr"/>
                      <a:endParaRPr lang="en-US" dirty="0"/>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vMerge="1">
                  <a:txBody>
                    <a:bodyPr/>
                    <a:lstStyle/>
                    <a:p>
                      <a:endParaRPr lang="en-US" dirty="0"/>
                    </a:p>
                  </a:txBody>
                  <a:tcPr/>
                </a:tc>
                <a:extLst>
                  <a:ext uri="{0D108BD9-81ED-4DB2-BD59-A6C34878D82A}">
                    <a16:rowId xmlns:a16="http://schemas.microsoft.com/office/drawing/2014/main" val="10002"/>
                  </a:ext>
                </a:extLst>
              </a:tr>
              <a:tr h="453866">
                <a:tc>
                  <a:txBody>
                    <a:bodyPr/>
                    <a:lstStyle/>
                    <a:p>
                      <a:pPr algn="ctr"/>
                      <a:r>
                        <a:rPr lang="en-US" dirty="0"/>
                        <a:t>x</a:t>
                      </a:r>
                      <a:r>
                        <a:rPr lang="en-US" baseline="-25000" dirty="0"/>
                        <a:t>4</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algn="ctr"/>
                      <a:endParaRPr lang="en-US" dirty="0"/>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vMerge="1">
                  <a:txBody>
                    <a:bodyPr/>
                    <a:lstStyle/>
                    <a:p>
                      <a:endParaRPr lang="en-US" dirty="0"/>
                    </a:p>
                  </a:txBody>
                  <a:tcPr/>
                </a:tc>
                <a:extLst>
                  <a:ext uri="{0D108BD9-81ED-4DB2-BD59-A6C34878D82A}">
                    <a16:rowId xmlns:a16="http://schemas.microsoft.com/office/drawing/2014/main" val="10003"/>
                  </a:ext>
                </a:extLst>
              </a:tr>
              <a:tr h="453866">
                <a:tc>
                  <a:txBody>
                    <a:bodyPr/>
                    <a:lstStyle/>
                    <a:p>
                      <a:pPr algn="ctr"/>
                      <a:r>
                        <a:rPr lang="en-US" dirty="0"/>
                        <a:t>x</a:t>
                      </a:r>
                      <a:r>
                        <a:rPr lang="en-US" baseline="-25000" dirty="0"/>
                        <a:t>5</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algn="ctr"/>
                      <a:endParaRPr lang="en-US" dirty="0"/>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US"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453866">
                <a:tc>
                  <a:txBody>
                    <a:bodyPr/>
                    <a:lstStyle/>
                    <a:p>
                      <a:pPr algn="ctr"/>
                      <a:r>
                        <a:rPr lang="en-US" dirty="0"/>
                        <a:t>x</a:t>
                      </a:r>
                      <a:r>
                        <a:rPr lang="en-US" baseline="-25000" dirty="0"/>
                        <a:t>6</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algn="ctr"/>
                      <a:endParaRPr lang="en-US" dirty="0"/>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US"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453866">
                <a:tc>
                  <a:txBody>
                    <a:bodyPr/>
                    <a:lstStyle/>
                    <a:p>
                      <a:pPr algn="ctr"/>
                      <a:r>
                        <a:rPr lang="en-US" dirty="0"/>
                        <a:t>x</a:t>
                      </a:r>
                      <a:r>
                        <a:rPr lang="en-US" baseline="-25000" dirty="0"/>
                        <a:t>7</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algn="ctr"/>
                      <a:endParaRPr lang="en-US" dirty="0"/>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rowSpan="3">
                  <a:txBody>
                    <a:bodyPr/>
                    <a:lstStyle/>
                    <a:p>
                      <a:pPr algn="ctr"/>
                      <a:r>
                        <a:rPr lang="en-US" dirty="0"/>
                        <a:t>Factor 2</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40000"/>
                        <a:lumOff val="60000"/>
                      </a:schemeClr>
                    </a:solidFill>
                  </a:tcPr>
                </a:tc>
                <a:extLst>
                  <a:ext uri="{0D108BD9-81ED-4DB2-BD59-A6C34878D82A}">
                    <a16:rowId xmlns:a16="http://schemas.microsoft.com/office/drawing/2014/main" val="10006"/>
                  </a:ext>
                </a:extLst>
              </a:tr>
              <a:tr h="453866">
                <a:tc>
                  <a:txBody>
                    <a:bodyPr/>
                    <a:lstStyle/>
                    <a:p>
                      <a:pPr algn="ctr"/>
                      <a:r>
                        <a:rPr lang="en-US" dirty="0"/>
                        <a:t>x</a:t>
                      </a:r>
                      <a:r>
                        <a:rPr lang="en-US" baseline="-25000" dirty="0"/>
                        <a:t>8</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algn="ctr"/>
                      <a:endParaRPr lang="en-US" dirty="0"/>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vMerge="1">
                  <a:txBody>
                    <a:bodyPr/>
                    <a:lstStyle/>
                    <a:p>
                      <a:endParaRPr lang="en-US" dirty="0"/>
                    </a:p>
                  </a:txBody>
                  <a:tcPr/>
                </a:tc>
                <a:extLst>
                  <a:ext uri="{0D108BD9-81ED-4DB2-BD59-A6C34878D82A}">
                    <a16:rowId xmlns:a16="http://schemas.microsoft.com/office/drawing/2014/main" val="10007"/>
                  </a:ext>
                </a:extLst>
              </a:tr>
              <a:tr h="453866">
                <a:tc>
                  <a:txBody>
                    <a:bodyPr/>
                    <a:lstStyle/>
                    <a:p>
                      <a:pPr algn="ctr"/>
                      <a:r>
                        <a:rPr lang="en-US" dirty="0"/>
                        <a:t>x</a:t>
                      </a:r>
                      <a:r>
                        <a:rPr lang="en-US" baseline="-25000" dirty="0"/>
                        <a:t>9</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algn="ctr"/>
                      <a:endParaRPr lang="en-US" dirty="0"/>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vMerge="1">
                  <a:txBody>
                    <a:bodyPr/>
                    <a:lstStyle/>
                    <a:p>
                      <a:endParaRPr lang="en-US" dirty="0"/>
                    </a:p>
                  </a:txBody>
                  <a:tcPr/>
                </a:tc>
                <a:extLst>
                  <a:ext uri="{0D108BD9-81ED-4DB2-BD59-A6C34878D82A}">
                    <a16:rowId xmlns:a16="http://schemas.microsoft.com/office/drawing/2014/main" val="10008"/>
                  </a:ext>
                </a:extLst>
              </a:tr>
              <a:tr h="453866">
                <a:tc>
                  <a:txBody>
                    <a:bodyPr/>
                    <a:lstStyle/>
                    <a:p>
                      <a:pPr algn="ctr"/>
                      <a:r>
                        <a:rPr lang="en-US" dirty="0"/>
                        <a:t>x</a:t>
                      </a:r>
                      <a:r>
                        <a:rPr lang="en-US" baseline="-25000" dirty="0"/>
                        <a:t>10</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algn="ctr"/>
                      <a:endParaRPr lang="en-US" dirty="0"/>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US"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9"/>
                  </a:ext>
                </a:extLst>
              </a:tr>
            </a:tbl>
          </a:graphicData>
        </a:graphic>
      </p:graphicFrame>
      <p:grpSp>
        <p:nvGrpSpPr>
          <p:cNvPr id="14" name="Group 13"/>
          <p:cNvGrpSpPr/>
          <p:nvPr/>
        </p:nvGrpSpPr>
        <p:grpSpPr>
          <a:xfrm>
            <a:off x="4114800" y="1828800"/>
            <a:ext cx="3810000" cy="3124200"/>
            <a:chOff x="2667000" y="1828800"/>
            <a:chExt cx="3810000" cy="3124200"/>
          </a:xfrm>
        </p:grpSpPr>
        <p:cxnSp>
          <p:nvCxnSpPr>
            <p:cNvPr id="11" name="Straight Arrow Connector 10"/>
            <p:cNvCxnSpPr/>
            <p:nvPr/>
          </p:nvCxnSpPr>
          <p:spPr>
            <a:xfrm>
              <a:off x="2667000" y="1828800"/>
              <a:ext cx="3810000" cy="838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2667000" y="1828800"/>
              <a:ext cx="3810000" cy="3124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grpSp>
        <p:nvGrpSpPr>
          <p:cNvPr id="24" name="Group 23"/>
          <p:cNvGrpSpPr/>
          <p:nvPr/>
        </p:nvGrpSpPr>
        <p:grpSpPr>
          <a:xfrm>
            <a:off x="4114800" y="2209800"/>
            <a:ext cx="3886200" cy="2819400"/>
            <a:chOff x="2667000" y="1828800"/>
            <a:chExt cx="3886200" cy="2819400"/>
          </a:xfrm>
        </p:grpSpPr>
        <p:cxnSp>
          <p:nvCxnSpPr>
            <p:cNvPr id="25" name="Straight Arrow Connector 24"/>
            <p:cNvCxnSpPr/>
            <p:nvPr/>
          </p:nvCxnSpPr>
          <p:spPr>
            <a:xfrm>
              <a:off x="2667000" y="1828800"/>
              <a:ext cx="3886200" cy="457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2667000" y="1828800"/>
              <a:ext cx="3886200" cy="28194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grpSp>
        <p:nvGrpSpPr>
          <p:cNvPr id="27" name="Group 26"/>
          <p:cNvGrpSpPr/>
          <p:nvPr/>
        </p:nvGrpSpPr>
        <p:grpSpPr>
          <a:xfrm>
            <a:off x="4114800" y="2667000"/>
            <a:ext cx="3810000" cy="2286000"/>
            <a:chOff x="2667000" y="1680029"/>
            <a:chExt cx="3810000" cy="4463142"/>
          </a:xfrm>
        </p:grpSpPr>
        <p:cxnSp>
          <p:nvCxnSpPr>
            <p:cNvPr id="28" name="Straight Arrow Connector 27"/>
            <p:cNvCxnSpPr/>
            <p:nvPr/>
          </p:nvCxnSpPr>
          <p:spPr>
            <a:xfrm flipV="1">
              <a:off x="2667000" y="1680029"/>
              <a:ext cx="3810000" cy="14877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2667000" y="1828800"/>
              <a:ext cx="3810000" cy="431437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grpSp>
        <p:nvGrpSpPr>
          <p:cNvPr id="30" name="Group 29"/>
          <p:cNvGrpSpPr/>
          <p:nvPr/>
        </p:nvGrpSpPr>
        <p:grpSpPr>
          <a:xfrm flipV="1">
            <a:off x="4114800" y="2743200"/>
            <a:ext cx="3810000" cy="2209800"/>
            <a:chOff x="2667000" y="-1953126"/>
            <a:chExt cx="3810000" cy="4768515"/>
          </a:xfrm>
        </p:grpSpPr>
        <p:cxnSp>
          <p:nvCxnSpPr>
            <p:cNvPr id="31" name="Straight Arrow Connector 30"/>
            <p:cNvCxnSpPr/>
            <p:nvPr/>
          </p:nvCxnSpPr>
          <p:spPr>
            <a:xfrm flipV="1">
              <a:off x="2667000" y="-1953126"/>
              <a:ext cx="3810000" cy="378192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a:off x="2667000" y="1828800"/>
              <a:ext cx="3733800" cy="98658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grpSp>
        <p:nvGrpSpPr>
          <p:cNvPr id="33" name="Group 32"/>
          <p:cNvGrpSpPr/>
          <p:nvPr/>
        </p:nvGrpSpPr>
        <p:grpSpPr>
          <a:xfrm flipV="1">
            <a:off x="4114800" y="2819400"/>
            <a:ext cx="3810000" cy="2133600"/>
            <a:chOff x="2667000" y="-170688"/>
            <a:chExt cx="3810000" cy="3499104"/>
          </a:xfrm>
        </p:grpSpPr>
        <p:cxnSp>
          <p:nvCxnSpPr>
            <p:cNvPr id="34" name="Straight Arrow Connector 33"/>
            <p:cNvCxnSpPr/>
            <p:nvPr/>
          </p:nvCxnSpPr>
          <p:spPr>
            <a:xfrm flipV="1">
              <a:off x="2667000" y="-170688"/>
              <a:ext cx="3810000" cy="19994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a:off x="2667000" y="1828800"/>
              <a:ext cx="3810000" cy="149961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grpSp>
        <p:nvGrpSpPr>
          <p:cNvPr id="36" name="Group 35"/>
          <p:cNvGrpSpPr/>
          <p:nvPr/>
        </p:nvGrpSpPr>
        <p:grpSpPr>
          <a:xfrm flipV="1">
            <a:off x="4114800" y="2667000"/>
            <a:ext cx="3886200" cy="2286000"/>
            <a:chOff x="2667000" y="266700"/>
            <a:chExt cx="3886200" cy="4686300"/>
          </a:xfrm>
        </p:grpSpPr>
        <p:cxnSp>
          <p:nvCxnSpPr>
            <p:cNvPr id="37" name="Straight Arrow Connector 36"/>
            <p:cNvCxnSpPr/>
            <p:nvPr/>
          </p:nvCxnSpPr>
          <p:spPr>
            <a:xfrm flipV="1">
              <a:off x="2667000" y="266700"/>
              <a:ext cx="3886200" cy="15621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a:off x="2667000" y="1828800"/>
              <a:ext cx="3810000" cy="3124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grpSp>
        <p:nvGrpSpPr>
          <p:cNvPr id="39" name="Group 38"/>
          <p:cNvGrpSpPr/>
          <p:nvPr/>
        </p:nvGrpSpPr>
        <p:grpSpPr>
          <a:xfrm flipV="1">
            <a:off x="4191000" y="2743200"/>
            <a:ext cx="3810000" cy="2209800"/>
            <a:chOff x="2667000" y="1177925"/>
            <a:chExt cx="3810000" cy="3775075"/>
          </a:xfrm>
        </p:grpSpPr>
        <p:cxnSp>
          <p:nvCxnSpPr>
            <p:cNvPr id="40" name="Straight Arrow Connector 39"/>
            <p:cNvCxnSpPr/>
            <p:nvPr/>
          </p:nvCxnSpPr>
          <p:spPr>
            <a:xfrm flipV="1">
              <a:off x="2667000" y="1177925"/>
              <a:ext cx="3657600" cy="65087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a:off x="2667000" y="1828800"/>
              <a:ext cx="3810000" cy="3124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grpSp>
        <p:nvGrpSpPr>
          <p:cNvPr id="42" name="Group 41"/>
          <p:cNvGrpSpPr/>
          <p:nvPr/>
        </p:nvGrpSpPr>
        <p:grpSpPr>
          <a:xfrm flipV="1">
            <a:off x="4114800" y="2819400"/>
            <a:ext cx="3886200" cy="2209800"/>
            <a:chOff x="2667000" y="1828800"/>
            <a:chExt cx="3886200" cy="3624072"/>
          </a:xfrm>
        </p:grpSpPr>
        <p:cxnSp>
          <p:nvCxnSpPr>
            <p:cNvPr id="43" name="Straight Arrow Connector 42"/>
            <p:cNvCxnSpPr/>
            <p:nvPr/>
          </p:nvCxnSpPr>
          <p:spPr>
            <a:xfrm>
              <a:off x="2667000" y="1828800"/>
              <a:ext cx="3886200" cy="12496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a:off x="2667000" y="1828800"/>
              <a:ext cx="3810000" cy="362407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grpSp>
        <p:nvGrpSpPr>
          <p:cNvPr id="45" name="Group 44"/>
          <p:cNvGrpSpPr/>
          <p:nvPr/>
        </p:nvGrpSpPr>
        <p:grpSpPr>
          <a:xfrm flipV="1">
            <a:off x="4114800" y="2743200"/>
            <a:ext cx="3886200" cy="2743200"/>
            <a:chOff x="2667000" y="1828800"/>
            <a:chExt cx="3886200" cy="3124200"/>
          </a:xfrm>
        </p:grpSpPr>
        <p:cxnSp>
          <p:nvCxnSpPr>
            <p:cNvPr id="46" name="Straight Arrow Connector 45"/>
            <p:cNvCxnSpPr/>
            <p:nvPr/>
          </p:nvCxnSpPr>
          <p:spPr>
            <a:xfrm>
              <a:off x="2667000" y="1828800"/>
              <a:ext cx="3886200" cy="5207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a:off x="2667000" y="1828800"/>
              <a:ext cx="3810000" cy="3124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grpSp>
        <p:nvGrpSpPr>
          <p:cNvPr id="48" name="Group 47"/>
          <p:cNvGrpSpPr/>
          <p:nvPr/>
        </p:nvGrpSpPr>
        <p:grpSpPr>
          <a:xfrm flipV="1">
            <a:off x="4114800" y="2743200"/>
            <a:ext cx="3962400" cy="3124200"/>
            <a:chOff x="2667000" y="1828800"/>
            <a:chExt cx="3810000" cy="3124200"/>
          </a:xfrm>
        </p:grpSpPr>
        <p:cxnSp>
          <p:nvCxnSpPr>
            <p:cNvPr id="49" name="Straight Arrow Connector 48"/>
            <p:cNvCxnSpPr/>
            <p:nvPr/>
          </p:nvCxnSpPr>
          <p:spPr>
            <a:xfrm>
              <a:off x="2667000" y="1828800"/>
              <a:ext cx="3810000" cy="838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nvCxnSpPr>
          <p:spPr>
            <a:xfrm>
              <a:off x="2667000" y="1828800"/>
              <a:ext cx="3810000" cy="3124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EFA and PCA</a:t>
            </a:r>
          </a:p>
        </p:txBody>
      </p:sp>
      <p:graphicFrame>
        <p:nvGraphicFramePr>
          <p:cNvPr id="9" name="Content Placeholder 8"/>
          <p:cNvGraphicFramePr>
            <a:graphicFrameLocks noGrp="1"/>
          </p:cNvGraphicFramePr>
          <p:nvPr>
            <p:ph idx="1"/>
          </p:nvPr>
        </p:nvGraphicFramePr>
        <p:xfrm>
          <a:off x="2346325" y="1846264"/>
          <a:ext cx="7543800" cy="40227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TotalTime>
  <Words>6051</Words>
  <Application>Microsoft Office PowerPoint</Application>
  <PresentationFormat>Widescreen</PresentationFormat>
  <Paragraphs>876</Paragraphs>
  <Slides>77</Slides>
  <Notes>75</Notes>
  <HiddenSlides>1</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77</vt:i4>
      </vt:variant>
    </vt:vector>
  </HeadingPairs>
  <TitlesOfParts>
    <vt:vector size="85" baseType="lpstr">
      <vt:lpstr>Arial</vt:lpstr>
      <vt:lpstr>Book Antiqua</vt:lpstr>
      <vt:lpstr>Calibri</vt:lpstr>
      <vt:lpstr>Calibri Light</vt:lpstr>
      <vt:lpstr>Cambria Math</vt:lpstr>
      <vt:lpstr>Lucida Sans Unicode</vt:lpstr>
      <vt:lpstr>Wingdings</vt:lpstr>
      <vt:lpstr>Office Theme</vt:lpstr>
      <vt:lpstr>PowerPoint Presentation</vt:lpstr>
      <vt:lpstr> Factor Analysis.  </vt:lpstr>
      <vt:lpstr>Factor versus Cluster Analyses</vt:lpstr>
      <vt:lpstr>Factor Analysis</vt:lpstr>
      <vt:lpstr>What comes to mind?</vt:lpstr>
      <vt:lpstr>Factor Analysis</vt:lpstr>
      <vt:lpstr>Basic Set-up</vt:lpstr>
      <vt:lpstr>The Basic Idea - Intuition</vt:lpstr>
      <vt:lpstr>EFA and PCA</vt:lpstr>
      <vt:lpstr>Factor Model – Theory</vt:lpstr>
      <vt:lpstr>Factor Model – Theory</vt:lpstr>
      <vt:lpstr>Factor Model – Theory &amp; Goal</vt:lpstr>
      <vt:lpstr>Principal Component Analysis</vt:lpstr>
      <vt:lpstr>Principal Component Analysis</vt:lpstr>
      <vt:lpstr>Graphical Illustration</vt:lpstr>
      <vt:lpstr>Principal Component Analysis</vt:lpstr>
      <vt:lpstr>Principal Component Analysis</vt:lpstr>
      <vt:lpstr>Factor Analysis</vt:lpstr>
      <vt:lpstr>An Example: Toothpaste</vt:lpstr>
      <vt:lpstr>EFA / PCA</vt:lpstr>
      <vt:lpstr>Descriptives &amp; Correlations</vt:lpstr>
      <vt:lpstr>Descriptives</vt:lpstr>
      <vt:lpstr>Correlations &gt; .30</vt:lpstr>
      <vt:lpstr>Factor Analysis Steps in SPSS</vt:lpstr>
      <vt:lpstr>Factor Analysis Steps in SPSS</vt:lpstr>
      <vt:lpstr>Factor Analysis Steps in SPSS</vt:lpstr>
      <vt:lpstr>Descriptive Statistics</vt:lpstr>
      <vt:lpstr>Is Factor Analysis Appropriate?</vt:lpstr>
      <vt:lpstr>SPSS Output - Communalities</vt:lpstr>
      <vt:lpstr>SPSS Output – Variance Explained</vt:lpstr>
      <vt:lpstr>SPSS Output – Scree Plot</vt:lpstr>
      <vt:lpstr>SPSS Output – Variance Explained</vt:lpstr>
      <vt:lpstr>SPSS Output – Factor Loadings</vt:lpstr>
      <vt:lpstr>Component Matrix Plot</vt:lpstr>
      <vt:lpstr>Toothpaste example continued Rotated Factor Loading Plot</vt:lpstr>
      <vt:lpstr>SPSS Output - Rotated Factor Loadings</vt:lpstr>
      <vt:lpstr>SPSS Output – Variance Explained</vt:lpstr>
      <vt:lpstr>SPSS Output – Factor Scores</vt:lpstr>
      <vt:lpstr>SPSS Output – Factor Scores</vt:lpstr>
      <vt:lpstr>EFA / PCA</vt:lpstr>
      <vt:lpstr>Map of Toothpaste Consumers</vt:lpstr>
      <vt:lpstr>Definitions</vt:lpstr>
      <vt:lpstr>Validity and Reliability</vt:lpstr>
      <vt:lpstr>Construct Validity</vt:lpstr>
      <vt:lpstr>Construct Validity</vt:lpstr>
      <vt:lpstr>Reliability</vt:lpstr>
      <vt:lpstr>Automatic Recode</vt:lpstr>
      <vt:lpstr>New Reliability</vt:lpstr>
      <vt:lpstr>Factor Analysis</vt:lpstr>
      <vt:lpstr>Key Decisions in Factor Analysis</vt:lpstr>
      <vt:lpstr>Should Factor Analysis be used?</vt:lpstr>
      <vt:lpstr>Key Decisions in Factor Analysis</vt:lpstr>
      <vt:lpstr>Confirmatory Factor Analysis</vt:lpstr>
      <vt:lpstr>Confirmatory Factor Analysis</vt:lpstr>
      <vt:lpstr>New Output</vt:lpstr>
      <vt:lpstr>Key Decisions in Factor Analysis</vt:lpstr>
      <vt:lpstr>Correct Number of Factors</vt:lpstr>
      <vt:lpstr>Key Decisions in Factor Analysis</vt:lpstr>
      <vt:lpstr>Lets practice with an example In-class Exercise</vt:lpstr>
      <vt:lpstr>Enough observations?</vt:lpstr>
      <vt:lpstr>Any High Correlations?</vt:lpstr>
      <vt:lpstr>Is Factor Analysis Appropriate?</vt:lpstr>
      <vt:lpstr>How much variance explained?</vt:lpstr>
      <vt:lpstr>Number of Factors?</vt:lpstr>
      <vt:lpstr>Number of Factors?</vt:lpstr>
      <vt:lpstr>Do the groupings make sense?</vt:lpstr>
      <vt:lpstr>Construct &amp; Discriminant Validity</vt:lpstr>
      <vt:lpstr>Revised Factor Analysis</vt:lpstr>
      <vt:lpstr>2 Factor Solution</vt:lpstr>
      <vt:lpstr>New Scree Plot?</vt:lpstr>
      <vt:lpstr>Construct Validity</vt:lpstr>
      <vt:lpstr>2 Factor Solution</vt:lpstr>
      <vt:lpstr>Reliability</vt:lpstr>
      <vt:lpstr>2 Factor Solution</vt:lpstr>
      <vt:lpstr>2 Factor Solution</vt:lpstr>
      <vt:lpstr>Assessment for Management</vt:lpstr>
      <vt:lpstr>What’s Next?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Ann Thapar</dc:creator>
  <cp:lastModifiedBy>Ann Thapar</cp:lastModifiedBy>
  <cp:revision>3</cp:revision>
  <dcterms:created xsi:type="dcterms:W3CDTF">2020-10-25T20:50:13Z</dcterms:created>
  <dcterms:modified xsi:type="dcterms:W3CDTF">2021-10-27T12:52:36Z</dcterms:modified>
</cp:coreProperties>
</file>